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0" r:id="rId1"/>
  </p:sldMasterIdLst>
  <p:notesMasterIdLst>
    <p:notesMasterId r:id="rId43"/>
  </p:notesMasterIdLst>
  <p:handoutMasterIdLst>
    <p:handoutMasterId r:id="rId44"/>
  </p:handoutMasterIdLst>
  <p:sldIdLst>
    <p:sldId id="538" r:id="rId2"/>
    <p:sldId id="577" r:id="rId3"/>
    <p:sldId id="560" r:id="rId4"/>
    <p:sldId id="578" r:id="rId5"/>
    <p:sldId id="561" r:id="rId6"/>
    <p:sldId id="522" r:id="rId7"/>
    <p:sldId id="528" r:id="rId8"/>
    <p:sldId id="521" r:id="rId9"/>
    <p:sldId id="509" r:id="rId10"/>
    <p:sldId id="495" r:id="rId11"/>
    <p:sldId id="482" r:id="rId12"/>
    <p:sldId id="580" r:id="rId13"/>
    <p:sldId id="579" r:id="rId14"/>
    <p:sldId id="563" r:id="rId15"/>
    <p:sldId id="581" r:id="rId16"/>
    <p:sldId id="489" r:id="rId17"/>
    <p:sldId id="526" r:id="rId18"/>
    <p:sldId id="507" r:id="rId19"/>
    <p:sldId id="502" r:id="rId20"/>
    <p:sldId id="503" r:id="rId21"/>
    <p:sldId id="504" r:id="rId22"/>
    <p:sldId id="540" r:id="rId23"/>
    <p:sldId id="506" r:id="rId24"/>
    <p:sldId id="524" r:id="rId25"/>
    <p:sldId id="508" r:id="rId26"/>
    <p:sldId id="543" r:id="rId27"/>
    <p:sldId id="584" r:id="rId28"/>
    <p:sldId id="587" r:id="rId29"/>
    <p:sldId id="585" r:id="rId30"/>
    <p:sldId id="588" r:id="rId31"/>
    <p:sldId id="547" r:id="rId32"/>
    <p:sldId id="583" r:id="rId33"/>
    <p:sldId id="567" r:id="rId34"/>
    <p:sldId id="568" r:id="rId35"/>
    <p:sldId id="569" r:id="rId36"/>
    <p:sldId id="549" r:id="rId37"/>
    <p:sldId id="574" r:id="rId38"/>
    <p:sldId id="575" r:id="rId39"/>
    <p:sldId id="434" r:id="rId40"/>
    <p:sldId id="589" r:id="rId41"/>
    <p:sldId id="590" r:id="rId42"/>
  </p:sldIdLst>
  <p:sldSz cx="9144000" cy="6858000" type="screen4x3"/>
  <p:notesSz cx="6997700" cy="9283700"/>
  <p:embeddedFontLst>
    <p:embeddedFont>
      <p:font typeface="cmmi10" pitchFamily="34" charset="0"/>
      <p:regular r:id="rId45"/>
    </p:embeddedFont>
    <p:embeddedFont>
      <p:font typeface="cmsy10" pitchFamily="34" charset="0"/>
      <p:regular r:id="rId46"/>
    </p:embeddedFont>
    <p:embeddedFont>
      <p:font typeface="Comic Sans MS" pitchFamily="66" charset="0"/>
      <p:regular r:id="rId47"/>
      <p:bold r:id="rId48"/>
    </p:embeddedFont>
  </p:embeddedFontLst>
  <p:custDataLst>
    <p:tags r:id="rId49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660033"/>
    <a:srgbClr val="FF33CC"/>
    <a:srgbClr val="8585E0"/>
    <a:srgbClr val="9933FF"/>
    <a:srgbClr val="EB85D8"/>
    <a:srgbClr val="00CC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30" autoAdjust="0"/>
    <p:restoredTop sz="88455" autoAdjust="0"/>
  </p:normalViewPr>
  <p:slideViewPr>
    <p:cSldViewPr>
      <p:cViewPr varScale="1">
        <p:scale>
          <a:sx n="63" d="100"/>
          <a:sy n="63" d="100"/>
        </p:scale>
        <p:origin x="-5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154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812" y="-84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3.fntdata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1.fntdata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font" Target="fonts/font4.fntdata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u="none"/>
            </a:lvl1pPr>
          </a:lstStyle>
          <a:p>
            <a:pPr>
              <a:defRPr/>
            </a:pPr>
            <a:fld id="{AEF78C66-6D31-4215-8A9E-3D328BF0D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030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u="none"/>
            </a:lvl1pPr>
          </a:lstStyle>
          <a:p>
            <a:pPr>
              <a:defRPr/>
            </a:pPr>
            <a:fld id="{541FE8F4-4A20-4FBE-80B0-BA7F5B8D7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90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9506B1-69D0-4DD0-93E1-94F6F05D225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70A935-41A4-4183-9869-7A519D935CA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9B7E12-3CA1-449E-8586-AF890143C8C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Implicitly hoping our problem design is good enough that…</a:t>
            </a:r>
          </a:p>
          <a:p>
            <a:r>
              <a:rPr lang="en-US" dirty="0" smtClean="0"/>
              <a:t>E.g., c=3 motivates use of 3 </a:t>
            </a:r>
            <a:r>
              <a:rPr lang="en-US" dirty="0" err="1" smtClean="0"/>
              <a:t>apx</a:t>
            </a:r>
            <a:r>
              <a:rPr lang="en-US" dirty="0" smtClean="0"/>
              <a:t>. Or if we think it might be true for c=2 or c=1.5 but not c=3, then motivates why we would want to get a 2 or 1.5-apx.  Point is, this is an assumption….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9B7E12-3CA1-449E-8586-AF890143C8C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Implicitly hoping our problem design is good enough that…</a:t>
            </a:r>
          </a:p>
          <a:p>
            <a:r>
              <a:rPr lang="en-US" dirty="0" smtClean="0"/>
              <a:t>E.g., c=3 motivates use of 3 </a:t>
            </a:r>
            <a:r>
              <a:rPr lang="en-US" dirty="0" err="1" smtClean="0"/>
              <a:t>apx</a:t>
            </a:r>
            <a:r>
              <a:rPr lang="en-US" dirty="0" smtClean="0"/>
              <a:t>. Or if we think it might be true for c=2 or c=1.5 but not c=3, then motivates why we would want to get a 2 or 1.5-apx.  </a:t>
            </a:r>
            <a:r>
              <a:rPr lang="en-US" dirty="0" smtClean="0"/>
              <a:t>Point is, this is an assumption….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9B7E12-3CA1-449E-8586-AF890143C8C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Implicitly hoping our problem design is good enough that…</a:t>
            </a:r>
          </a:p>
          <a:p>
            <a:r>
              <a:rPr lang="en-US" dirty="0" smtClean="0"/>
              <a:t>E.g., c=3 motivates use of 3 </a:t>
            </a:r>
            <a:r>
              <a:rPr lang="en-US" dirty="0" err="1" smtClean="0"/>
              <a:t>apx</a:t>
            </a:r>
            <a:r>
              <a:rPr lang="en-US" dirty="0" smtClean="0"/>
              <a:t>. Or if we think it might be true for c=2 or c=1.5 but not c=3, then motivates why we would want to get a 2 or 1.5-apx.  Point is, this is an assumption….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9B7E12-3CA1-449E-8586-AF890143C8C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9B7E12-3CA1-449E-8586-AF890143C8C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Mention</a:t>
            </a:r>
            <a:r>
              <a:rPr lang="en-US" baseline="0" dirty="0" smtClean="0"/>
              <a:t> that should think of epsilon as small compared to c-1.  Actual bound here is </a:t>
            </a:r>
            <a:r>
              <a:rPr lang="en-US" baseline="0" dirty="0" err="1" smtClean="0"/>
              <a:t>const</a:t>
            </a:r>
            <a:r>
              <a:rPr lang="en-US" baseline="0" dirty="0" smtClean="0"/>
              <a:t>*epsilon/(c-1).  Nice open question of how close you can push these together.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…should think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eps</a:t>
            </a:r>
            <a:r>
              <a:rPr lang="en-US" baseline="0" dirty="0" smtClean="0"/>
              <a:t> as small compared to c-1.  E.g., not that 2 </a:t>
            </a:r>
            <a:r>
              <a:rPr lang="en-US" baseline="0" dirty="0" err="1" smtClean="0"/>
              <a:t>apx</a:t>
            </a:r>
            <a:r>
              <a:rPr lang="en-US" baseline="0" dirty="0" smtClean="0"/>
              <a:t> has error at most 1/4, because of constant in O(), but rather has error at most 1% or 1/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(n).  Interesting question how far one can drive that constant down.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1FE8F4-4A20-4FBE-80B0-BA7F5B8D70E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761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order to count as close, you</a:t>
            </a:r>
            <a:r>
              <a:rPr lang="en-US" baseline="0" dirty="0" smtClean="0"/>
              <a:t> have to have accuracy at least 50% on each cluster individually.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1FE8F4-4A20-4FBE-80B0-BA7F5B8D70E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654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So, I just wanted</a:t>
            </a:r>
            <a:r>
              <a:rPr lang="en-US" baseline="0" dirty="0" smtClean="0"/>
              <a:t> to go into one algorithm to show you what the analysis looked like</a:t>
            </a:r>
            <a:r>
              <a:rPr lang="en-US" baseline="0" dirty="0" smtClean="0"/>
              <a:t>.  Now, let’s step back.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1FE8F4-4A20-4FBE-80B0-BA7F5B8D70E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53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87369C-F3FE-40DA-B764-051FF384B29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…to hold anyway for</a:t>
            </a:r>
            <a:r>
              <a:rPr lang="en-US" baseline="0" dirty="0" smtClean="0"/>
              <a:t> </a:t>
            </a:r>
            <a:r>
              <a:rPr lang="en-US" baseline="0" dirty="0" smtClean="0"/>
              <a:t>our solution to be useful.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87369C-F3FE-40DA-B764-051FF384B29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87369C-F3FE-40DA-B764-051FF384B29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739309-8EC1-4865-848A-1F95C517E339}" type="slidenum">
              <a:rPr lang="en-US"/>
              <a:pPr/>
              <a:t>5</a:t>
            </a:fld>
            <a:endParaRPr lang="en-US"/>
          </a:p>
        </p:txBody>
      </p:sp>
      <p:sp>
        <p:nvSpPr>
          <p:cNvPr id="35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5E53A3-9C4E-4965-8892-00C802E4822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66E6D8-A600-484C-9EAF-32FFF771E4A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BE6F11-8F83-42FF-AF4F-7B6488AC3EC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2915D3-6C96-423E-9235-5A7A3CEF00D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F31DD-7E0C-45A0-AAB6-38E479DBB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CF799-70EE-4A04-B243-39D1E0C1A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4C51F-F714-4DC6-9605-DC511EA9A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898B6-CFF9-4F6A-A89F-A9719CA62A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CA6CB-36A6-474B-8765-1F231F17D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F537B-7136-445B-B6C2-769A1EEBEC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6E453-10EF-411C-8381-BCBBAF8F2D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0132-3357-45A4-B3CB-1A2107A76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FDE13-45A1-4CE9-AF02-1010A05EF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1FCAE-0A17-484D-808B-165449AA6D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01857-FB72-4416-9306-C53FA6964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93EEA-18B2-4A2A-93C8-B75B407B9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>
                <a:latin typeface="Times New Roman" pitchFamily="18" charset="0"/>
              </a:defRPr>
            </a:lvl1pPr>
          </a:lstStyle>
          <a:p>
            <a:pPr>
              <a:defRPr/>
            </a:pPr>
            <a:fld id="{2B15D3D5-DC53-49B4-83F7-7FD95D81A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u="sng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http://4.bp.blogspot.com/__4AWx_y4H_w/TPzzrFHFzoI/AAAAAAAABIY/6eHsKcz_QUI/s400/sadSmiley.jpg&amp;imgrefurl=http://elegantnatural.blogspot.com/2010/12/i-wouldve-done-hair-today-post-but.html&amp;usg=__CaImeparvIDnJ8tybtmgt1B47yI=&amp;h=400&amp;w=400&amp;sz=18&amp;hl=en&amp;start=6&amp;sig2=rjG6f9gTbKz620d0eqZgfg&amp;zoom=1&amp;itbs=1&amp;tbnid=inWm44QWmSQwpM:&amp;tbnh=124&amp;tbnw=124&amp;prev=/images?q=sad+smiley&amp;hl=en&amp;sa=X&amp;gbv=2&amp;tbs=isch:1&amp;ei=W69xTeHALsWblgeF2fk7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ebgm.jussieu.fr/~debrevern/PBs/images/protein_04.jpg&amp;imgrefurl=http://www.ebgm.jussieu.fr/~debrevern/PBs/coding.html&amp;h=496&amp;w=709&amp;sz=50&amp;hl=en&amp;start=8&amp;tbnid=RCESdcwRtVouHM:&amp;tbnh=98&amp;tbnw=140&amp;prev=/images?q=protein&amp;gbv=2&amp;hl=en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/imgres?imgurl=http://www.ebgm.jussieu.fr/~debrevern/PBs/images/protein_04.jpg&amp;imgrefurl=http://www.ebgm.jussieu.fr/~debrevern/PBs/coding.html&amp;h=496&amp;w=709&amp;sz=50&amp;hl=en&amp;start=8&amp;tbnid=RCESdcwRtVouHM:&amp;tbnh=98&amp;tbnw=140&amp;prev=/images?q=protein&amp;gbv=2&amp;hl=en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4.bp.blogspot.com/__4AWx_y4H_w/TPzzrFHFzoI/AAAAAAAABIY/6eHsKcz_QUI/s400/sadSmiley.jpg&amp;imgrefurl=http://elegantnatural.blogspot.com/2010/12/i-wouldve-done-hair-today-post-but.html&amp;usg=__CaImeparvIDnJ8tybtmgt1B47yI=&amp;h=400&amp;w=400&amp;sz=18&amp;hl=en&amp;start=6&amp;sig2=rjG6f9gTbKz620d0eqZgfg&amp;zoom=1&amp;itbs=1&amp;tbnid=inWm44QWmSQwpM:&amp;tbnh=124&amp;tbnw=124&amp;prev=/images?q=sad+smiley&amp;hl=en&amp;sa=X&amp;gbv=2&amp;tbs=isch:1&amp;ei=W69xTeHALsWblgeF2fk7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images.google.com/imgres?imgurl=http://www.ebgm.jussieu.fr/~debrevern/PBs/images/protein_04.jpg&amp;imgrefurl=http://www.ebgm.jussieu.fr/~debrevern/PBs/coding.html&amp;h=496&amp;w=709&amp;sz=50&amp;hl=en&amp;start=8&amp;tbnid=RCESdcwRtVouHM:&amp;tbnh=98&amp;tbnw=140&amp;prev=/images?q=protein&amp;gbv=2&amp;hl=e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images.google.com/imgres?imgurl=http://www.ebgm.jussieu.fr/~debrevern/PBs/images/protein_04.jpg&amp;imgrefurl=http://www.ebgm.jussieu.fr/~debrevern/PBs/coding.html&amp;h=496&amp;w=709&amp;sz=50&amp;hl=en&amp;start=8&amp;tbnid=RCESdcwRtVouHM:&amp;tbnh=98&amp;tbnw=140&amp;prev=/images?q=protein&amp;gbv=2&amp;hl=e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ebgm.jussieu.fr/~debrevern/PBs/images/protein_04.jpg&amp;imgrefurl=http://www.ebgm.jussieu.fr/~debrevern/PBs/coding.html&amp;h=496&amp;w=709&amp;sz=50&amp;hl=en&amp;start=8&amp;tbnid=RCESdcwRtVouHM:&amp;tbnh=98&amp;tbnw=140&amp;prev=/images?q=protein&amp;gbv=2&amp;hl=e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ebgm.jussieu.fr/~debrevern/PBs/images/protein_04.jpg&amp;imgrefurl=http://www.ebgm.jussieu.fr/~debrevern/PBs/coding.html&amp;h=496&amp;w=709&amp;sz=50&amp;hl=en&amp;start=8&amp;tbnid=RCESdcwRtVouHM:&amp;tbnh=98&amp;tbnw=140&amp;prev=/images?q=protein&amp;gbv=2&amp;hl=en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7"/>
          <p:cNvSpPr>
            <a:spLocks noChangeArrowheads="1"/>
          </p:cNvSpPr>
          <p:nvPr/>
        </p:nvSpPr>
        <p:spPr bwMode="auto">
          <a:xfrm>
            <a:off x="685800" y="533400"/>
            <a:ext cx="7772400" cy="4767263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  </a:t>
            </a:r>
          </a:p>
          <a:p>
            <a:endParaRPr lang="en-US" sz="1000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0"/>
            <a:ext cx="8077200" cy="2971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Harnessing implicit assumptions in problem </a:t>
            </a:r>
            <a:r>
              <a:rPr lang="en-US" sz="36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formulations:</a:t>
            </a:r>
            <a:r>
              <a:rPr lang="en-US" sz="4000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Approximation-stability </a:t>
            </a:r>
            <a:r>
              <a:rPr lang="en-US" sz="4000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proxy </a:t>
            </a:r>
            <a:r>
              <a:rPr lang="en-US" sz="40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objectives</a:t>
            </a:r>
            <a:endParaRPr lang="en-US" sz="2800" u="none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114800"/>
            <a:ext cx="8839200" cy="259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dirty="0" err="1" smtClean="0">
                <a:solidFill>
                  <a:srgbClr val="660033"/>
                </a:solidFill>
              </a:rPr>
              <a:t>Avrim</a:t>
            </a:r>
            <a:r>
              <a:rPr lang="en-US" sz="3600" dirty="0" smtClean="0">
                <a:solidFill>
                  <a:srgbClr val="660033"/>
                </a:solidFill>
              </a:rPr>
              <a:t> Blum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rgbClr val="D60093"/>
                </a:solidFill>
              </a:rPr>
              <a:t>Carnegie Mellon University</a:t>
            </a:r>
          </a:p>
          <a:p>
            <a:pPr eaLnBrk="1" hangingPunct="1">
              <a:lnSpc>
                <a:spcPct val="90000"/>
              </a:lnSpc>
            </a:pPr>
            <a:endParaRPr lang="en-US" sz="1600" dirty="0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660033"/>
                </a:solidFill>
              </a:rPr>
              <a:t>Based on work joint with </a:t>
            </a:r>
            <a:r>
              <a:rPr lang="en-US" sz="2400" dirty="0" err="1" smtClean="0">
                <a:solidFill>
                  <a:srgbClr val="660033"/>
                </a:solidFill>
              </a:rPr>
              <a:t>Pranjal</a:t>
            </a:r>
            <a:r>
              <a:rPr lang="en-US" sz="2400" dirty="0" smtClean="0">
                <a:solidFill>
                  <a:srgbClr val="660033"/>
                </a:solidFill>
              </a:rPr>
              <a:t> </a:t>
            </a:r>
            <a:r>
              <a:rPr lang="en-US" sz="2400" dirty="0" err="1" smtClean="0">
                <a:solidFill>
                  <a:srgbClr val="660033"/>
                </a:solidFill>
              </a:rPr>
              <a:t>Awasthi</a:t>
            </a:r>
            <a:r>
              <a:rPr lang="en-US" sz="2400" dirty="0" smtClean="0">
                <a:solidFill>
                  <a:srgbClr val="660033"/>
                </a:solidFill>
              </a:rPr>
              <a:t>, Nina Balcan, </a:t>
            </a:r>
            <a:r>
              <a:rPr lang="en-US" sz="2400" dirty="0" err="1" smtClean="0">
                <a:solidFill>
                  <a:srgbClr val="660033"/>
                </a:solidFill>
              </a:rPr>
              <a:t>Anupam</a:t>
            </a:r>
            <a:r>
              <a:rPr lang="en-US" sz="2400" dirty="0" smtClean="0">
                <a:solidFill>
                  <a:srgbClr val="660033"/>
                </a:solidFill>
              </a:rPr>
              <a:t> Gupta and Or </a:t>
            </a:r>
            <a:r>
              <a:rPr lang="en-US" sz="2400" dirty="0" err="1" smtClean="0">
                <a:solidFill>
                  <a:srgbClr val="660033"/>
                </a:solidFill>
              </a:rPr>
              <a:t>Sheffet</a:t>
            </a:r>
            <a:endParaRPr lang="en-US" sz="2400" dirty="0" smtClean="0">
              <a:solidFill>
                <a:srgbClr val="660033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733800" y="6474022"/>
            <a:ext cx="5334000" cy="307777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1400" u="none" dirty="0" smtClean="0"/>
              <a:t>Stanford Workshop on “Beyond Worst-Case Analysis”, 2011</a:t>
            </a:r>
            <a:endParaRPr lang="en-US" sz="1400" u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915400" cy="5562600"/>
          </a:xfrm>
        </p:spPr>
        <p:txBody>
          <a:bodyPr/>
          <a:lstStyle/>
          <a:p>
            <a:pPr eaLnBrk="1" hangingPunct="1"/>
            <a:r>
              <a:rPr lang="en-US" dirty="0"/>
              <a:t>Come up with some set of features </a:t>
            </a:r>
            <a:r>
              <a:rPr lang="en-US" sz="2800" dirty="0">
                <a:solidFill>
                  <a:schemeClr val="accent2"/>
                </a:solidFill>
              </a:rPr>
              <a:t>(words in document)</a:t>
            </a:r>
            <a:r>
              <a:rPr lang="en-US" sz="2800" dirty="0"/>
              <a:t> </a:t>
            </a:r>
            <a:r>
              <a:rPr lang="en-US" dirty="0"/>
              <a:t>or distance measure </a:t>
            </a:r>
            <a:r>
              <a:rPr lang="en-US" sz="2800" dirty="0">
                <a:solidFill>
                  <a:schemeClr val="accent2"/>
                </a:solidFill>
              </a:rPr>
              <a:t>(edit distance)</a:t>
            </a:r>
          </a:p>
          <a:p>
            <a:pPr eaLnBrk="1" hangingPunct="1"/>
            <a:r>
              <a:rPr lang="en-US" dirty="0" smtClean="0"/>
              <a:t>Use to view data as points in metric space </a:t>
            </a:r>
          </a:p>
          <a:p>
            <a:pPr eaLnBrk="1" hangingPunct="1"/>
            <a:r>
              <a:rPr lang="en-US" dirty="0" smtClean="0"/>
              <a:t>Pick some objective to optimize like k-median, k-means, min-sum,…</a:t>
            </a:r>
          </a:p>
          <a:p>
            <a:pPr eaLnBrk="1" hangingPunct="1"/>
            <a:r>
              <a:rPr lang="en-US" dirty="0" smtClean="0"/>
              <a:t>Develop algorithm to (approx) optimize this objective. </a:t>
            </a:r>
            <a:r>
              <a:rPr lang="en-US" sz="2400" dirty="0" smtClean="0">
                <a:solidFill>
                  <a:schemeClr val="accent2"/>
                </a:solidFill>
              </a:rPr>
              <a:t>(E.g., best known for k-median is 3+</a:t>
            </a:r>
            <a:r>
              <a:rPr lang="en-US" sz="2400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400" dirty="0" smtClean="0">
                <a:solidFill>
                  <a:schemeClr val="accent2"/>
                </a:solidFill>
              </a:rPr>
              <a:t> approx </a:t>
            </a:r>
            <a:r>
              <a:rPr lang="en-US" sz="2000" dirty="0" smtClean="0">
                <a:solidFill>
                  <a:srgbClr val="00FF00"/>
                </a:solidFill>
              </a:rPr>
              <a:t>[AGKMMP04]</a:t>
            </a:r>
            <a:r>
              <a:rPr lang="en-US" sz="2400" dirty="0" smtClean="0">
                <a:solidFill>
                  <a:schemeClr val="accent2"/>
                </a:solidFill>
              </a:rPr>
              <a:t>.  k-means is 9+</a:t>
            </a:r>
            <a:r>
              <a:rPr lang="en-US" sz="2400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400" dirty="0" smtClean="0">
                <a:solidFill>
                  <a:schemeClr val="accent2"/>
                </a:solidFill>
              </a:rPr>
              <a:t>, min-sum is </a:t>
            </a:r>
            <a:r>
              <a:rPr lang="en-US" sz="2400" dirty="0" smtClean="0">
                <a:solidFill>
                  <a:srgbClr val="0000CC"/>
                </a:solidFill>
              </a:rPr>
              <a:t>(log </a:t>
            </a:r>
            <a:r>
              <a:rPr lang="en-US" sz="2400" dirty="0" smtClean="0">
                <a:solidFill>
                  <a:srgbClr val="0000CC"/>
                </a:solidFill>
                <a:latin typeface="Comic Sans MS"/>
              </a:rPr>
              <a:t>n)</a:t>
            </a:r>
            <a:r>
              <a:rPr lang="en-US" sz="2400" baseline="30000" dirty="0" smtClean="0">
                <a:solidFill>
                  <a:srgbClr val="0000CC"/>
                </a:solidFill>
                <a:latin typeface="Comic Sans MS"/>
              </a:rPr>
              <a:t>1</a:t>
            </a:r>
            <a:r>
              <a:rPr lang="en-US" sz="2400" baseline="30000" dirty="0" smtClean="0">
                <a:solidFill>
                  <a:srgbClr val="0000CC"/>
                </a:solidFill>
              </a:rPr>
              <a:t>+</a:t>
            </a:r>
            <a:r>
              <a:rPr lang="en-US" sz="2400" baseline="30000" dirty="0" smtClean="0">
                <a:solidFill>
                  <a:srgbClr val="0000CC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rgbClr val="0000CC"/>
                </a:solidFill>
              </a:rPr>
              <a:t>. </a:t>
            </a:r>
            <a:r>
              <a:rPr lang="en-US" sz="2400" dirty="0" smtClean="0">
                <a:solidFill>
                  <a:schemeClr val="accent2"/>
                </a:solidFill>
              </a:rPr>
              <a:t>Beating 1 + 1/e is NP-hard </a:t>
            </a:r>
            <a:r>
              <a:rPr lang="en-US" sz="2000" dirty="0" smtClean="0">
                <a:solidFill>
                  <a:srgbClr val="00FF00"/>
                </a:solidFill>
              </a:rPr>
              <a:t>[JMS02]</a:t>
            </a:r>
            <a:r>
              <a:rPr lang="en-US" sz="2400" dirty="0" smtClean="0">
                <a:solidFill>
                  <a:schemeClr val="accent2"/>
                </a:solidFill>
              </a:rPr>
              <a:t>.)</a:t>
            </a:r>
            <a:endParaRPr lang="en-US" sz="1000" dirty="0" smtClean="0">
              <a:solidFill>
                <a:schemeClr val="accent2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Can we do better… on the cases where doing better would matter?</a:t>
            </a:r>
          </a:p>
        </p:txBody>
      </p:sp>
      <p:sp>
        <p:nvSpPr>
          <p:cNvPr id="385027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4000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Standard theoretical approach</a:t>
            </a:r>
          </a:p>
        </p:txBody>
      </p:sp>
      <p:pic>
        <p:nvPicPr>
          <p:cNvPr id="385028" name="Picture 4" descr="MCj0434411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39632"/>
            <a:ext cx="1371600" cy="154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7162800" y="685800"/>
            <a:ext cx="1676400" cy="1524000"/>
            <a:chOff x="6934200" y="0"/>
            <a:chExt cx="1676400" cy="1524000"/>
          </a:xfrm>
        </p:grpSpPr>
        <p:grpSp>
          <p:nvGrpSpPr>
            <p:cNvPr id="15363" name="Group 4"/>
            <p:cNvGrpSpPr>
              <a:grpSpLocks/>
            </p:cNvGrpSpPr>
            <p:nvPr/>
          </p:nvGrpSpPr>
          <p:grpSpPr bwMode="auto">
            <a:xfrm>
              <a:off x="6934200" y="0"/>
              <a:ext cx="1676400" cy="1524000"/>
              <a:chOff x="4320" y="624"/>
              <a:chExt cx="1152" cy="1056"/>
            </a:xfrm>
          </p:grpSpPr>
          <p:sp>
            <p:nvSpPr>
              <p:cNvPr id="15377" name="Oval 5"/>
              <p:cNvSpPr>
                <a:spLocks noChangeArrowheads="1"/>
              </p:cNvSpPr>
              <p:nvPr/>
            </p:nvSpPr>
            <p:spPr bwMode="auto">
              <a:xfrm rot="1600638">
                <a:off x="4896" y="768"/>
                <a:ext cx="576" cy="912"/>
              </a:xfrm>
              <a:prstGeom prst="ellipse">
                <a:avLst/>
              </a:prstGeom>
              <a:solidFill>
                <a:srgbClr val="FF99CC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8" name="Oval 6"/>
              <p:cNvSpPr>
                <a:spLocks noChangeArrowheads="1"/>
              </p:cNvSpPr>
              <p:nvPr/>
            </p:nvSpPr>
            <p:spPr bwMode="auto">
              <a:xfrm rot="1600638">
                <a:off x="4320" y="624"/>
                <a:ext cx="576" cy="912"/>
              </a:xfrm>
              <a:prstGeom prst="ellipse">
                <a:avLst/>
              </a:prstGeom>
              <a:solidFill>
                <a:srgbClr val="CCFFFF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64" name="Group 7"/>
            <p:cNvGrpSpPr>
              <a:grpSpLocks/>
            </p:cNvGrpSpPr>
            <p:nvPr/>
          </p:nvGrpSpPr>
          <p:grpSpPr bwMode="auto">
            <a:xfrm>
              <a:off x="7067550" y="255587"/>
              <a:ext cx="1466850" cy="1039813"/>
              <a:chOff x="4416" y="768"/>
              <a:chExt cx="1008" cy="720"/>
            </a:xfrm>
          </p:grpSpPr>
          <p:sp>
            <p:nvSpPr>
              <p:cNvPr id="15367" name="Oval 8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8" name="Oval 9"/>
              <p:cNvSpPr>
                <a:spLocks noChangeArrowheads="1"/>
              </p:cNvSpPr>
              <p:nvPr/>
            </p:nvSpPr>
            <p:spPr bwMode="auto">
              <a:xfrm>
                <a:off x="4608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9" name="Oval 10"/>
              <p:cNvSpPr>
                <a:spLocks noChangeArrowheads="1"/>
              </p:cNvSpPr>
              <p:nvPr/>
            </p:nvSpPr>
            <p:spPr bwMode="auto">
              <a:xfrm>
                <a:off x="4896" y="115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0" name="Oval 11"/>
              <p:cNvSpPr>
                <a:spLocks noChangeArrowheads="1"/>
              </p:cNvSpPr>
              <p:nvPr/>
            </p:nvSpPr>
            <p:spPr bwMode="auto">
              <a:xfrm>
                <a:off x="5136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1" name="Oval 12"/>
              <p:cNvSpPr>
                <a:spLocks noChangeArrowheads="1"/>
              </p:cNvSpPr>
              <p:nvPr/>
            </p:nvSpPr>
            <p:spPr bwMode="auto">
              <a:xfrm>
                <a:off x="4608" y="124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2" name="Oval 13"/>
              <p:cNvSpPr>
                <a:spLocks noChangeArrowheads="1"/>
              </p:cNvSpPr>
              <p:nvPr/>
            </p:nvSpPr>
            <p:spPr bwMode="auto">
              <a:xfrm>
                <a:off x="5328" y="105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3" name="Oval 14"/>
              <p:cNvSpPr>
                <a:spLocks noChangeArrowheads="1"/>
              </p:cNvSpPr>
              <p:nvPr/>
            </p:nvSpPr>
            <p:spPr bwMode="auto">
              <a:xfrm>
                <a:off x="5280" y="129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4" name="Oval 15"/>
              <p:cNvSpPr>
                <a:spLocks noChangeArrowheads="1"/>
              </p:cNvSpPr>
              <p:nvPr/>
            </p:nvSpPr>
            <p:spPr bwMode="auto">
              <a:xfrm>
                <a:off x="4992" y="139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5" name="Oval 16"/>
              <p:cNvSpPr>
                <a:spLocks noChangeArrowheads="1"/>
              </p:cNvSpPr>
              <p:nvPr/>
            </p:nvSpPr>
            <p:spPr bwMode="auto">
              <a:xfrm>
                <a:off x="4416" y="110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6" name="Oval 17"/>
              <p:cNvSpPr>
                <a:spLocks noChangeArrowheads="1"/>
              </p:cNvSpPr>
              <p:nvPr/>
            </p:nvSpPr>
            <p:spPr bwMode="auto">
              <a:xfrm>
                <a:off x="4608" y="76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60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486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Remember, what we </a:t>
            </a:r>
            <a:r>
              <a:rPr lang="en-US" sz="2800" dirty="0" smtClean="0">
                <a:solidFill>
                  <a:srgbClr val="FF0000"/>
                </a:solidFill>
              </a:rPr>
              <a:t>really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wanted</a:t>
            </a:r>
            <a:r>
              <a:rPr lang="en-US" sz="2800" dirty="0" smtClean="0"/>
              <a:t>                       was to cluster proteins by function, etc.</a:t>
            </a:r>
          </a:p>
          <a:p>
            <a:pPr eaLnBrk="1" hangingPunct="1"/>
            <a:endParaRPr lang="en-US" sz="1100" dirty="0" smtClean="0"/>
          </a:p>
          <a:p>
            <a:pPr eaLnBrk="1" hangingPunct="1"/>
            <a:r>
              <a:rPr lang="en-US" sz="2800" dirty="0" smtClean="0"/>
              <a:t>Objectives like k-median etc. are only a proxy.</a:t>
            </a:r>
            <a:endParaRPr lang="en-US" sz="1000" dirty="0" smtClean="0"/>
          </a:p>
        </p:txBody>
      </p:sp>
      <p:grpSp>
        <p:nvGrpSpPr>
          <p:cNvPr id="22" name="Group 21"/>
          <p:cNvGrpSpPr/>
          <p:nvPr/>
        </p:nvGrpSpPr>
        <p:grpSpPr>
          <a:xfrm>
            <a:off x="0" y="5239632"/>
            <a:ext cx="9144000" cy="1542168"/>
            <a:chOff x="0" y="5239632"/>
            <a:chExt cx="9144000" cy="1542168"/>
          </a:xfrm>
        </p:grpSpPr>
        <p:pic>
          <p:nvPicPr>
            <p:cNvPr id="20" name="Picture 4" descr="MCj0434411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5239632"/>
              <a:ext cx="1371600" cy="154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Rectangle 2"/>
            <p:cNvSpPr txBox="1">
              <a:spLocks noChangeArrowheads="1"/>
            </p:cNvSpPr>
            <p:nvPr/>
          </p:nvSpPr>
          <p:spPr bwMode="auto">
            <a:xfrm>
              <a:off x="228600" y="5486400"/>
              <a:ext cx="8915400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        Can we do better… on the cases where doing better would matter?</a:t>
              </a:r>
            </a:p>
          </p:txBody>
        </p:sp>
      </p:grp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4000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Standard theoretical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0" grpId="0" uiExpand="1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7162800" y="685800"/>
            <a:ext cx="1676400" cy="1524000"/>
            <a:chOff x="6934200" y="0"/>
            <a:chExt cx="1676400" cy="1524000"/>
          </a:xfrm>
        </p:grpSpPr>
        <p:grpSp>
          <p:nvGrpSpPr>
            <p:cNvPr id="15363" name="Group 4"/>
            <p:cNvGrpSpPr>
              <a:grpSpLocks/>
            </p:cNvGrpSpPr>
            <p:nvPr/>
          </p:nvGrpSpPr>
          <p:grpSpPr bwMode="auto">
            <a:xfrm>
              <a:off x="6934200" y="0"/>
              <a:ext cx="1676400" cy="1524000"/>
              <a:chOff x="4320" y="624"/>
              <a:chExt cx="1152" cy="1056"/>
            </a:xfrm>
          </p:grpSpPr>
          <p:sp>
            <p:nvSpPr>
              <p:cNvPr id="15377" name="Oval 5"/>
              <p:cNvSpPr>
                <a:spLocks noChangeArrowheads="1"/>
              </p:cNvSpPr>
              <p:nvPr/>
            </p:nvSpPr>
            <p:spPr bwMode="auto">
              <a:xfrm rot="1600638">
                <a:off x="4896" y="768"/>
                <a:ext cx="576" cy="912"/>
              </a:xfrm>
              <a:prstGeom prst="ellipse">
                <a:avLst/>
              </a:prstGeom>
              <a:solidFill>
                <a:srgbClr val="FF99CC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8" name="Oval 6"/>
              <p:cNvSpPr>
                <a:spLocks noChangeArrowheads="1"/>
              </p:cNvSpPr>
              <p:nvPr/>
            </p:nvSpPr>
            <p:spPr bwMode="auto">
              <a:xfrm rot="1600638">
                <a:off x="4320" y="624"/>
                <a:ext cx="576" cy="912"/>
              </a:xfrm>
              <a:prstGeom prst="ellipse">
                <a:avLst/>
              </a:prstGeom>
              <a:solidFill>
                <a:srgbClr val="CCFFFF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64" name="Group 7"/>
            <p:cNvGrpSpPr>
              <a:grpSpLocks/>
            </p:cNvGrpSpPr>
            <p:nvPr/>
          </p:nvGrpSpPr>
          <p:grpSpPr bwMode="auto">
            <a:xfrm>
              <a:off x="7067550" y="255587"/>
              <a:ext cx="1466850" cy="1039813"/>
              <a:chOff x="4416" y="768"/>
              <a:chExt cx="1008" cy="720"/>
            </a:xfrm>
          </p:grpSpPr>
          <p:sp>
            <p:nvSpPr>
              <p:cNvPr id="15367" name="Oval 8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8" name="Oval 9"/>
              <p:cNvSpPr>
                <a:spLocks noChangeArrowheads="1"/>
              </p:cNvSpPr>
              <p:nvPr/>
            </p:nvSpPr>
            <p:spPr bwMode="auto">
              <a:xfrm>
                <a:off x="4608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9" name="Oval 10"/>
              <p:cNvSpPr>
                <a:spLocks noChangeArrowheads="1"/>
              </p:cNvSpPr>
              <p:nvPr/>
            </p:nvSpPr>
            <p:spPr bwMode="auto">
              <a:xfrm>
                <a:off x="4896" y="115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0" name="Oval 11"/>
              <p:cNvSpPr>
                <a:spLocks noChangeArrowheads="1"/>
              </p:cNvSpPr>
              <p:nvPr/>
            </p:nvSpPr>
            <p:spPr bwMode="auto">
              <a:xfrm>
                <a:off x="5136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1" name="Oval 12"/>
              <p:cNvSpPr>
                <a:spLocks noChangeArrowheads="1"/>
              </p:cNvSpPr>
              <p:nvPr/>
            </p:nvSpPr>
            <p:spPr bwMode="auto">
              <a:xfrm>
                <a:off x="4608" y="124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2" name="Oval 13"/>
              <p:cNvSpPr>
                <a:spLocks noChangeArrowheads="1"/>
              </p:cNvSpPr>
              <p:nvPr/>
            </p:nvSpPr>
            <p:spPr bwMode="auto">
              <a:xfrm>
                <a:off x="5328" y="105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3" name="Oval 14"/>
              <p:cNvSpPr>
                <a:spLocks noChangeArrowheads="1"/>
              </p:cNvSpPr>
              <p:nvPr/>
            </p:nvSpPr>
            <p:spPr bwMode="auto">
              <a:xfrm>
                <a:off x="5280" y="129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4" name="Oval 15"/>
              <p:cNvSpPr>
                <a:spLocks noChangeArrowheads="1"/>
              </p:cNvSpPr>
              <p:nvPr/>
            </p:nvSpPr>
            <p:spPr bwMode="auto">
              <a:xfrm>
                <a:off x="4992" y="139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5" name="Oval 16"/>
              <p:cNvSpPr>
                <a:spLocks noChangeArrowheads="1"/>
              </p:cNvSpPr>
              <p:nvPr/>
            </p:nvSpPr>
            <p:spPr bwMode="auto">
              <a:xfrm>
                <a:off x="4416" y="110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6" name="Oval 17"/>
              <p:cNvSpPr>
                <a:spLocks noChangeArrowheads="1"/>
              </p:cNvSpPr>
              <p:nvPr/>
            </p:nvSpPr>
            <p:spPr bwMode="auto">
              <a:xfrm>
                <a:off x="4608" y="76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60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486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Remember, what we </a:t>
            </a:r>
            <a:r>
              <a:rPr lang="en-US" sz="2800" dirty="0" smtClean="0">
                <a:solidFill>
                  <a:srgbClr val="FF0000"/>
                </a:solidFill>
              </a:rPr>
              <a:t>really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wanted</a:t>
            </a:r>
            <a:r>
              <a:rPr lang="en-US" sz="2800" dirty="0" smtClean="0"/>
              <a:t>                       was to cluster proteins by function, etc.</a:t>
            </a:r>
          </a:p>
          <a:p>
            <a:pPr eaLnBrk="1" hangingPunct="1"/>
            <a:endParaRPr lang="en-US" sz="1100" dirty="0" smtClean="0"/>
          </a:p>
          <a:p>
            <a:pPr eaLnBrk="1" hangingPunct="1"/>
            <a:r>
              <a:rPr lang="en-US" sz="2800" dirty="0" smtClean="0"/>
              <a:t>Objectives like k-median etc. are only a proxy.</a:t>
            </a:r>
            <a:endParaRPr lang="en-US" sz="1000" dirty="0" smtClean="0"/>
          </a:p>
        </p:txBody>
      </p:sp>
      <p:grpSp>
        <p:nvGrpSpPr>
          <p:cNvPr id="22" name="Group 21"/>
          <p:cNvGrpSpPr/>
          <p:nvPr/>
        </p:nvGrpSpPr>
        <p:grpSpPr>
          <a:xfrm>
            <a:off x="0" y="5239632"/>
            <a:ext cx="9144000" cy="1542168"/>
            <a:chOff x="0" y="5239632"/>
            <a:chExt cx="9144000" cy="1542168"/>
          </a:xfrm>
        </p:grpSpPr>
        <p:pic>
          <p:nvPicPr>
            <p:cNvPr id="20" name="Picture 4" descr="MCj0434411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5239632"/>
              <a:ext cx="1371600" cy="154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Rectangle 2"/>
            <p:cNvSpPr txBox="1">
              <a:spLocks noChangeArrowheads="1"/>
            </p:cNvSpPr>
            <p:nvPr/>
          </p:nvSpPr>
          <p:spPr bwMode="auto">
            <a:xfrm>
              <a:off x="228600" y="5486400"/>
              <a:ext cx="8915400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        Can we do better… on the cases where doing better would matter?</a:t>
              </a:r>
            </a:p>
          </p:txBody>
        </p:sp>
      </p:grp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0" y="762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32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Why do we want to get a c=2 or c=1.1 approx? </a:t>
            </a:r>
            <a:endParaRPr lang="en-US" sz="32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833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0" grpId="0" uiExpand="1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7162800" y="685800"/>
            <a:ext cx="1676400" cy="1524000"/>
            <a:chOff x="6934200" y="0"/>
            <a:chExt cx="1676400" cy="1524000"/>
          </a:xfrm>
        </p:grpSpPr>
        <p:grpSp>
          <p:nvGrpSpPr>
            <p:cNvPr id="15363" name="Group 4"/>
            <p:cNvGrpSpPr>
              <a:grpSpLocks/>
            </p:cNvGrpSpPr>
            <p:nvPr/>
          </p:nvGrpSpPr>
          <p:grpSpPr bwMode="auto">
            <a:xfrm>
              <a:off x="6934200" y="0"/>
              <a:ext cx="1676400" cy="1524000"/>
              <a:chOff x="4320" y="624"/>
              <a:chExt cx="1152" cy="1056"/>
            </a:xfrm>
          </p:grpSpPr>
          <p:sp>
            <p:nvSpPr>
              <p:cNvPr id="15377" name="Oval 5"/>
              <p:cNvSpPr>
                <a:spLocks noChangeArrowheads="1"/>
              </p:cNvSpPr>
              <p:nvPr/>
            </p:nvSpPr>
            <p:spPr bwMode="auto">
              <a:xfrm rot="1600638">
                <a:off x="4896" y="768"/>
                <a:ext cx="576" cy="912"/>
              </a:xfrm>
              <a:prstGeom prst="ellipse">
                <a:avLst/>
              </a:prstGeom>
              <a:solidFill>
                <a:srgbClr val="FF99CC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8" name="Oval 6"/>
              <p:cNvSpPr>
                <a:spLocks noChangeArrowheads="1"/>
              </p:cNvSpPr>
              <p:nvPr/>
            </p:nvSpPr>
            <p:spPr bwMode="auto">
              <a:xfrm rot="1600638">
                <a:off x="4320" y="624"/>
                <a:ext cx="576" cy="912"/>
              </a:xfrm>
              <a:prstGeom prst="ellipse">
                <a:avLst/>
              </a:prstGeom>
              <a:solidFill>
                <a:srgbClr val="CCFFFF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364" name="Group 7"/>
            <p:cNvGrpSpPr>
              <a:grpSpLocks/>
            </p:cNvGrpSpPr>
            <p:nvPr/>
          </p:nvGrpSpPr>
          <p:grpSpPr bwMode="auto">
            <a:xfrm>
              <a:off x="7067550" y="255587"/>
              <a:ext cx="1466850" cy="1039813"/>
              <a:chOff x="4416" y="768"/>
              <a:chExt cx="1008" cy="720"/>
            </a:xfrm>
          </p:grpSpPr>
          <p:sp>
            <p:nvSpPr>
              <p:cNvPr id="15367" name="Oval 8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8" name="Oval 9"/>
              <p:cNvSpPr>
                <a:spLocks noChangeArrowheads="1"/>
              </p:cNvSpPr>
              <p:nvPr/>
            </p:nvSpPr>
            <p:spPr bwMode="auto">
              <a:xfrm>
                <a:off x="4608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9" name="Oval 10"/>
              <p:cNvSpPr>
                <a:spLocks noChangeArrowheads="1"/>
              </p:cNvSpPr>
              <p:nvPr/>
            </p:nvSpPr>
            <p:spPr bwMode="auto">
              <a:xfrm>
                <a:off x="4896" y="115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0" name="Oval 11"/>
              <p:cNvSpPr>
                <a:spLocks noChangeArrowheads="1"/>
              </p:cNvSpPr>
              <p:nvPr/>
            </p:nvSpPr>
            <p:spPr bwMode="auto">
              <a:xfrm>
                <a:off x="5136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1" name="Oval 12"/>
              <p:cNvSpPr>
                <a:spLocks noChangeArrowheads="1"/>
              </p:cNvSpPr>
              <p:nvPr/>
            </p:nvSpPr>
            <p:spPr bwMode="auto">
              <a:xfrm>
                <a:off x="4608" y="124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2" name="Oval 13"/>
              <p:cNvSpPr>
                <a:spLocks noChangeArrowheads="1"/>
              </p:cNvSpPr>
              <p:nvPr/>
            </p:nvSpPr>
            <p:spPr bwMode="auto">
              <a:xfrm>
                <a:off x="5328" y="105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3" name="Oval 14"/>
              <p:cNvSpPr>
                <a:spLocks noChangeArrowheads="1"/>
              </p:cNvSpPr>
              <p:nvPr/>
            </p:nvSpPr>
            <p:spPr bwMode="auto">
              <a:xfrm>
                <a:off x="5280" y="129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4" name="Oval 15"/>
              <p:cNvSpPr>
                <a:spLocks noChangeArrowheads="1"/>
              </p:cNvSpPr>
              <p:nvPr/>
            </p:nvSpPr>
            <p:spPr bwMode="auto">
              <a:xfrm>
                <a:off x="4992" y="139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5" name="Oval 16"/>
              <p:cNvSpPr>
                <a:spLocks noChangeArrowheads="1"/>
              </p:cNvSpPr>
              <p:nvPr/>
            </p:nvSpPr>
            <p:spPr bwMode="auto">
              <a:xfrm>
                <a:off x="4416" y="110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6" name="Oval 17"/>
              <p:cNvSpPr>
                <a:spLocks noChangeArrowheads="1"/>
              </p:cNvSpPr>
              <p:nvPr/>
            </p:nvSpPr>
            <p:spPr bwMode="auto">
              <a:xfrm>
                <a:off x="4608" y="76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60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486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Remember, what we </a:t>
            </a:r>
            <a:r>
              <a:rPr lang="en-US" sz="2800" dirty="0" smtClean="0">
                <a:solidFill>
                  <a:srgbClr val="FF0000"/>
                </a:solidFill>
              </a:rPr>
              <a:t>really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wanted</a:t>
            </a:r>
            <a:r>
              <a:rPr lang="en-US" sz="2800" dirty="0" smtClean="0"/>
              <a:t>                       was to cluster proteins by function, etc.</a:t>
            </a:r>
          </a:p>
          <a:p>
            <a:pPr eaLnBrk="1" hangingPunct="1"/>
            <a:endParaRPr lang="en-US" sz="1100" dirty="0" smtClean="0"/>
          </a:p>
          <a:p>
            <a:pPr eaLnBrk="1" hangingPunct="1"/>
            <a:r>
              <a:rPr lang="en-US" sz="2800" dirty="0" smtClean="0">
                <a:solidFill>
                  <a:srgbClr val="0070C0"/>
                </a:solidFill>
              </a:rPr>
              <a:t>Implicitly hoping </a:t>
            </a:r>
            <a:r>
              <a:rPr lang="en-US" sz="2800" dirty="0" smtClean="0"/>
              <a:t>that getting c-approx to our objective will allow us to get most points correct.</a:t>
            </a:r>
          </a:p>
          <a:p>
            <a:pPr eaLnBrk="1" hangingPunct="1"/>
            <a:endParaRPr lang="en-US" sz="1000" dirty="0" smtClean="0"/>
          </a:p>
          <a:p>
            <a:pPr lvl="1" eaLnBrk="1" hangingPunct="1"/>
            <a:r>
              <a:rPr lang="en-US" sz="2400" dirty="0" smtClean="0"/>
              <a:t>This is an assumption about how the distance measure and objective relate to the clustering we are looking for.</a:t>
            </a:r>
          </a:p>
          <a:p>
            <a:pPr lvl="1" eaLnBrk="1" hangingPunct="1"/>
            <a:r>
              <a:rPr lang="en-US" sz="2400" dirty="0" smtClean="0"/>
              <a:t>What happens if you make it </a:t>
            </a:r>
            <a:r>
              <a:rPr lang="en-US" sz="2400" dirty="0" smtClean="0">
                <a:solidFill>
                  <a:schemeClr val="accent2"/>
                </a:solidFill>
              </a:rPr>
              <a:t>explicit</a:t>
            </a:r>
            <a:r>
              <a:rPr lang="en-US" sz="2400" dirty="0" smtClean="0"/>
              <a:t>? 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0" y="762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32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Why do we want to get a c=2 or c=1.1 approx? </a:t>
            </a:r>
            <a:endParaRPr lang="en-US" sz="32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0" y="5239632"/>
            <a:ext cx="9144000" cy="1542168"/>
            <a:chOff x="0" y="5239632"/>
            <a:chExt cx="9144000" cy="1542168"/>
          </a:xfrm>
        </p:grpSpPr>
        <p:pic>
          <p:nvPicPr>
            <p:cNvPr id="20" name="Picture 4" descr="MCj0434411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5239632"/>
              <a:ext cx="1371600" cy="154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Rectangle 2"/>
            <p:cNvSpPr txBox="1">
              <a:spLocks noChangeArrowheads="1"/>
            </p:cNvSpPr>
            <p:nvPr/>
          </p:nvSpPr>
          <p:spPr bwMode="auto">
            <a:xfrm>
              <a:off x="228600" y="5486400"/>
              <a:ext cx="8915400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        Can we do better… on the cases where doing better would matter?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309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0" grpId="0" uiExpand="1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5239632"/>
            <a:ext cx="9144000" cy="1542168"/>
            <a:chOff x="0" y="5239632"/>
            <a:chExt cx="9144000" cy="1542168"/>
          </a:xfrm>
        </p:grpSpPr>
        <p:pic>
          <p:nvPicPr>
            <p:cNvPr id="23" name="Picture 4" descr="MCj0434411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5239632"/>
              <a:ext cx="1371600" cy="154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Rectangle 2"/>
            <p:cNvSpPr txBox="1">
              <a:spLocks noChangeArrowheads="1"/>
            </p:cNvSpPr>
            <p:nvPr/>
          </p:nvSpPr>
          <p:spPr bwMode="auto">
            <a:xfrm>
              <a:off x="228600" y="5486400"/>
              <a:ext cx="8915400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        Can we do better… on the cases where doing better would matter?</a:t>
              </a:r>
            </a:p>
          </p:txBody>
        </p:sp>
      </p:grp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0" y="4495800"/>
            <a:ext cx="9144000" cy="2362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endParaRPr lang="en-US"/>
          </a:p>
        </p:txBody>
      </p:sp>
      <p:grpSp>
        <p:nvGrpSpPr>
          <p:cNvPr id="2" name="Group 18"/>
          <p:cNvGrpSpPr/>
          <p:nvPr/>
        </p:nvGrpSpPr>
        <p:grpSpPr>
          <a:xfrm>
            <a:off x="7162800" y="685800"/>
            <a:ext cx="1676400" cy="1524000"/>
            <a:chOff x="6934200" y="0"/>
            <a:chExt cx="1676400" cy="1524000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934200" y="0"/>
              <a:ext cx="1676400" cy="1524000"/>
              <a:chOff x="4320" y="624"/>
              <a:chExt cx="1152" cy="1056"/>
            </a:xfrm>
          </p:grpSpPr>
          <p:sp>
            <p:nvSpPr>
              <p:cNvPr id="15377" name="Oval 5"/>
              <p:cNvSpPr>
                <a:spLocks noChangeArrowheads="1"/>
              </p:cNvSpPr>
              <p:nvPr/>
            </p:nvSpPr>
            <p:spPr bwMode="auto">
              <a:xfrm rot="1600638">
                <a:off x="4896" y="768"/>
                <a:ext cx="576" cy="912"/>
              </a:xfrm>
              <a:prstGeom prst="ellipse">
                <a:avLst/>
              </a:prstGeom>
              <a:solidFill>
                <a:srgbClr val="FF99CC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8" name="Oval 6"/>
              <p:cNvSpPr>
                <a:spLocks noChangeArrowheads="1"/>
              </p:cNvSpPr>
              <p:nvPr/>
            </p:nvSpPr>
            <p:spPr bwMode="auto">
              <a:xfrm rot="1600638">
                <a:off x="4320" y="624"/>
                <a:ext cx="576" cy="912"/>
              </a:xfrm>
              <a:prstGeom prst="ellipse">
                <a:avLst/>
              </a:prstGeom>
              <a:solidFill>
                <a:srgbClr val="CCFFFF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7067550" y="255587"/>
              <a:ext cx="1466850" cy="1039813"/>
              <a:chOff x="4416" y="768"/>
              <a:chExt cx="1008" cy="720"/>
            </a:xfrm>
          </p:grpSpPr>
          <p:sp>
            <p:nvSpPr>
              <p:cNvPr id="15367" name="Oval 8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8" name="Oval 9"/>
              <p:cNvSpPr>
                <a:spLocks noChangeArrowheads="1"/>
              </p:cNvSpPr>
              <p:nvPr/>
            </p:nvSpPr>
            <p:spPr bwMode="auto">
              <a:xfrm>
                <a:off x="4608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9" name="Oval 10"/>
              <p:cNvSpPr>
                <a:spLocks noChangeArrowheads="1"/>
              </p:cNvSpPr>
              <p:nvPr/>
            </p:nvSpPr>
            <p:spPr bwMode="auto">
              <a:xfrm>
                <a:off x="4896" y="115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0" name="Oval 11"/>
              <p:cNvSpPr>
                <a:spLocks noChangeArrowheads="1"/>
              </p:cNvSpPr>
              <p:nvPr/>
            </p:nvSpPr>
            <p:spPr bwMode="auto">
              <a:xfrm>
                <a:off x="5136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1" name="Oval 12"/>
              <p:cNvSpPr>
                <a:spLocks noChangeArrowheads="1"/>
              </p:cNvSpPr>
              <p:nvPr/>
            </p:nvSpPr>
            <p:spPr bwMode="auto">
              <a:xfrm>
                <a:off x="4608" y="124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2" name="Oval 13"/>
              <p:cNvSpPr>
                <a:spLocks noChangeArrowheads="1"/>
              </p:cNvSpPr>
              <p:nvPr/>
            </p:nvSpPr>
            <p:spPr bwMode="auto">
              <a:xfrm>
                <a:off x="5328" y="105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3" name="Oval 14"/>
              <p:cNvSpPr>
                <a:spLocks noChangeArrowheads="1"/>
              </p:cNvSpPr>
              <p:nvPr/>
            </p:nvSpPr>
            <p:spPr bwMode="auto">
              <a:xfrm>
                <a:off x="5280" y="129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4" name="Oval 15"/>
              <p:cNvSpPr>
                <a:spLocks noChangeArrowheads="1"/>
              </p:cNvSpPr>
              <p:nvPr/>
            </p:nvSpPr>
            <p:spPr bwMode="auto">
              <a:xfrm>
                <a:off x="4992" y="139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5" name="Oval 16"/>
              <p:cNvSpPr>
                <a:spLocks noChangeArrowheads="1"/>
              </p:cNvSpPr>
              <p:nvPr/>
            </p:nvSpPr>
            <p:spPr bwMode="auto">
              <a:xfrm>
                <a:off x="4416" y="110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6" name="Oval 17"/>
              <p:cNvSpPr>
                <a:spLocks noChangeArrowheads="1"/>
              </p:cNvSpPr>
              <p:nvPr/>
            </p:nvSpPr>
            <p:spPr bwMode="auto">
              <a:xfrm>
                <a:off x="4608" y="76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60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527667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 smtClean="0"/>
              <a:t>Remember, what we </a:t>
            </a:r>
            <a:r>
              <a:rPr lang="en-US" sz="2800" dirty="0" smtClean="0">
                <a:solidFill>
                  <a:srgbClr val="FF0000"/>
                </a:solidFill>
              </a:rPr>
              <a:t>really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wanted</a:t>
            </a:r>
            <a:r>
              <a:rPr lang="en-US" sz="2800" dirty="0" smtClean="0"/>
              <a:t>                       was to cluster proteins by function, etc.</a:t>
            </a:r>
          </a:p>
          <a:p>
            <a:pPr eaLnBrk="1" hangingPunct="1"/>
            <a:endParaRPr lang="en-US" sz="1100" dirty="0" smtClean="0"/>
          </a:p>
          <a:p>
            <a:pPr eaLnBrk="1" hangingPunct="1"/>
            <a:r>
              <a:rPr lang="en-US" sz="2400" dirty="0" smtClean="0">
                <a:solidFill>
                  <a:srgbClr val="0070C0"/>
                </a:solidFill>
              </a:rPr>
              <a:t>Assume: </a:t>
            </a:r>
            <a:r>
              <a:rPr lang="en-US" sz="2400" dirty="0" smtClean="0"/>
              <a:t>all c-approximations are </a:t>
            </a:r>
            <a:r>
              <a:rPr lang="en-US" sz="2400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sz="2400" dirty="0" smtClean="0"/>
              <a:t>-close (as </a:t>
            </a:r>
            <a:r>
              <a:rPr lang="en-US" sz="2400" dirty="0" err="1" smtClean="0"/>
              <a:t>clusterings</a:t>
            </a:r>
            <a:r>
              <a:rPr lang="en-US" sz="2400" dirty="0" smtClean="0"/>
              <a:t>) to desired target.  I.e., getting c-approx to objective implies getting </a:t>
            </a:r>
            <a:r>
              <a:rPr lang="en-US" sz="2400" dirty="0" smtClean="0">
                <a:solidFill>
                  <a:srgbClr val="000000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400" dirty="0" smtClean="0">
                <a:solidFill>
                  <a:srgbClr val="000000"/>
                </a:solidFill>
              </a:rPr>
              <a:t>-error </a:t>
            </a:r>
            <a:r>
              <a:rPr lang="en-US" sz="2400" dirty="0" err="1" smtClean="0">
                <a:solidFill>
                  <a:srgbClr val="000000"/>
                </a:solidFill>
              </a:rPr>
              <a:t>wrt</a:t>
            </a:r>
            <a:r>
              <a:rPr lang="en-US" sz="2400" dirty="0" smtClean="0">
                <a:solidFill>
                  <a:srgbClr val="000000"/>
                </a:solidFill>
              </a:rPr>
              <a:t> real goal. </a:t>
            </a:r>
          </a:p>
          <a:p>
            <a:pPr eaLnBrk="1" hangingPunct="1"/>
            <a:r>
              <a:rPr lang="en-US" sz="2400" dirty="0" smtClean="0">
                <a:solidFill>
                  <a:srgbClr val="0070C0"/>
                </a:solidFill>
              </a:rPr>
              <a:t>Question: </a:t>
            </a:r>
            <a:r>
              <a:rPr lang="en-US" sz="2400" dirty="0" smtClean="0">
                <a:solidFill>
                  <a:srgbClr val="000000"/>
                </a:solidFill>
              </a:rPr>
              <a:t>does this buy you anything?</a:t>
            </a:r>
          </a:p>
          <a:p>
            <a:pPr eaLnBrk="1" hangingPunct="1"/>
            <a:r>
              <a:rPr lang="en-US" sz="2400" dirty="0" smtClean="0">
                <a:solidFill>
                  <a:srgbClr val="0070C0"/>
                </a:solidFill>
              </a:rPr>
              <a:t>Answer: </a:t>
            </a:r>
            <a:r>
              <a:rPr lang="en-US" sz="2400" dirty="0" smtClean="0">
                <a:solidFill>
                  <a:srgbClr val="000000"/>
                </a:solidFill>
              </a:rPr>
              <a:t>Yes (for clustering with k-median, k-means, or min-sum objectives)</a:t>
            </a:r>
          </a:p>
          <a:p>
            <a:pPr lvl="1" eaLnBrk="1" hangingPunct="1"/>
            <a:r>
              <a:rPr lang="en-US" sz="2400" dirty="0" smtClean="0">
                <a:solidFill>
                  <a:srgbClr val="000000"/>
                </a:solidFill>
              </a:rPr>
              <a:t>For any constant c&gt;1, can use to get O(</a:t>
            </a:r>
            <a:r>
              <a:rPr lang="en-US" sz="2400" dirty="0" smtClean="0">
                <a:solidFill>
                  <a:srgbClr val="000000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rgbClr val="000000"/>
                </a:solidFill>
              </a:rPr>
              <a:t>)-close to target. </a:t>
            </a:r>
            <a:r>
              <a:rPr lang="en-US" sz="2000" dirty="0" smtClean="0">
                <a:solidFill>
                  <a:srgbClr val="CC00CC"/>
                </a:solidFill>
              </a:rPr>
              <a:t>Even though getting a c-</a:t>
            </a:r>
            <a:r>
              <a:rPr lang="en-US" sz="2000" dirty="0" err="1" smtClean="0">
                <a:solidFill>
                  <a:srgbClr val="CC00CC"/>
                </a:solidFill>
              </a:rPr>
              <a:t>apx</a:t>
            </a:r>
            <a:r>
              <a:rPr lang="en-US" sz="2000" dirty="0" smtClean="0">
                <a:solidFill>
                  <a:srgbClr val="CC00CC"/>
                </a:solidFill>
              </a:rPr>
              <a:t> may be NP-hard</a:t>
            </a:r>
          </a:p>
          <a:p>
            <a:pPr lvl="1" eaLnBrk="1" hangingPunct="1">
              <a:buNone/>
            </a:pPr>
            <a:r>
              <a:rPr lang="en-US" sz="2000" dirty="0" smtClean="0">
                <a:solidFill>
                  <a:srgbClr val="CC00CC"/>
                </a:solidFill>
              </a:rPr>
              <a:t>    (for min-sum, needed large clusters. Improved by </a:t>
            </a:r>
            <a:r>
              <a:rPr lang="en-US" sz="1800" dirty="0" smtClean="0">
                <a:solidFill>
                  <a:srgbClr val="00B050"/>
                </a:solidFill>
              </a:rPr>
              <a:t>[Balcan-</a:t>
            </a:r>
            <a:r>
              <a:rPr lang="en-US" sz="1800" dirty="0" err="1" smtClean="0">
                <a:solidFill>
                  <a:srgbClr val="00B050"/>
                </a:solidFill>
              </a:rPr>
              <a:t>Braverman</a:t>
            </a:r>
            <a:r>
              <a:rPr lang="en-US" sz="1800" dirty="0" smtClean="0">
                <a:solidFill>
                  <a:srgbClr val="00B050"/>
                </a:solidFill>
              </a:rPr>
              <a:t>]</a:t>
            </a:r>
            <a:r>
              <a:rPr lang="en-US" sz="2000" dirty="0" smtClean="0">
                <a:solidFill>
                  <a:srgbClr val="CC00CC"/>
                </a:solidFill>
              </a:rPr>
              <a:t>)</a:t>
            </a:r>
            <a:endParaRPr lang="en-US" sz="2400" dirty="0" smtClean="0">
              <a:solidFill>
                <a:srgbClr val="CC00CC"/>
              </a:solidFill>
            </a:endParaRPr>
          </a:p>
          <a:p>
            <a:pPr lvl="1" eaLnBrk="1" hangingPunct="1"/>
            <a:r>
              <a:rPr lang="en-US" sz="2400" dirty="0" smtClean="0">
                <a:solidFill>
                  <a:srgbClr val="000000"/>
                </a:solidFill>
              </a:rPr>
              <a:t>For k-means, k-median, can actually get c-</a:t>
            </a:r>
            <a:r>
              <a:rPr lang="en-US" sz="2400" dirty="0" err="1" smtClean="0">
                <a:solidFill>
                  <a:srgbClr val="000000"/>
                </a:solidFill>
              </a:rPr>
              <a:t>apx</a:t>
            </a:r>
            <a:r>
              <a:rPr lang="en-US" sz="2400" dirty="0" smtClean="0">
                <a:solidFill>
                  <a:srgbClr val="000000"/>
                </a:solidFill>
              </a:rPr>
              <a:t> (and therefore, </a:t>
            </a:r>
            <a:r>
              <a:rPr lang="en-US" sz="2400" dirty="0" smtClean="0">
                <a:solidFill>
                  <a:srgbClr val="000000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rgbClr val="000000"/>
                </a:solidFill>
              </a:rPr>
              <a:t>-close), if cluster sizes &gt; </a:t>
            </a:r>
            <a:r>
              <a:rPr lang="en-US" sz="2400" dirty="0" smtClean="0">
                <a:solidFill>
                  <a:srgbClr val="000000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rgbClr val="000000"/>
                </a:solidFill>
              </a:rPr>
              <a:t>n.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0" y="762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32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Why do we want to get a c=2 or c=1.1 approx? </a:t>
            </a:r>
            <a:endParaRPr lang="en-US" sz="32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60450" grpId="0" uiExpand="1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/>
          <p:nvPr/>
        </p:nvGrpSpPr>
        <p:grpSpPr>
          <a:xfrm>
            <a:off x="7162800" y="685800"/>
            <a:ext cx="1676400" cy="1524000"/>
            <a:chOff x="6934200" y="0"/>
            <a:chExt cx="1676400" cy="1524000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934200" y="0"/>
              <a:ext cx="1676400" cy="1524000"/>
              <a:chOff x="4320" y="624"/>
              <a:chExt cx="1152" cy="1056"/>
            </a:xfrm>
          </p:grpSpPr>
          <p:sp>
            <p:nvSpPr>
              <p:cNvPr id="15377" name="Oval 5"/>
              <p:cNvSpPr>
                <a:spLocks noChangeArrowheads="1"/>
              </p:cNvSpPr>
              <p:nvPr/>
            </p:nvSpPr>
            <p:spPr bwMode="auto">
              <a:xfrm rot="1600638">
                <a:off x="4896" y="768"/>
                <a:ext cx="576" cy="912"/>
              </a:xfrm>
              <a:prstGeom prst="ellipse">
                <a:avLst/>
              </a:prstGeom>
              <a:solidFill>
                <a:srgbClr val="FF99CC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8" name="Oval 6"/>
              <p:cNvSpPr>
                <a:spLocks noChangeArrowheads="1"/>
              </p:cNvSpPr>
              <p:nvPr/>
            </p:nvSpPr>
            <p:spPr bwMode="auto">
              <a:xfrm rot="1600638">
                <a:off x="4320" y="624"/>
                <a:ext cx="576" cy="912"/>
              </a:xfrm>
              <a:prstGeom prst="ellipse">
                <a:avLst/>
              </a:prstGeom>
              <a:solidFill>
                <a:srgbClr val="CCFFFF"/>
              </a:solidFill>
              <a:ln w="9525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7067550" y="255587"/>
              <a:ext cx="1466850" cy="1039813"/>
              <a:chOff x="4416" y="768"/>
              <a:chExt cx="1008" cy="720"/>
            </a:xfrm>
          </p:grpSpPr>
          <p:sp>
            <p:nvSpPr>
              <p:cNvPr id="15367" name="Oval 8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8" name="Oval 9"/>
              <p:cNvSpPr>
                <a:spLocks noChangeArrowheads="1"/>
              </p:cNvSpPr>
              <p:nvPr/>
            </p:nvSpPr>
            <p:spPr bwMode="auto">
              <a:xfrm>
                <a:off x="4608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69" name="Oval 10"/>
              <p:cNvSpPr>
                <a:spLocks noChangeArrowheads="1"/>
              </p:cNvSpPr>
              <p:nvPr/>
            </p:nvSpPr>
            <p:spPr bwMode="auto">
              <a:xfrm>
                <a:off x="4896" y="115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0" name="Oval 11"/>
              <p:cNvSpPr>
                <a:spLocks noChangeArrowheads="1"/>
              </p:cNvSpPr>
              <p:nvPr/>
            </p:nvSpPr>
            <p:spPr bwMode="auto">
              <a:xfrm>
                <a:off x="5136" y="10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1" name="Oval 12"/>
              <p:cNvSpPr>
                <a:spLocks noChangeArrowheads="1"/>
              </p:cNvSpPr>
              <p:nvPr/>
            </p:nvSpPr>
            <p:spPr bwMode="auto">
              <a:xfrm>
                <a:off x="4608" y="124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2" name="Oval 13"/>
              <p:cNvSpPr>
                <a:spLocks noChangeArrowheads="1"/>
              </p:cNvSpPr>
              <p:nvPr/>
            </p:nvSpPr>
            <p:spPr bwMode="auto">
              <a:xfrm>
                <a:off x="5328" y="105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3" name="Oval 14"/>
              <p:cNvSpPr>
                <a:spLocks noChangeArrowheads="1"/>
              </p:cNvSpPr>
              <p:nvPr/>
            </p:nvSpPr>
            <p:spPr bwMode="auto">
              <a:xfrm>
                <a:off x="5280" y="129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4" name="Oval 15"/>
              <p:cNvSpPr>
                <a:spLocks noChangeArrowheads="1"/>
              </p:cNvSpPr>
              <p:nvPr/>
            </p:nvSpPr>
            <p:spPr bwMode="auto">
              <a:xfrm>
                <a:off x="4992" y="139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5" name="Oval 16"/>
              <p:cNvSpPr>
                <a:spLocks noChangeArrowheads="1"/>
              </p:cNvSpPr>
              <p:nvPr/>
            </p:nvSpPr>
            <p:spPr bwMode="auto">
              <a:xfrm>
                <a:off x="4416" y="110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76" name="Oval 17"/>
              <p:cNvSpPr>
                <a:spLocks noChangeArrowheads="1"/>
              </p:cNvSpPr>
              <p:nvPr/>
            </p:nvSpPr>
            <p:spPr bwMode="auto">
              <a:xfrm>
                <a:off x="4608" y="76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60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3594830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 smtClean="0"/>
              <a:t>Remember, what we </a:t>
            </a:r>
            <a:r>
              <a:rPr lang="en-US" sz="2800" dirty="0" smtClean="0">
                <a:solidFill>
                  <a:srgbClr val="FF0000"/>
                </a:solidFill>
              </a:rPr>
              <a:t>really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wanted</a:t>
            </a:r>
            <a:r>
              <a:rPr lang="en-US" sz="2800" dirty="0" smtClean="0"/>
              <a:t>                       was to cluster proteins by function, etc.</a:t>
            </a:r>
          </a:p>
          <a:p>
            <a:pPr eaLnBrk="1" hangingPunct="1"/>
            <a:endParaRPr lang="en-US" sz="1100" dirty="0" smtClean="0"/>
          </a:p>
          <a:p>
            <a:pPr eaLnBrk="1" hangingPunct="1"/>
            <a:r>
              <a:rPr lang="en-US" sz="2400" dirty="0" smtClean="0">
                <a:solidFill>
                  <a:srgbClr val="0070C0"/>
                </a:solidFill>
              </a:rPr>
              <a:t>Assume: </a:t>
            </a:r>
            <a:r>
              <a:rPr lang="en-US" sz="2400" dirty="0" smtClean="0"/>
              <a:t>all c-approximations are </a:t>
            </a:r>
            <a:r>
              <a:rPr lang="en-US" sz="2400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sz="2400" dirty="0" smtClean="0"/>
              <a:t>-close (as </a:t>
            </a:r>
            <a:r>
              <a:rPr lang="en-US" sz="2400" dirty="0" err="1" smtClean="0"/>
              <a:t>clusterings</a:t>
            </a:r>
            <a:r>
              <a:rPr lang="en-US" sz="2400" dirty="0" smtClean="0"/>
              <a:t>) to desired target.  I.e., getting c-approx to objective implies getting </a:t>
            </a:r>
            <a:r>
              <a:rPr lang="en-US" sz="2400" dirty="0" smtClean="0">
                <a:solidFill>
                  <a:srgbClr val="000000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400" dirty="0" smtClean="0">
                <a:solidFill>
                  <a:srgbClr val="000000"/>
                </a:solidFill>
              </a:rPr>
              <a:t>-error </a:t>
            </a:r>
            <a:r>
              <a:rPr lang="en-US" sz="2400" dirty="0" err="1" smtClean="0">
                <a:solidFill>
                  <a:srgbClr val="000000"/>
                </a:solidFill>
              </a:rPr>
              <a:t>wrt</a:t>
            </a:r>
            <a:r>
              <a:rPr lang="en-US" sz="2400" dirty="0" smtClean="0">
                <a:solidFill>
                  <a:srgbClr val="000000"/>
                </a:solidFill>
              </a:rPr>
              <a:t> real goal. </a:t>
            </a:r>
          </a:p>
          <a:p>
            <a:pPr eaLnBrk="1" hangingPunct="1"/>
            <a:r>
              <a:rPr lang="en-US" sz="2400" dirty="0" smtClean="0">
                <a:solidFill>
                  <a:srgbClr val="0070C0"/>
                </a:solidFill>
              </a:rPr>
              <a:t>Question: </a:t>
            </a:r>
            <a:r>
              <a:rPr lang="en-US" sz="2400" dirty="0" smtClean="0">
                <a:solidFill>
                  <a:srgbClr val="000000"/>
                </a:solidFill>
              </a:rPr>
              <a:t>does this buy you anything?</a:t>
            </a:r>
          </a:p>
          <a:p>
            <a:pPr eaLnBrk="1" hangingPunct="1"/>
            <a:r>
              <a:rPr lang="en-US" sz="2400" dirty="0" smtClean="0">
                <a:solidFill>
                  <a:srgbClr val="0070C0"/>
                </a:solidFill>
              </a:rPr>
              <a:t>Answer: </a:t>
            </a:r>
            <a:r>
              <a:rPr lang="en-US" sz="2400" dirty="0" smtClean="0">
                <a:solidFill>
                  <a:srgbClr val="000000"/>
                </a:solidFill>
              </a:rPr>
              <a:t>Yes (for clustering with k-median, k-means, or min-sum objectives)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0" y="762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32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Why do we want to get a c=2 or c=1.1 approx? </a:t>
            </a:r>
            <a:endParaRPr lang="en-US" sz="32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0" y="4480560"/>
            <a:ext cx="9144000" cy="237744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6" name="Group 32"/>
          <p:cNvGrpSpPr>
            <a:grpSpLocks/>
          </p:cNvGrpSpPr>
          <p:nvPr/>
        </p:nvGrpSpPr>
        <p:grpSpPr bwMode="auto">
          <a:xfrm>
            <a:off x="6797675" y="4572000"/>
            <a:ext cx="2041525" cy="1957388"/>
            <a:chOff x="6492388" y="4419600"/>
            <a:chExt cx="2042012" cy="1957245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5905964" y="5372824"/>
              <a:ext cx="1904861" cy="1588"/>
            </a:xfrm>
            <a:prstGeom prst="line">
              <a:avLst/>
            </a:prstGeom>
            <a:noFill/>
            <a:ln w="254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7200086" y="5371236"/>
              <a:ext cx="1904861" cy="1587"/>
            </a:xfrm>
            <a:prstGeom prst="line">
              <a:avLst/>
            </a:prstGeom>
            <a:noFill/>
            <a:ln w="254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" name="TextBox 22"/>
            <p:cNvSpPr txBox="1">
              <a:spLocks noChangeArrowheads="1"/>
            </p:cNvSpPr>
            <p:nvPr/>
          </p:nvSpPr>
          <p:spPr bwMode="auto">
            <a:xfrm rot="-5400000">
              <a:off x="6285761" y="5259873"/>
              <a:ext cx="78258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u="none">
                  <a:solidFill>
                    <a:srgbClr val="FF0000"/>
                  </a:solidFill>
                </a:rPr>
                <a:t>Error</a:t>
              </a:r>
            </a:p>
          </p:txBody>
        </p:sp>
        <p:sp>
          <p:nvSpPr>
            <p:cNvPr id="30" name="TextBox 23"/>
            <p:cNvSpPr txBox="1">
              <a:spLocks noChangeArrowheads="1"/>
            </p:cNvSpPr>
            <p:nvPr/>
          </p:nvSpPr>
          <p:spPr bwMode="auto">
            <a:xfrm rot="-5400000">
              <a:off x="7417427" y="5259873"/>
              <a:ext cx="186461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u="none">
                  <a:solidFill>
                    <a:srgbClr val="FF0000"/>
                  </a:solidFill>
                </a:rPr>
                <a:t>Objective value</a:t>
              </a:r>
            </a:p>
          </p:txBody>
        </p:sp>
      </p:grp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7233477" y="4872036"/>
            <a:ext cx="1072320" cy="1604964"/>
            <a:chOff x="6928680" y="4645024"/>
            <a:chExt cx="1072322" cy="1604964"/>
          </a:xfrm>
        </p:grpSpPr>
        <p:cxnSp>
          <p:nvCxnSpPr>
            <p:cNvPr id="32" name="Straight Arrow Connector 25"/>
            <p:cNvCxnSpPr>
              <a:cxnSpLocks noChangeShapeType="1"/>
            </p:cNvCxnSpPr>
            <p:nvPr/>
          </p:nvCxnSpPr>
          <p:spPr bwMode="auto">
            <a:xfrm rot="10800000" flipV="1">
              <a:off x="6934200" y="5943600"/>
              <a:ext cx="1066800" cy="2286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3" name="Straight Arrow Connector 26"/>
            <p:cNvCxnSpPr>
              <a:cxnSpLocks noChangeShapeType="1"/>
            </p:cNvCxnSpPr>
            <p:nvPr/>
          </p:nvCxnSpPr>
          <p:spPr bwMode="auto">
            <a:xfrm rot="10800000" flipV="1">
              <a:off x="6928680" y="5820540"/>
              <a:ext cx="1066800" cy="2286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4" name="Straight Arrow Connector 27"/>
            <p:cNvCxnSpPr>
              <a:cxnSpLocks noChangeShapeType="1"/>
            </p:cNvCxnSpPr>
            <p:nvPr/>
          </p:nvCxnSpPr>
          <p:spPr bwMode="auto">
            <a:xfrm flipH="1" flipV="1">
              <a:off x="6934204" y="6021388"/>
              <a:ext cx="1066797" cy="2286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5" name="Straight Arrow Connector 29"/>
            <p:cNvCxnSpPr>
              <a:cxnSpLocks noChangeShapeType="1"/>
            </p:cNvCxnSpPr>
            <p:nvPr/>
          </p:nvCxnSpPr>
          <p:spPr bwMode="auto">
            <a:xfrm flipH="1" flipV="1">
              <a:off x="6934202" y="5867401"/>
              <a:ext cx="1061278" cy="23018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6" name="Straight Arrow Connector 26"/>
            <p:cNvCxnSpPr>
              <a:cxnSpLocks noChangeShapeType="1"/>
            </p:cNvCxnSpPr>
            <p:nvPr/>
          </p:nvCxnSpPr>
          <p:spPr bwMode="auto">
            <a:xfrm flipH="1">
              <a:off x="6934201" y="5692934"/>
              <a:ext cx="1066801" cy="25066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8" name="Straight Arrow Connector 26"/>
            <p:cNvCxnSpPr>
              <a:cxnSpLocks noChangeShapeType="1"/>
            </p:cNvCxnSpPr>
            <p:nvPr/>
          </p:nvCxnSpPr>
          <p:spPr bwMode="auto">
            <a:xfrm flipH="1">
              <a:off x="6934204" y="5257800"/>
              <a:ext cx="1066798" cy="6096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0" name="Straight Arrow Connector 26"/>
            <p:cNvCxnSpPr>
              <a:cxnSpLocks noChangeShapeType="1"/>
            </p:cNvCxnSpPr>
            <p:nvPr/>
          </p:nvCxnSpPr>
          <p:spPr bwMode="auto">
            <a:xfrm flipH="1">
              <a:off x="6934200" y="5442268"/>
              <a:ext cx="1066802" cy="50133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1" name="Straight Arrow Connector 26"/>
            <p:cNvCxnSpPr>
              <a:cxnSpLocks noChangeShapeType="1"/>
            </p:cNvCxnSpPr>
            <p:nvPr/>
          </p:nvCxnSpPr>
          <p:spPr bwMode="auto">
            <a:xfrm flipH="1">
              <a:off x="6934201" y="5564188"/>
              <a:ext cx="1066801" cy="49371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3" name="Straight Arrow Connector 26"/>
            <p:cNvCxnSpPr>
              <a:cxnSpLocks noChangeShapeType="1"/>
            </p:cNvCxnSpPr>
            <p:nvPr/>
          </p:nvCxnSpPr>
          <p:spPr bwMode="auto">
            <a:xfrm flipH="1">
              <a:off x="6934216" y="5030788"/>
              <a:ext cx="1066782" cy="4572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4" name="Straight Arrow Connector 26"/>
            <p:cNvCxnSpPr>
              <a:cxnSpLocks noChangeShapeType="1"/>
            </p:cNvCxnSpPr>
            <p:nvPr/>
          </p:nvCxnSpPr>
          <p:spPr bwMode="auto">
            <a:xfrm flipH="1">
              <a:off x="6934198" y="4878388"/>
              <a:ext cx="1066804" cy="459383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5" name="Straight Arrow Connector 26"/>
            <p:cNvCxnSpPr>
              <a:cxnSpLocks noChangeShapeType="1"/>
            </p:cNvCxnSpPr>
            <p:nvPr/>
          </p:nvCxnSpPr>
          <p:spPr bwMode="auto">
            <a:xfrm flipH="1">
              <a:off x="6934193" y="5030788"/>
              <a:ext cx="1066809" cy="15557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6" name="Straight Arrow Connector 26"/>
            <p:cNvCxnSpPr>
              <a:cxnSpLocks noChangeShapeType="1"/>
            </p:cNvCxnSpPr>
            <p:nvPr/>
          </p:nvCxnSpPr>
          <p:spPr bwMode="auto">
            <a:xfrm flipH="1" flipV="1">
              <a:off x="6934188" y="4959352"/>
              <a:ext cx="1035065" cy="7143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65" name="Straight Arrow Connector 26"/>
            <p:cNvCxnSpPr>
              <a:cxnSpLocks noChangeShapeType="1"/>
            </p:cNvCxnSpPr>
            <p:nvPr/>
          </p:nvCxnSpPr>
          <p:spPr bwMode="auto">
            <a:xfrm flipH="1" flipV="1">
              <a:off x="6934203" y="4802188"/>
              <a:ext cx="1066799" cy="7143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66" name="Straight Arrow Connector 26"/>
            <p:cNvCxnSpPr>
              <a:cxnSpLocks noChangeShapeType="1"/>
            </p:cNvCxnSpPr>
            <p:nvPr/>
          </p:nvCxnSpPr>
          <p:spPr bwMode="auto">
            <a:xfrm flipH="1" flipV="1">
              <a:off x="6934216" y="4645024"/>
              <a:ext cx="1066786" cy="7143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6" name="Rectangle 5"/>
          <p:cNvSpPr/>
          <p:nvPr/>
        </p:nvSpPr>
        <p:spPr>
          <a:xfrm>
            <a:off x="1" y="4450544"/>
            <a:ext cx="9090046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l">
              <a:spcBef>
                <a:spcPct val="20000"/>
              </a:spcBef>
              <a:buClr>
                <a:srgbClr val="FF0000"/>
              </a:buClr>
            </a:pPr>
            <a:r>
              <a:rPr lang="en-US" u="none" kern="0" dirty="0">
                <a:solidFill>
                  <a:srgbClr val="000000"/>
                </a:solidFill>
                <a:latin typeface="Comic Sans MS"/>
              </a:rPr>
              <a:t>More generally: have one objective you can </a:t>
            </a:r>
            <a:r>
              <a:rPr lang="en-US" u="none" kern="0" dirty="0" smtClean="0">
                <a:solidFill>
                  <a:srgbClr val="000000"/>
                </a:solidFill>
                <a:latin typeface="Comic Sans MS"/>
              </a:rPr>
              <a:t>                 measure</a:t>
            </a:r>
            <a:r>
              <a:rPr lang="en-US" u="none" kern="0" dirty="0">
                <a:solidFill>
                  <a:srgbClr val="000000"/>
                </a:solidFill>
                <a:latin typeface="Comic Sans MS"/>
              </a:rPr>
              <a:t>, and a different one you care about.</a:t>
            </a:r>
          </a:p>
          <a:p>
            <a:pPr marL="342900" lvl="0" indent="-342900" algn="l">
              <a:spcBef>
                <a:spcPct val="20000"/>
              </a:spcBef>
              <a:buClr>
                <a:srgbClr val="FF0000"/>
              </a:buClr>
            </a:pPr>
            <a:endParaRPr lang="en-US" sz="900" u="none" kern="0" dirty="0">
              <a:solidFill>
                <a:srgbClr val="000000"/>
              </a:solidFill>
              <a:latin typeface="Comic Sans MS"/>
            </a:endParaRPr>
          </a:p>
          <a:p>
            <a:pPr marL="342900" lvl="0" indent="-342900" algn="l">
              <a:spcBef>
                <a:spcPct val="20000"/>
              </a:spcBef>
              <a:buClr>
                <a:srgbClr val="FF0000"/>
              </a:buClr>
            </a:pPr>
            <a:r>
              <a:rPr lang="en-US" u="none" kern="0" dirty="0">
                <a:solidFill>
                  <a:srgbClr val="000000"/>
                </a:solidFill>
                <a:latin typeface="Comic Sans MS"/>
              </a:rPr>
              <a:t>Implicitly assuming they are related.</a:t>
            </a:r>
          </a:p>
          <a:p>
            <a:pPr marL="342900" lvl="0" indent="-342900" algn="l">
              <a:spcBef>
                <a:spcPct val="20000"/>
              </a:spcBef>
              <a:buClr>
                <a:srgbClr val="FF0000"/>
              </a:buClr>
            </a:pPr>
            <a:endParaRPr lang="en-US" sz="900" u="none" kern="0" dirty="0">
              <a:solidFill>
                <a:srgbClr val="CC0066"/>
              </a:solidFill>
              <a:latin typeface="Comic Sans MS"/>
            </a:endParaRPr>
          </a:p>
          <a:p>
            <a:pPr marL="342900" lvl="0" indent="-342900" algn="l">
              <a:spcBef>
                <a:spcPct val="20000"/>
              </a:spcBef>
              <a:buClr>
                <a:srgbClr val="FF0000"/>
              </a:buClr>
            </a:pPr>
            <a:r>
              <a:rPr lang="en-US" u="none" kern="0" dirty="0">
                <a:solidFill>
                  <a:srgbClr val="CC0066"/>
                </a:solidFill>
                <a:latin typeface="Comic Sans MS"/>
              </a:rPr>
              <a:t>Let’s make it explicit.  See if we </a:t>
            </a:r>
            <a:r>
              <a:rPr lang="en-US" u="none" kern="0" dirty="0" smtClean="0">
                <a:solidFill>
                  <a:srgbClr val="CC0066"/>
                </a:solidFill>
                <a:latin typeface="Comic Sans MS"/>
              </a:rPr>
              <a:t>can use                     properties </a:t>
            </a:r>
            <a:r>
              <a:rPr lang="en-US" u="none" kern="0" dirty="0">
                <a:solidFill>
                  <a:srgbClr val="CC0066"/>
                </a:solidFill>
                <a:latin typeface="Comic Sans MS"/>
              </a:rPr>
              <a:t>it implies.</a:t>
            </a:r>
          </a:p>
        </p:txBody>
      </p:sp>
    </p:spTree>
    <p:extLst>
      <p:ext uri="{BB962C8B-B14F-4D97-AF65-F5344CB8AC3E}">
        <p14:creationId xmlns:p14="http://schemas.microsoft.com/office/powerpoint/2010/main" val="188222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5"/>
          <p:cNvSpPr>
            <a:spLocks noChangeArrowheads="1"/>
          </p:cNvSpPr>
          <p:nvPr/>
        </p:nvSpPr>
        <p:spPr bwMode="auto">
          <a:xfrm>
            <a:off x="0" y="990600"/>
            <a:ext cx="9144000" cy="2667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Approximation-stability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334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ym typeface="Symbol" pitchFamily="18" charset="2"/>
              </a:rPr>
              <a:t>Instance is (c,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)-</a:t>
            </a:r>
            <a:r>
              <a:rPr lang="en-US" dirty="0" err="1" smtClean="0">
                <a:sym typeface="Symbol" pitchFamily="18" charset="2"/>
              </a:rPr>
              <a:t>apx</a:t>
            </a:r>
            <a:r>
              <a:rPr lang="en-US" dirty="0" smtClean="0">
                <a:sym typeface="Symbol" pitchFamily="18" charset="2"/>
              </a:rPr>
              <a:t>-stable for objective : any c-approximation to  has error </a:t>
            </a:r>
            <a:r>
              <a:rPr lang="en-US" dirty="0" smtClean="0">
                <a:latin typeface="cmsy10" pitchFamily="34" charset="0"/>
                <a:sym typeface="Symbol" pitchFamily="18" charset="2"/>
              </a:rPr>
              <a:t>·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.</a:t>
            </a:r>
            <a:endParaRPr lang="en-US" sz="1000" dirty="0" smtClean="0">
              <a:sym typeface="Symbol" pitchFamily="18" charset="2"/>
            </a:endParaRP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“error” is in terms of distance in solution space.  For clustering, we use the fraction of points you would have to reassign to match target.</a:t>
            </a:r>
            <a:endParaRPr lang="en-US" dirty="0" smtClean="0">
              <a:solidFill>
                <a:schemeClr val="accent2"/>
              </a:solidFill>
            </a:endParaRPr>
          </a:p>
          <a:p>
            <a:pPr lvl="1" algn="ctr"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sz="2800" dirty="0" smtClean="0">
                <a:solidFill>
                  <a:srgbClr val="CC00CC"/>
                </a:solidFill>
              </a:rPr>
              <a:t>How are we going to use this to cluster well if we don’t know how to get a c-approximation?</a:t>
            </a:r>
          </a:p>
          <a:p>
            <a:pPr eaLnBrk="1" hangingPunct="1">
              <a:buFontTx/>
              <a:buNone/>
            </a:pPr>
            <a:endParaRPr lang="en-US" sz="1100" dirty="0" smtClean="0">
              <a:solidFill>
                <a:srgbClr val="CC00CC"/>
              </a:solidFill>
            </a:endParaRPr>
          </a:p>
          <a:p>
            <a:pPr eaLnBrk="1" hangingPunct="1">
              <a:buNone/>
            </a:pPr>
            <a:r>
              <a:rPr lang="en-US" sz="2800" dirty="0" smtClean="0"/>
              <a:t>Will show one result from </a:t>
            </a:r>
            <a:r>
              <a:rPr lang="en-US" sz="2400" dirty="0" smtClean="0">
                <a:solidFill>
                  <a:srgbClr val="00B050"/>
                </a:solidFill>
              </a:rPr>
              <a:t>[Balcan-Blum-Gupta’09] </a:t>
            </a:r>
            <a:r>
              <a:rPr lang="en-US" sz="2800" dirty="0" smtClean="0"/>
              <a:t>for getting error O(</a:t>
            </a:r>
            <a:r>
              <a:rPr lang="en-US" sz="2800" dirty="0" smtClean="0">
                <a:latin typeface="cmmi10"/>
              </a:rPr>
              <a:t>²</a:t>
            </a:r>
            <a:r>
              <a:rPr lang="en-US" sz="2800" dirty="0" smtClean="0"/>
              <a:t>/(c-1)) under stability to k-median</a:t>
            </a:r>
            <a:endParaRPr lang="en-US" sz="2400" dirty="0" smtClean="0"/>
          </a:p>
          <a:p>
            <a:pPr algn="ctr" eaLnBrk="1" hangingPunct="1">
              <a:buFontTx/>
              <a:buNone/>
            </a:pPr>
            <a:endParaRPr lang="en-US" sz="2800" dirty="0" smtClean="0">
              <a:solidFill>
                <a:srgbClr val="CC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7478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Clustering</a:t>
            </a:r>
            <a:r>
              <a:rPr lang="en-US" sz="2800" dirty="0" smtClean="0"/>
              <a:t> </a:t>
            </a:r>
            <a:r>
              <a:rPr lang="en-US" sz="4000" dirty="0" smtClean="0"/>
              <a:t>from</a:t>
            </a:r>
            <a:r>
              <a:rPr lang="en-US" sz="3600" dirty="0" smtClean="0"/>
              <a:t>(</a:t>
            </a:r>
            <a:r>
              <a:rPr lang="en-US" sz="4000" dirty="0" smtClean="0"/>
              <a:t>c,</a:t>
            </a:r>
            <a:r>
              <a:rPr lang="en-US" sz="4000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sz="3600" dirty="0" smtClean="0"/>
              <a:t>)</a:t>
            </a:r>
            <a:r>
              <a:rPr lang="en-US" sz="2000" dirty="0" smtClean="0"/>
              <a:t> </a:t>
            </a:r>
            <a:r>
              <a:rPr lang="en-US" sz="4000" dirty="0" smtClean="0"/>
              <a:t>k-median</a:t>
            </a:r>
            <a:r>
              <a:rPr lang="en-US" sz="2400" dirty="0" smtClean="0"/>
              <a:t> </a:t>
            </a:r>
            <a:r>
              <a:rPr lang="en-US" sz="4000" dirty="0" smtClean="0"/>
              <a:t>stability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accent2"/>
                </a:solidFill>
                <a:sym typeface="Symbol" pitchFamily="18" charset="2"/>
              </a:rPr>
              <a:t>For simplicity, say target </a:t>
            </a:r>
            <a:r>
              <a:rPr lang="en-US" sz="2800" i="1" dirty="0" smtClean="0">
                <a:solidFill>
                  <a:schemeClr val="accent2"/>
                </a:solidFill>
                <a:sym typeface="Symbol" pitchFamily="18" charset="2"/>
              </a:rPr>
              <a:t>is</a:t>
            </a:r>
            <a:r>
              <a:rPr lang="en-US" sz="2800" dirty="0" smtClean="0">
                <a:solidFill>
                  <a:schemeClr val="accent2"/>
                </a:solidFill>
                <a:sym typeface="Symbol" pitchFamily="18" charset="2"/>
              </a:rPr>
              <a:t>  k-median opt, and for now, that all clusters of size &gt; 2</a:t>
            </a:r>
            <a:r>
              <a:rPr lang="en-US" sz="2800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800" dirty="0" smtClean="0">
                <a:solidFill>
                  <a:schemeClr val="accent2"/>
                </a:solidFill>
                <a:sym typeface="Symbol" pitchFamily="18" charset="2"/>
              </a:rPr>
              <a:t>n.</a:t>
            </a:r>
          </a:p>
          <a:p>
            <a:pPr eaLnBrk="1" hangingPunct="1"/>
            <a:endParaRPr lang="en-US" dirty="0" smtClean="0">
              <a:solidFill>
                <a:schemeClr val="accent2"/>
              </a:solidFill>
              <a:sym typeface="Symbol" pitchFamily="18" charset="2"/>
            </a:endParaRPr>
          </a:p>
          <a:p>
            <a:pPr eaLnBrk="1" hangingPunct="1"/>
            <a:r>
              <a:rPr lang="en-US" dirty="0" smtClean="0">
                <a:sym typeface="Symbol" pitchFamily="18" charset="2"/>
              </a:rPr>
              <a:t>For any x, let w(x)=dist to own center, w</a:t>
            </a:r>
            <a:r>
              <a:rPr lang="en-US" baseline="-25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(x)=dist to 2</a:t>
            </a:r>
            <a:r>
              <a:rPr lang="en-US" baseline="30000" dirty="0" smtClean="0">
                <a:sym typeface="Symbol" pitchFamily="18" charset="2"/>
              </a:rPr>
              <a:t>nd</a:t>
            </a:r>
            <a:r>
              <a:rPr lang="en-US" dirty="0" smtClean="0">
                <a:sym typeface="Symbol" pitchFamily="18" charset="2"/>
              </a:rPr>
              <a:t>-closest center.</a:t>
            </a:r>
          </a:p>
          <a:p>
            <a:pPr eaLnBrk="1" hangingPunct="1"/>
            <a:r>
              <a:rPr lang="en-US" dirty="0" smtClean="0">
                <a:sym typeface="Symbol" pitchFamily="18" charset="2"/>
              </a:rPr>
              <a:t>Let </a:t>
            </a:r>
            <a:r>
              <a:rPr lang="en-US" dirty="0" err="1" smtClean="0">
                <a:sym typeface="Symbol" pitchFamily="18" charset="2"/>
              </a:rPr>
              <a:t>w</a:t>
            </a:r>
            <a:r>
              <a:rPr lang="en-US" baseline="-25000" dirty="0" err="1" smtClean="0">
                <a:sym typeface="Symbol" pitchFamily="18" charset="2"/>
              </a:rPr>
              <a:t>avg</a:t>
            </a:r>
            <a:r>
              <a:rPr lang="en-US" dirty="0" smtClean="0">
                <a:sym typeface="Symbol" pitchFamily="18" charset="2"/>
              </a:rPr>
              <a:t>=</a:t>
            </a:r>
            <a:r>
              <a:rPr lang="en-US" dirty="0" err="1" smtClean="0">
                <a:sym typeface="Symbol" pitchFamily="18" charset="2"/>
              </a:rPr>
              <a:t>avg</a:t>
            </a:r>
            <a:r>
              <a:rPr lang="en-US" baseline="-25000" dirty="0" err="1" smtClean="0">
                <a:sym typeface="Symbol" pitchFamily="18" charset="2"/>
              </a:rPr>
              <a:t>x</a:t>
            </a:r>
            <a:r>
              <a:rPr lang="en-US" dirty="0" smtClean="0">
                <a:sym typeface="Symbol" pitchFamily="18" charset="2"/>
              </a:rPr>
              <a:t> w(x).</a:t>
            </a:r>
          </a:p>
          <a:p>
            <a:pPr eaLnBrk="1" hangingPunct="1"/>
            <a:r>
              <a:rPr lang="en-US" dirty="0" smtClean="0">
                <a:sym typeface="Symbol" pitchFamily="18" charset="2"/>
              </a:rPr>
              <a:t>Then: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At most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n</a:t>
            </a:r>
            <a:r>
              <a:rPr lang="en-US" dirty="0" smtClean="0">
                <a:sym typeface="Symbol" pitchFamily="18" charset="2"/>
              </a:rPr>
              <a:t> pts can have 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w</a:t>
            </a:r>
            <a:r>
              <a:rPr lang="en-US" baseline="-25000" dirty="0" smtClean="0">
                <a:solidFill>
                  <a:schemeClr val="accent2"/>
                </a:solidFill>
                <a:sym typeface="Symbol" pitchFamily="18" charset="2"/>
              </a:rPr>
              <a:t>2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(x) &lt; (c-1)</a:t>
            </a:r>
            <a:r>
              <a:rPr lang="en-US" dirty="0" err="1" smtClean="0">
                <a:solidFill>
                  <a:schemeClr val="accent2"/>
                </a:solidFill>
                <a:sym typeface="Symbol" pitchFamily="18" charset="2"/>
              </a:rPr>
              <a:t>w</a:t>
            </a:r>
            <a:r>
              <a:rPr lang="en-US" sz="2400" baseline="-25000" dirty="0" err="1" smtClean="0">
                <a:solidFill>
                  <a:schemeClr val="accent2"/>
                </a:solidFill>
                <a:sym typeface="Symbol" pitchFamily="18" charset="2"/>
              </a:rPr>
              <a:t>avg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/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.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At most 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5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n/(c-1)</a:t>
            </a:r>
            <a:r>
              <a:rPr lang="en-US" dirty="0" smtClean="0">
                <a:sym typeface="Symbol" pitchFamily="18" charset="2"/>
              </a:rPr>
              <a:t> pts can have 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w(x)</a:t>
            </a:r>
            <a:r>
              <a:rPr lang="en-US" dirty="0" smtClean="0">
                <a:solidFill>
                  <a:schemeClr val="accent2"/>
                </a:solidFill>
                <a:latin typeface="cmsy10" pitchFamily="34" charset="0"/>
                <a:sym typeface="Symbol" pitchFamily="18" charset="2"/>
              </a:rPr>
              <a:t>≥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(c-1)</a:t>
            </a:r>
            <a:r>
              <a:rPr lang="en-US" dirty="0" err="1" smtClean="0">
                <a:solidFill>
                  <a:schemeClr val="accent2"/>
                </a:solidFill>
                <a:sym typeface="Symbol" pitchFamily="18" charset="2"/>
              </a:rPr>
              <a:t>w</a:t>
            </a:r>
            <a:r>
              <a:rPr lang="en-US" sz="2400" baseline="-25000" dirty="0" err="1" smtClean="0">
                <a:solidFill>
                  <a:schemeClr val="accent2"/>
                </a:solidFill>
                <a:sym typeface="Symbol" pitchFamily="18" charset="2"/>
              </a:rPr>
              <a:t>avg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/5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.</a:t>
            </a:r>
          </a:p>
          <a:p>
            <a:pPr eaLnBrk="1" hangingPunct="1"/>
            <a:r>
              <a:rPr lang="en-US" dirty="0" smtClean="0">
                <a:sym typeface="Symbol" pitchFamily="18" charset="2"/>
              </a:rPr>
              <a:t>All the rest </a:t>
            </a:r>
            <a:r>
              <a:rPr lang="en-US" dirty="0" smtClean="0">
                <a:solidFill>
                  <a:srgbClr val="D60093"/>
                </a:solidFill>
                <a:sym typeface="Symbol" pitchFamily="18" charset="2"/>
              </a:rPr>
              <a:t>(the good pts)</a:t>
            </a:r>
            <a:r>
              <a:rPr lang="en-US" dirty="0" smtClean="0">
                <a:sym typeface="Symbol" pitchFamily="18" charset="2"/>
              </a:rPr>
              <a:t> have a big gap.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553200" y="3124200"/>
            <a:ext cx="2362200" cy="1447800"/>
            <a:chOff x="4128" y="1968"/>
            <a:chExt cx="1488" cy="912"/>
          </a:xfrm>
        </p:grpSpPr>
        <p:grpSp>
          <p:nvGrpSpPr>
            <p:cNvPr id="23558" name="Group 5"/>
            <p:cNvGrpSpPr>
              <a:grpSpLocks/>
            </p:cNvGrpSpPr>
            <p:nvPr/>
          </p:nvGrpSpPr>
          <p:grpSpPr bwMode="auto">
            <a:xfrm>
              <a:off x="4128" y="1968"/>
              <a:ext cx="1488" cy="912"/>
              <a:chOff x="3600" y="2400"/>
              <a:chExt cx="1488" cy="912"/>
            </a:xfrm>
          </p:grpSpPr>
          <p:sp>
            <p:nvSpPr>
              <p:cNvPr id="23561" name="Oval 6"/>
              <p:cNvSpPr>
                <a:spLocks noChangeArrowheads="1"/>
              </p:cNvSpPr>
              <p:nvPr/>
            </p:nvSpPr>
            <p:spPr bwMode="auto">
              <a:xfrm>
                <a:off x="4512" y="2784"/>
                <a:ext cx="576" cy="432"/>
              </a:xfrm>
              <a:prstGeom prst="ellipse">
                <a:avLst/>
              </a:prstGeom>
              <a:solidFill>
                <a:srgbClr val="FFCC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2" name="Oval 7"/>
              <p:cNvSpPr>
                <a:spLocks noChangeArrowheads="1"/>
              </p:cNvSpPr>
              <p:nvPr/>
            </p:nvSpPr>
            <p:spPr bwMode="auto">
              <a:xfrm>
                <a:off x="3600" y="2400"/>
                <a:ext cx="768" cy="912"/>
              </a:xfrm>
              <a:prstGeom prst="ellipse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3" name="Text Box 8"/>
              <p:cNvSpPr txBox="1">
                <a:spLocks noChangeArrowheads="1"/>
              </p:cNvSpPr>
              <p:nvPr/>
            </p:nvSpPr>
            <p:spPr bwMode="auto">
              <a:xfrm>
                <a:off x="3880" y="2928"/>
                <a:ext cx="34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u="none"/>
                  <a:t>  x</a:t>
                </a:r>
              </a:p>
            </p:txBody>
          </p:sp>
          <p:sp>
            <p:nvSpPr>
              <p:cNvPr id="23564" name="Line 9"/>
              <p:cNvSpPr>
                <a:spLocks noChangeShapeType="1"/>
              </p:cNvSpPr>
              <p:nvPr/>
            </p:nvSpPr>
            <p:spPr bwMode="auto">
              <a:xfrm flipH="1" flipV="1">
                <a:off x="3888" y="2832"/>
                <a:ext cx="192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5" name="Line 10"/>
              <p:cNvSpPr>
                <a:spLocks noChangeShapeType="1"/>
              </p:cNvSpPr>
              <p:nvPr/>
            </p:nvSpPr>
            <p:spPr bwMode="auto">
              <a:xfrm flipV="1">
                <a:off x="4176" y="2976"/>
                <a:ext cx="624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6" name="Text Box 11"/>
              <p:cNvSpPr txBox="1">
                <a:spLocks noChangeArrowheads="1"/>
              </p:cNvSpPr>
              <p:nvPr/>
            </p:nvSpPr>
            <p:spPr bwMode="auto">
              <a:xfrm>
                <a:off x="3841" y="2652"/>
                <a:ext cx="11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u="none" baseline="-25000"/>
              </a:p>
            </p:txBody>
          </p:sp>
          <p:sp>
            <p:nvSpPr>
              <p:cNvPr id="23567" name="Text Box 12"/>
              <p:cNvSpPr txBox="1">
                <a:spLocks noChangeArrowheads="1"/>
              </p:cNvSpPr>
              <p:nvPr/>
            </p:nvSpPr>
            <p:spPr bwMode="auto">
              <a:xfrm>
                <a:off x="4866" y="2892"/>
                <a:ext cx="11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u="none" baseline="-25000"/>
              </a:p>
            </p:txBody>
          </p:sp>
        </p:grpSp>
        <p:sp>
          <p:nvSpPr>
            <p:cNvPr id="23559" name="Oval 13"/>
            <p:cNvSpPr>
              <a:spLocks noChangeArrowheads="1"/>
            </p:cNvSpPr>
            <p:nvPr/>
          </p:nvSpPr>
          <p:spPr bwMode="auto">
            <a:xfrm>
              <a:off x="4368" y="230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60" name="Oval 14"/>
            <p:cNvSpPr>
              <a:spLocks noChangeArrowheads="1"/>
            </p:cNvSpPr>
            <p:nvPr/>
          </p:nvSpPr>
          <p:spPr bwMode="auto">
            <a:xfrm>
              <a:off x="5328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40335" name="Text Box 15"/>
          <p:cNvSpPr txBox="1">
            <a:spLocks noChangeArrowheads="1"/>
          </p:cNvSpPr>
          <p:nvPr/>
        </p:nvSpPr>
        <p:spPr bwMode="auto">
          <a:xfrm>
            <a:off x="4240213" y="3733800"/>
            <a:ext cx="1876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none">
                <a:solidFill>
                  <a:srgbClr val="FF0000"/>
                </a:solidFill>
              </a:rPr>
              <a:t>[OPT = n</a:t>
            </a:r>
            <a:r>
              <a:rPr lang="en-US" sz="2000" u="none">
                <a:solidFill>
                  <a:srgbClr val="FF0000"/>
                </a:solidFill>
                <a:latin typeface="cmsy10" pitchFamily="34" charset="0"/>
                <a:sym typeface="Symbol" pitchFamily="18" charset="2"/>
              </a:rPr>
              <a:t></a:t>
            </a:r>
            <a:r>
              <a:rPr lang="en-US" sz="2000" u="none">
                <a:solidFill>
                  <a:srgbClr val="FF0000"/>
                </a:solidFill>
              </a:rPr>
              <a:t>w</a:t>
            </a:r>
            <a:r>
              <a:rPr lang="en-US" sz="2000" u="none" baseline="-25000">
                <a:solidFill>
                  <a:srgbClr val="FF0000"/>
                </a:solidFill>
              </a:rPr>
              <a:t>avg</a:t>
            </a:r>
            <a:r>
              <a:rPr lang="en-US" sz="2000" u="none">
                <a:solidFill>
                  <a:srgbClr val="FF0000"/>
                </a:solidFill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3" grpId="0" uiExpand="1" build="p"/>
      <p:bldP spid="440335" grpId="0" uiExpan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Clustering</a:t>
            </a:r>
            <a:r>
              <a:rPr lang="en-US" sz="2800" dirty="0" smtClean="0"/>
              <a:t> </a:t>
            </a:r>
            <a:r>
              <a:rPr lang="en-US" sz="4000" dirty="0" smtClean="0"/>
              <a:t>from</a:t>
            </a:r>
            <a:r>
              <a:rPr lang="en-US" sz="3600" dirty="0" smtClean="0"/>
              <a:t>(</a:t>
            </a:r>
            <a:r>
              <a:rPr lang="en-US" sz="4000" dirty="0" smtClean="0"/>
              <a:t>c,</a:t>
            </a:r>
            <a:r>
              <a:rPr lang="en-US" sz="4000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sz="3600" dirty="0" smtClean="0"/>
              <a:t>)</a:t>
            </a:r>
            <a:r>
              <a:rPr lang="en-US" sz="2000" dirty="0" smtClean="0"/>
              <a:t> </a:t>
            </a:r>
            <a:r>
              <a:rPr lang="en-US" sz="4000" dirty="0" smtClean="0"/>
              <a:t>k-median</a:t>
            </a:r>
            <a:r>
              <a:rPr lang="en-US" sz="2400" dirty="0" smtClean="0"/>
              <a:t> </a:t>
            </a:r>
            <a:r>
              <a:rPr lang="en-US" sz="4000" dirty="0" smtClean="0"/>
              <a:t>stability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/>
            <a:endParaRPr lang="en-US" smtClean="0">
              <a:solidFill>
                <a:schemeClr val="accent2"/>
              </a:solidFill>
              <a:sym typeface="Symbol" pitchFamily="18" charset="2"/>
            </a:endParaRPr>
          </a:p>
          <a:p>
            <a:pPr lvl="1" eaLnBrk="1" hangingPunct="1"/>
            <a:endParaRPr lang="en-US" smtClean="0">
              <a:solidFill>
                <a:schemeClr val="accent2"/>
              </a:solidFill>
              <a:sym typeface="Symbol" pitchFamily="18" charset="2"/>
            </a:endParaRPr>
          </a:p>
          <a:p>
            <a:pPr lvl="1" eaLnBrk="1" hangingPunct="1"/>
            <a:endParaRPr lang="en-US" smtClean="0">
              <a:solidFill>
                <a:schemeClr val="accent2"/>
              </a:solidFill>
              <a:sym typeface="Symbol" pitchFamily="18" charset="2"/>
            </a:endParaRPr>
          </a:p>
          <a:p>
            <a:pPr eaLnBrk="1" hangingPunct="1"/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Define critical distance d</a:t>
            </a:r>
            <a:r>
              <a:rPr lang="en-US" baseline="-25000" smtClean="0">
                <a:solidFill>
                  <a:schemeClr val="accent2"/>
                </a:solidFill>
                <a:sym typeface="Symbol" pitchFamily="18" charset="2"/>
              </a:rPr>
              <a:t>crit</a:t>
            </a:r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=(c-1)w</a:t>
            </a:r>
            <a:r>
              <a:rPr lang="en-US" baseline="-25000" smtClean="0">
                <a:solidFill>
                  <a:schemeClr val="accent2"/>
                </a:solidFill>
                <a:sym typeface="Symbol" pitchFamily="18" charset="2"/>
              </a:rPr>
              <a:t>avg</a:t>
            </a:r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/5</a:t>
            </a:r>
            <a:r>
              <a:rPr lang="en-US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.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So, a 1-O(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smtClean="0">
                <a:sym typeface="Symbol" pitchFamily="18" charset="2"/>
              </a:rPr>
              <a:t>) fraction of pts look like: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200" y="4114800"/>
            <a:ext cx="7772400" cy="2057400"/>
            <a:chOff x="288" y="2592"/>
            <a:chExt cx="4896" cy="1296"/>
          </a:xfrm>
        </p:grpSpPr>
        <p:sp>
          <p:nvSpPr>
            <p:cNvPr id="24596" name="Oval 5"/>
            <p:cNvSpPr>
              <a:spLocks noChangeArrowheads="1"/>
            </p:cNvSpPr>
            <p:nvPr/>
          </p:nvSpPr>
          <p:spPr bwMode="auto">
            <a:xfrm>
              <a:off x="288" y="2592"/>
              <a:ext cx="2064" cy="124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97" name="Oval 6"/>
            <p:cNvSpPr>
              <a:spLocks noChangeArrowheads="1"/>
            </p:cNvSpPr>
            <p:nvPr/>
          </p:nvSpPr>
          <p:spPr bwMode="auto">
            <a:xfrm>
              <a:off x="3120" y="2640"/>
              <a:ext cx="2064" cy="124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98" name="Oval 7"/>
            <p:cNvSpPr>
              <a:spLocks noChangeArrowheads="1"/>
            </p:cNvSpPr>
            <p:nvPr/>
          </p:nvSpPr>
          <p:spPr bwMode="auto">
            <a:xfrm>
              <a:off x="4128" y="321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99" name="Oval 8"/>
            <p:cNvSpPr>
              <a:spLocks noChangeArrowheads="1"/>
            </p:cNvSpPr>
            <p:nvPr/>
          </p:nvSpPr>
          <p:spPr bwMode="auto">
            <a:xfrm>
              <a:off x="1248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600" name="Text Box 9"/>
            <p:cNvSpPr txBox="1">
              <a:spLocks noChangeArrowheads="1"/>
            </p:cNvSpPr>
            <p:nvPr/>
          </p:nvSpPr>
          <p:spPr bwMode="auto">
            <a:xfrm>
              <a:off x="864" y="3456"/>
              <a:ext cx="2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x</a:t>
              </a:r>
            </a:p>
          </p:txBody>
        </p:sp>
        <p:sp>
          <p:nvSpPr>
            <p:cNvPr id="24601" name="Text Box 10"/>
            <p:cNvSpPr txBox="1">
              <a:spLocks noChangeArrowheads="1"/>
            </p:cNvSpPr>
            <p:nvPr/>
          </p:nvSpPr>
          <p:spPr bwMode="auto">
            <a:xfrm>
              <a:off x="960" y="2640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y</a:t>
              </a:r>
            </a:p>
          </p:txBody>
        </p:sp>
        <p:sp>
          <p:nvSpPr>
            <p:cNvPr id="24602" name="Text Box 11"/>
            <p:cNvSpPr txBox="1">
              <a:spLocks noChangeArrowheads="1"/>
            </p:cNvSpPr>
            <p:nvPr/>
          </p:nvSpPr>
          <p:spPr bwMode="auto">
            <a:xfrm>
              <a:off x="3696" y="3360"/>
              <a:ext cx="21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z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600200" y="4495800"/>
            <a:ext cx="5405438" cy="1174750"/>
            <a:chOff x="1008" y="2832"/>
            <a:chExt cx="3405" cy="740"/>
          </a:xfrm>
        </p:grpSpPr>
        <p:sp>
          <p:nvSpPr>
            <p:cNvPr id="24590" name="Line 13"/>
            <p:cNvSpPr>
              <a:spLocks noChangeShapeType="1"/>
            </p:cNvSpPr>
            <p:nvPr/>
          </p:nvSpPr>
          <p:spPr bwMode="auto">
            <a:xfrm flipV="1">
              <a:off x="1008" y="3264"/>
              <a:ext cx="288" cy="288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1" name="Line 14"/>
            <p:cNvSpPr>
              <a:spLocks noChangeShapeType="1"/>
            </p:cNvSpPr>
            <p:nvPr/>
          </p:nvSpPr>
          <p:spPr bwMode="auto">
            <a:xfrm>
              <a:off x="1104" y="2832"/>
              <a:ext cx="192" cy="336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2" name="Line 15"/>
            <p:cNvSpPr>
              <a:spLocks noChangeShapeType="1"/>
            </p:cNvSpPr>
            <p:nvPr/>
          </p:nvSpPr>
          <p:spPr bwMode="auto">
            <a:xfrm flipV="1">
              <a:off x="3888" y="3312"/>
              <a:ext cx="240" cy="192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3" name="Text Box 16"/>
            <p:cNvSpPr txBox="1">
              <a:spLocks noChangeArrowheads="1"/>
            </p:cNvSpPr>
            <p:nvPr/>
          </p:nvSpPr>
          <p:spPr bwMode="auto">
            <a:xfrm>
              <a:off x="1200" y="2880"/>
              <a:ext cx="47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>
                  <a:latin typeface="cmsy10" pitchFamily="34" charset="0"/>
                </a:rPr>
                <a:t>· </a:t>
              </a:r>
              <a:r>
                <a:rPr lang="en-US" sz="1600" u="none"/>
                <a:t>d</a:t>
              </a:r>
              <a:r>
                <a:rPr lang="en-US" sz="1600" u="none" baseline="-25000"/>
                <a:t>crit</a:t>
              </a:r>
            </a:p>
          </p:txBody>
        </p:sp>
        <p:sp>
          <p:nvSpPr>
            <p:cNvPr id="24594" name="Text Box 17"/>
            <p:cNvSpPr txBox="1">
              <a:spLocks noChangeArrowheads="1"/>
            </p:cNvSpPr>
            <p:nvPr/>
          </p:nvSpPr>
          <p:spPr bwMode="auto">
            <a:xfrm>
              <a:off x="1056" y="3360"/>
              <a:ext cx="47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>
                  <a:latin typeface="cmsy10" pitchFamily="34" charset="0"/>
                </a:rPr>
                <a:t>· </a:t>
              </a:r>
              <a:r>
                <a:rPr lang="en-US" sz="1600" u="none"/>
                <a:t>d</a:t>
              </a:r>
              <a:r>
                <a:rPr lang="en-US" sz="1600" u="none" baseline="-25000"/>
                <a:t>crit</a:t>
              </a:r>
            </a:p>
          </p:txBody>
        </p:sp>
        <p:sp>
          <p:nvSpPr>
            <p:cNvPr id="24595" name="Text Box 18"/>
            <p:cNvSpPr txBox="1">
              <a:spLocks noChangeArrowheads="1"/>
            </p:cNvSpPr>
            <p:nvPr/>
          </p:nvSpPr>
          <p:spPr bwMode="auto">
            <a:xfrm>
              <a:off x="3936" y="3360"/>
              <a:ext cx="47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>
                  <a:latin typeface="cmsy10" pitchFamily="34" charset="0"/>
                </a:rPr>
                <a:t>· </a:t>
              </a:r>
              <a:r>
                <a:rPr lang="en-US" sz="1600" u="none"/>
                <a:t>d</a:t>
              </a:r>
              <a:r>
                <a:rPr lang="en-US" sz="1600" u="none" baseline="-25000"/>
                <a:t>crit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49288" y="4419600"/>
            <a:ext cx="5294312" cy="1585913"/>
            <a:chOff x="409" y="2784"/>
            <a:chExt cx="3335" cy="999"/>
          </a:xfrm>
        </p:grpSpPr>
        <p:sp>
          <p:nvSpPr>
            <p:cNvPr id="24584" name="Line 20"/>
            <p:cNvSpPr>
              <a:spLocks noChangeShapeType="1"/>
            </p:cNvSpPr>
            <p:nvPr/>
          </p:nvSpPr>
          <p:spPr bwMode="auto">
            <a:xfrm flipV="1">
              <a:off x="1056" y="3552"/>
              <a:ext cx="2688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85" name="Line 21"/>
            <p:cNvSpPr>
              <a:spLocks noChangeShapeType="1"/>
            </p:cNvSpPr>
            <p:nvPr/>
          </p:nvSpPr>
          <p:spPr bwMode="auto">
            <a:xfrm>
              <a:off x="1152" y="2784"/>
              <a:ext cx="2592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86" name="Line 22"/>
            <p:cNvSpPr>
              <a:spLocks noChangeShapeType="1"/>
            </p:cNvSpPr>
            <p:nvPr/>
          </p:nvSpPr>
          <p:spPr bwMode="auto">
            <a:xfrm flipV="1">
              <a:off x="960" y="2832"/>
              <a:ext cx="48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87" name="Text Box 23"/>
            <p:cNvSpPr txBox="1">
              <a:spLocks noChangeArrowheads="1"/>
            </p:cNvSpPr>
            <p:nvPr/>
          </p:nvSpPr>
          <p:spPr bwMode="auto">
            <a:xfrm>
              <a:off x="2496" y="2976"/>
              <a:ext cx="5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u="none"/>
                <a:t>&gt; 4d</a:t>
              </a:r>
              <a:r>
                <a:rPr lang="en-US" sz="1800" u="none" baseline="-25000"/>
                <a:t>crit</a:t>
              </a:r>
            </a:p>
          </p:txBody>
        </p:sp>
        <p:sp>
          <p:nvSpPr>
            <p:cNvPr id="24588" name="Text Box 24"/>
            <p:cNvSpPr txBox="1">
              <a:spLocks noChangeArrowheads="1"/>
            </p:cNvSpPr>
            <p:nvPr/>
          </p:nvSpPr>
          <p:spPr bwMode="auto">
            <a:xfrm>
              <a:off x="2304" y="3552"/>
              <a:ext cx="5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u="none"/>
                <a:t>&gt; 4d</a:t>
              </a:r>
              <a:r>
                <a:rPr lang="en-US" sz="1800" u="none" baseline="-25000"/>
                <a:t>crit</a:t>
              </a:r>
            </a:p>
          </p:txBody>
        </p:sp>
        <p:sp>
          <p:nvSpPr>
            <p:cNvPr id="24589" name="Text Box 25"/>
            <p:cNvSpPr txBox="1">
              <a:spLocks noChangeArrowheads="1"/>
            </p:cNvSpPr>
            <p:nvPr/>
          </p:nvSpPr>
          <p:spPr bwMode="auto">
            <a:xfrm>
              <a:off x="409" y="3087"/>
              <a:ext cx="55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>
                  <a:latin typeface="cmsy10" pitchFamily="34" charset="0"/>
                </a:rPr>
                <a:t>· </a:t>
              </a:r>
              <a:r>
                <a:rPr lang="en-US" sz="1600" u="none"/>
                <a:t>2d</a:t>
              </a:r>
              <a:r>
                <a:rPr lang="en-US" sz="1600" u="none" baseline="-25000"/>
                <a:t>crit</a:t>
              </a:r>
            </a:p>
          </p:txBody>
        </p:sp>
      </p:grpSp>
      <p:sp>
        <p:nvSpPr>
          <p:cNvPr id="403482" name="Rectangle 26"/>
          <p:cNvSpPr>
            <a:spLocks noChangeArrowheads="1"/>
          </p:cNvSpPr>
          <p:nvPr/>
        </p:nvSpPr>
        <p:spPr bwMode="auto">
          <a:xfrm>
            <a:off x="0" y="4800600"/>
            <a:ext cx="914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</a:pPr>
            <a:r>
              <a:rPr lang="en-US" sz="2800" u="none">
                <a:sym typeface="Symbol" pitchFamily="18" charset="2"/>
              </a:rPr>
              <a:t>At most </a:t>
            </a:r>
            <a:r>
              <a:rPr lang="en-US" sz="2800" u="none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800" u="none">
                <a:solidFill>
                  <a:schemeClr val="accent2"/>
                </a:solidFill>
                <a:sym typeface="Symbol" pitchFamily="18" charset="2"/>
              </a:rPr>
              <a:t>n</a:t>
            </a:r>
            <a:r>
              <a:rPr lang="en-US" sz="2800" u="none">
                <a:sym typeface="Symbol" pitchFamily="18" charset="2"/>
              </a:rPr>
              <a:t> pts can have </a:t>
            </a:r>
            <a:r>
              <a:rPr lang="en-US" sz="2800" u="none">
                <a:solidFill>
                  <a:schemeClr val="accent2"/>
                </a:solidFill>
                <a:sym typeface="Symbol" pitchFamily="18" charset="2"/>
              </a:rPr>
              <a:t>w</a:t>
            </a:r>
            <a:r>
              <a:rPr lang="en-US" sz="2800" u="none" baseline="-25000">
                <a:solidFill>
                  <a:schemeClr val="accent2"/>
                </a:solidFill>
                <a:sym typeface="Symbol" pitchFamily="18" charset="2"/>
              </a:rPr>
              <a:t>2</a:t>
            </a:r>
            <a:r>
              <a:rPr lang="en-US" sz="2800" u="none">
                <a:solidFill>
                  <a:schemeClr val="accent2"/>
                </a:solidFill>
                <a:sym typeface="Symbol" pitchFamily="18" charset="2"/>
              </a:rPr>
              <a:t>(x) &lt; (c-1)w</a:t>
            </a:r>
            <a:r>
              <a:rPr lang="en-US" u="none" baseline="-25000">
                <a:solidFill>
                  <a:schemeClr val="accent2"/>
                </a:solidFill>
                <a:sym typeface="Symbol" pitchFamily="18" charset="2"/>
              </a:rPr>
              <a:t>avg</a:t>
            </a:r>
            <a:r>
              <a:rPr lang="en-US" sz="2800" u="none">
                <a:solidFill>
                  <a:schemeClr val="accent2"/>
                </a:solidFill>
                <a:sym typeface="Symbol" pitchFamily="18" charset="2"/>
              </a:rPr>
              <a:t>/</a:t>
            </a:r>
            <a:r>
              <a:rPr lang="en-US" sz="2800" u="none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800" u="none">
                <a:sym typeface="Symbol" pitchFamily="18" charset="2"/>
              </a:rPr>
              <a:t>.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</a:pPr>
            <a:r>
              <a:rPr lang="en-US" sz="2800" u="none">
                <a:sym typeface="Symbol" pitchFamily="18" charset="2"/>
              </a:rPr>
              <a:t>At most </a:t>
            </a:r>
            <a:r>
              <a:rPr lang="en-US" sz="2800" u="none">
                <a:solidFill>
                  <a:schemeClr val="accent2"/>
                </a:solidFill>
                <a:sym typeface="Symbol" pitchFamily="18" charset="2"/>
              </a:rPr>
              <a:t>5</a:t>
            </a:r>
            <a:r>
              <a:rPr lang="en-US" sz="2800" u="none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800" u="none">
                <a:solidFill>
                  <a:schemeClr val="accent2"/>
                </a:solidFill>
                <a:sym typeface="Symbol" pitchFamily="18" charset="2"/>
              </a:rPr>
              <a:t>n/(c-1)</a:t>
            </a:r>
            <a:r>
              <a:rPr lang="en-US" sz="2800" u="none">
                <a:sym typeface="Symbol" pitchFamily="18" charset="2"/>
              </a:rPr>
              <a:t> pts can have </a:t>
            </a:r>
            <a:r>
              <a:rPr lang="en-US" sz="2800" u="none">
                <a:solidFill>
                  <a:schemeClr val="accent2"/>
                </a:solidFill>
                <a:sym typeface="Symbol" pitchFamily="18" charset="2"/>
              </a:rPr>
              <a:t>w(x)</a:t>
            </a:r>
            <a:r>
              <a:rPr lang="en-US" sz="2800" u="none">
                <a:solidFill>
                  <a:schemeClr val="accent2"/>
                </a:solidFill>
                <a:latin typeface="cmsy10" pitchFamily="34" charset="0"/>
                <a:sym typeface="Symbol" pitchFamily="18" charset="2"/>
              </a:rPr>
              <a:t>≥</a:t>
            </a:r>
            <a:r>
              <a:rPr lang="en-US" sz="2800" u="none">
                <a:solidFill>
                  <a:schemeClr val="accent2"/>
                </a:solidFill>
                <a:sym typeface="Symbol" pitchFamily="18" charset="2"/>
              </a:rPr>
              <a:t>(c-1)w</a:t>
            </a:r>
            <a:r>
              <a:rPr lang="en-US" u="none" baseline="-25000">
                <a:solidFill>
                  <a:schemeClr val="accent2"/>
                </a:solidFill>
                <a:sym typeface="Symbol" pitchFamily="18" charset="2"/>
              </a:rPr>
              <a:t>avg</a:t>
            </a:r>
            <a:r>
              <a:rPr lang="en-US" sz="2800" u="none">
                <a:solidFill>
                  <a:schemeClr val="accent2"/>
                </a:solidFill>
                <a:sym typeface="Symbol" pitchFamily="18" charset="2"/>
              </a:rPr>
              <a:t>/5</a:t>
            </a:r>
            <a:r>
              <a:rPr lang="en-US" sz="2800" u="none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800" u="none">
                <a:sym typeface="Symbol" pitchFamily="18" charset="2"/>
              </a:rPr>
              <a:t>.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</a:pPr>
            <a:r>
              <a:rPr lang="en-US" sz="3200" u="none">
                <a:sym typeface="Symbol" pitchFamily="18" charset="2"/>
              </a:rPr>
              <a:t>All the rest </a:t>
            </a:r>
            <a:r>
              <a:rPr lang="en-US" sz="3200" u="none">
                <a:solidFill>
                  <a:srgbClr val="D60093"/>
                </a:solidFill>
                <a:sym typeface="Symbol" pitchFamily="18" charset="2"/>
              </a:rPr>
              <a:t>(the good pts)</a:t>
            </a:r>
            <a:r>
              <a:rPr lang="en-US" sz="3200" u="none">
                <a:sym typeface="Symbol" pitchFamily="18" charset="2"/>
              </a:rPr>
              <a:t> have a big gap.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65896E-6 L 0 -0.5493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34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59" grpId="0" build="p"/>
      <p:bldP spid="40348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Clustering</a:t>
            </a:r>
            <a:r>
              <a:rPr lang="en-US" sz="2800" dirty="0" smtClean="0"/>
              <a:t> </a:t>
            </a:r>
            <a:r>
              <a:rPr lang="en-US" sz="4000" dirty="0" smtClean="0"/>
              <a:t>from</a:t>
            </a:r>
            <a:r>
              <a:rPr lang="en-US" sz="3600" dirty="0" smtClean="0"/>
              <a:t>(</a:t>
            </a:r>
            <a:r>
              <a:rPr lang="en-US" sz="4000" dirty="0" smtClean="0"/>
              <a:t>c,</a:t>
            </a:r>
            <a:r>
              <a:rPr lang="en-US" sz="4000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sz="3600" dirty="0" smtClean="0"/>
              <a:t>)</a:t>
            </a:r>
            <a:r>
              <a:rPr lang="en-US" sz="2000" dirty="0" smtClean="0"/>
              <a:t> </a:t>
            </a:r>
            <a:r>
              <a:rPr lang="en-US" sz="4000" dirty="0" smtClean="0"/>
              <a:t>k-median</a:t>
            </a:r>
            <a:r>
              <a:rPr lang="en-US" sz="2400" dirty="0" smtClean="0"/>
              <a:t> </a:t>
            </a:r>
            <a:r>
              <a:rPr lang="en-US" sz="4000" dirty="0" smtClean="0"/>
              <a:t>stability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So if we define a graph G connecting any two pts within distance </a:t>
            </a:r>
            <a:r>
              <a:rPr lang="en-US" smtClean="0">
                <a:solidFill>
                  <a:schemeClr val="accent2"/>
                </a:solidFill>
                <a:latin typeface="cmsy10" pitchFamily="34" charset="0"/>
                <a:sym typeface="Symbol" pitchFamily="18" charset="2"/>
              </a:rPr>
              <a:t>≤</a:t>
            </a:r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 2d</a:t>
            </a:r>
            <a:r>
              <a:rPr lang="en-US" baseline="-25000" smtClean="0">
                <a:solidFill>
                  <a:schemeClr val="accent2"/>
                </a:solidFill>
                <a:sym typeface="Symbol" pitchFamily="18" charset="2"/>
              </a:rPr>
              <a:t>crit</a:t>
            </a:r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, then:</a:t>
            </a:r>
          </a:p>
          <a:p>
            <a:pPr lvl="1" eaLnBrk="1" hangingPunct="1"/>
            <a:r>
              <a:rPr lang="en-US" smtClean="0">
                <a:solidFill>
                  <a:srgbClr val="D60093"/>
                </a:solidFill>
                <a:sym typeface="Symbol" pitchFamily="18" charset="2"/>
              </a:rPr>
              <a:t>Good pts within cluster form a clique</a:t>
            </a:r>
          </a:p>
          <a:p>
            <a:pPr lvl="1" eaLnBrk="1" hangingPunct="1"/>
            <a:r>
              <a:rPr lang="en-US" smtClean="0">
                <a:solidFill>
                  <a:srgbClr val="D60093"/>
                </a:solidFill>
                <a:sym typeface="Symbol" pitchFamily="18" charset="2"/>
              </a:rPr>
              <a:t>Good pts in different clusters have no common nbrs</a:t>
            </a:r>
          </a:p>
        </p:txBody>
      </p:sp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457200" y="4114800"/>
            <a:ext cx="7772400" cy="2057400"/>
            <a:chOff x="288" y="2592"/>
            <a:chExt cx="4896" cy="1296"/>
          </a:xfrm>
        </p:grpSpPr>
        <p:sp>
          <p:nvSpPr>
            <p:cNvPr id="25620" name="Oval 5"/>
            <p:cNvSpPr>
              <a:spLocks noChangeArrowheads="1"/>
            </p:cNvSpPr>
            <p:nvPr/>
          </p:nvSpPr>
          <p:spPr bwMode="auto">
            <a:xfrm>
              <a:off x="288" y="2592"/>
              <a:ext cx="2064" cy="124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21" name="Oval 6"/>
            <p:cNvSpPr>
              <a:spLocks noChangeArrowheads="1"/>
            </p:cNvSpPr>
            <p:nvPr/>
          </p:nvSpPr>
          <p:spPr bwMode="auto">
            <a:xfrm>
              <a:off x="3120" y="2640"/>
              <a:ext cx="2064" cy="124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22" name="Oval 7"/>
            <p:cNvSpPr>
              <a:spLocks noChangeArrowheads="1"/>
            </p:cNvSpPr>
            <p:nvPr/>
          </p:nvSpPr>
          <p:spPr bwMode="auto">
            <a:xfrm>
              <a:off x="4128" y="321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23" name="Oval 8"/>
            <p:cNvSpPr>
              <a:spLocks noChangeArrowheads="1"/>
            </p:cNvSpPr>
            <p:nvPr/>
          </p:nvSpPr>
          <p:spPr bwMode="auto">
            <a:xfrm>
              <a:off x="1248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24" name="Text Box 9"/>
            <p:cNvSpPr txBox="1">
              <a:spLocks noChangeArrowheads="1"/>
            </p:cNvSpPr>
            <p:nvPr/>
          </p:nvSpPr>
          <p:spPr bwMode="auto">
            <a:xfrm>
              <a:off x="864" y="3456"/>
              <a:ext cx="2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x</a:t>
              </a:r>
            </a:p>
          </p:txBody>
        </p:sp>
        <p:sp>
          <p:nvSpPr>
            <p:cNvPr id="25625" name="Text Box 10"/>
            <p:cNvSpPr txBox="1">
              <a:spLocks noChangeArrowheads="1"/>
            </p:cNvSpPr>
            <p:nvPr/>
          </p:nvSpPr>
          <p:spPr bwMode="auto">
            <a:xfrm>
              <a:off x="960" y="2640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y</a:t>
              </a:r>
            </a:p>
          </p:txBody>
        </p:sp>
        <p:sp>
          <p:nvSpPr>
            <p:cNvPr id="25626" name="Text Box 11"/>
            <p:cNvSpPr txBox="1">
              <a:spLocks noChangeArrowheads="1"/>
            </p:cNvSpPr>
            <p:nvPr/>
          </p:nvSpPr>
          <p:spPr bwMode="auto">
            <a:xfrm>
              <a:off x="3696" y="3360"/>
              <a:ext cx="21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z</a:t>
              </a:r>
            </a:p>
          </p:txBody>
        </p:sp>
      </p:grpSp>
      <p:grpSp>
        <p:nvGrpSpPr>
          <p:cNvPr id="25605" name="Group 12"/>
          <p:cNvGrpSpPr>
            <a:grpSpLocks/>
          </p:cNvGrpSpPr>
          <p:nvPr/>
        </p:nvGrpSpPr>
        <p:grpSpPr bwMode="auto">
          <a:xfrm>
            <a:off x="1600200" y="4495800"/>
            <a:ext cx="5405438" cy="1174750"/>
            <a:chOff x="1008" y="2832"/>
            <a:chExt cx="3405" cy="740"/>
          </a:xfrm>
        </p:grpSpPr>
        <p:sp>
          <p:nvSpPr>
            <p:cNvPr id="25614" name="Line 13"/>
            <p:cNvSpPr>
              <a:spLocks noChangeShapeType="1"/>
            </p:cNvSpPr>
            <p:nvPr/>
          </p:nvSpPr>
          <p:spPr bwMode="auto">
            <a:xfrm flipV="1">
              <a:off x="1008" y="3264"/>
              <a:ext cx="288" cy="288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5" name="Line 14"/>
            <p:cNvSpPr>
              <a:spLocks noChangeShapeType="1"/>
            </p:cNvSpPr>
            <p:nvPr/>
          </p:nvSpPr>
          <p:spPr bwMode="auto">
            <a:xfrm>
              <a:off x="1104" y="2832"/>
              <a:ext cx="192" cy="336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6" name="Line 15"/>
            <p:cNvSpPr>
              <a:spLocks noChangeShapeType="1"/>
            </p:cNvSpPr>
            <p:nvPr/>
          </p:nvSpPr>
          <p:spPr bwMode="auto">
            <a:xfrm flipV="1">
              <a:off x="3888" y="3312"/>
              <a:ext cx="240" cy="192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7" name="Text Box 16"/>
            <p:cNvSpPr txBox="1">
              <a:spLocks noChangeArrowheads="1"/>
            </p:cNvSpPr>
            <p:nvPr/>
          </p:nvSpPr>
          <p:spPr bwMode="auto">
            <a:xfrm>
              <a:off x="1200" y="2880"/>
              <a:ext cx="47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>
                  <a:latin typeface="cmsy10" pitchFamily="34" charset="0"/>
                </a:rPr>
                <a:t>· </a:t>
              </a:r>
              <a:r>
                <a:rPr lang="en-US" sz="1600" u="none"/>
                <a:t>d</a:t>
              </a:r>
              <a:r>
                <a:rPr lang="en-US" sz="1600" u="none" baseline="-25000"/>
                <a:t>crit</a:t>
              </a:r>
            </a:p>
          </p:txBody>
        </p:sp>
        <p:sp>
          <p:nvSpPr>
            <p:cNvPr id="25618" name="Text Box 17"/>
            <p:cNvSpPr txBox="1">
              <a:spLocks noChangeArrowheads="1"/>
            </p:cNvSpPr>
            <p:nvPr/>
          </p:nvSpPr>
          <p:spPr bwMode="auto">
            <a:xfrm>
              <a:off x="1056" y="3360"/>
              <a:ext cx="47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>
                  <a:latin typeface="cmsy10" pitchFamily="34" charset="0"/>
                </a:rPr>
                <a:t>· </a:t>
              </a:r>
              <a:r>
                <a:rPr lang="en-US" sz="1600" u="none"/>
                <a:t>d</a:t>
              </a:r>
              <a:r>
                <a:rPr lang="en-US" sz="1600" u="none" baseline="-25000"/>
                <a:t>crit</a:t>
              </a:r>
            </a:p>
          </p:txBody>
        </p:sp>
        <p:sp>
          <p:nvSpPr>
            <p:cNvPr id="25619" name="Text Box 18"/>
            <p:cNvSpPr txBox="1">
              <a:spLocks noChangeArrowheads="1"/>
            </p:cNvSpPr>
            <p:nvPr/>
          </p:nvSpPr>
          <p:spPr bwMode="auto">
            <a:xfrm>
              <a:off x="3936" y="3360"/>
              <a:ext cx="47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>
                  <a:latin typeface="cmsy10" pitchFamily="34" charset="0"/>
                </a:rPr>
                <a:t>· </a:t>
              </a:r>
              <a:r>
                <a:rPr lang="en-US" sz="1600" u="none"/>
                <a:t>d</a:t>
              </a:r>
              <a:r>
                <a:rPr lang="en-US" sz="1600" u="none" baseline="-25000"/>
                <a:t>crit</a:t>
              </a:r>
            </a:p>
          </p:txBody>
        </p:sp>
      </p:grpSp>
      <p:grpSp>
        <p:nvGrpSpPr>
          <p:cNvPr id="25606" name="Group 19"/>
          <p:cNvGrpSpPr>
            <a:grpSpLocks/>
          </p:cNvGrpSpPr>
          <p:nvPr/>
        </p:nvGrpSpPr>
        <p:grpSpPr bwMode="auto">
          <a:xfrm>
            <a:off x="649288" y="4419600"/>
            <a:ext cx="5294312" cy="1585913"/>
            <a:chOff x="409" y="2784"/>
            <a:chExt cx="3335" cy="999"/>
          </a:xfrm>
        </p:grpSpPr>
        <p:sp>
          <p:nvSpPr>
            <p:cNvPr id="25608" name="Line 20"/>
            <p:cNvSpPr>
              <a:spLocks noChangeShapeType="1"/>
            </p:cNvSpPr>
            <p:nvPr/>
          </p:nvSpPr>
          <p:spPr bwMode="auto">
            <a:xfrm flipV="1">
              <a:off x="1056" y="3552"/>
              <a:ext cx="2688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09" name="Line 21"/>
            <p:cNvSpPr>
              <a:spLocks noChangeShapeType="1"/>
            </p:cNvSpPr>
            <p:nvPr/>
          </p:nvSpPr>
          <p:spPr bwMode="auto">
            <a:xfrm>
              <a:off x="1152" y="2784"/>
              <a:ext cx="2592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0" name="Line 22"/>
            <p:cNvSpPr>
              <a:spLocks noChangeShapeType="1"/>
            </p:cNvSpPr>
            <p:nvPr/>
          </p:nvSpPr>
          <p:spPr bwMode="auto">
            <a:xfrm flipV="1">
              <a:off x="960" y="2832"/>
              <a:ext cx="48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1" name="Text Box 23"/>
            <p:cNvSpPr txBox="1">
              <a:spLocks noChangeArrowheads="1"/>
            </p:cNvSpPr>
            <p:nvPr/>
          </p:nvSpPr>
          <p:spPr bwMode="auto">
            <a:xfrm>
              <a:off x="2496" y="2976"/>
              <a:ext cx="5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u="none"/>
                <a:t>&gt; 4d</a:t>
              </a:r>
              <a:r>
                <a:rPr lang="en-US" sz="1800" u="none" baseline="-25000"/>
                <a:t>crit</a:t>
              </a:r>
            </a:p>
          </p:txBody>
        </p:sp>
        <p:sp>
          <p:nvSpPr>
            <p:cNvPr id="25612" name="Text Box 24"/>
            <p:cNvSpPr txBox="1">
              <a:spLocks noChangeArrowheads="1"/>
            </p:cNvSpPr>
            <p:nvPr/>
          </p:nvSpPr>
          <p:spPr bwMode="auto">
            <a:xfrm>
              <a:off x="2304" y="3552"/>
              <a:ext cx="5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u="none"/>
                <a:t>&gt; 4d</a:t>
              </a:r>
              <a:r>
                <a:rPr lang="en-US" sz="1800" u="none" baseline="-25000"/>
                <a:t>crit</a:t>
              </a:r>
            </a:p>
          </p:txBody>
        </p:sp>
        <p:sp>
          <p:nvSpPr>
            <p:cNvPr id="25613" name="Text Box 25"/>
            <p:cNvSpPr txBox="1">
              <a:spLocks noChangeArrowheads="1"/>
            </p:cNvSpPr>
            <p:nvPr/>
          </p:nvSpPr>
          <p:spPr bwMode="auto">
            <a:xfrm>
              <a:off x="409" y="3087"/>
              <a:ext cx="55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>
                  <a:latin typeface="cmsy10" pitchFamily="34" charset="0"/>
                </a:rPr>
                <a:t>· </a:t>
              </a:r>
              <a:r>
                <a:rPr lang="en-US" sz="1600" u="none"/>
                <a:t>2d</a:t>
              </a:r>
              <a:r>
                <a:rPr lang="en-US" sz="1600" u="none" baseline="-25000"/>
                <a:t>crit</a:t>
              </a:r>
            </a:p>
          </p:txBody>
        </p:sp>
      </p:grpSp>
      <p:sp>
        <p:nvSpPr>
          <p:cNvPr id="25607" name="Rectangle 26"/>
          <p:cNvSpPr>
            <a:spLocks noChangeArrowheads="1"/>
          </p:cNvSpPr>
          <p:nvPr/>
        </p:nvSpPr>
        <p:spPr bwMode="auto">
          <a:xfrm>
            <a:off x="0" y="32766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</a:pPr>
            <a:r>
              <a:rPr lang="en-US" sz="3200" u="none">
                <a:sym typeface="Symbol" pitchFamily="18" charset="2"/>
              </a:rPr>
              <a:t>So, a 1-O(</a:t>
            </a:r>
            <a:r>
              <a:rPr lang="en-US" sz="3200" u="none">
                <a:latin typeface="Symbol" pitchFamily="18" charset="2"/>
                <a:sym typeface="Symbol" pitchFamily="18" charset="2"/>
              </a:rPr>
              <a:t></a:t>
            </a:r>
            <a:r>
              <a:rPr lang="en-US" sz="3200" u="none">
                <a:sym typeface="Symbol" pitchFamily="18" charset="2"/>
              </a:rPr>
              <a:t>) fraction of pts look like: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42" name="Rectangle 26"/>
          <p:cNvSpPr>
            <a:spLocks noChangeArrowheads="1"/>
          </p:cNvSpPr>
          <p:nvPr/>
        </p:nvSpPr>
        <p:spPr bwMode="auto">
          <a:xfrm>
            <a:off x="152400" y="4724400"/>
            <a:ext cx="8686800" cy="1676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5241" name="Rectangle 25"/>
          <p:cNvSpPr>
            <a:spLocks noChangeArrowheads="1"/>
          </p:cNvSpPr>
          <p:nvPr/>
        </p:nvSpPr>
        <p:spPr bwMode="auto">
          <a:xfrm>
            <a:off x="152400" y="2895600"/>
            <a:ext cx="8686800" cy="1676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5240" name="Rectangle 24"/>
          <p:cNvSpPr>
            <a:spLocks noChangeArrowheads="1"/>
          </p:cNvSpPr>
          <p:nvPr/>
        </p:nvSpPr>
        <p:spPr bwMode="auto">
          <a:xfrm>
            <a:off x="152400" y="1066800"/>
            <a:ext cx="8686800" cy="1676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5562600"/>
          </a:xfrm>
        </p:spPr>
        <p:txBody>
          <a:bodyPr/>
          <a:lstStyle/>
          <a:p>
            <a:pPr eaLnBrk="1" hangingPunct="1"/>
            <a:r>
              <a:rPr lang="en-US" dirty="0" smtClean="0"/>
              <a:t>Theory tells us many of the problems we most want to solve are (NP-)hard. Even hard to approximate well. </a:t>
            </a:r>
          </a:p>
          <a:p>
            <a:pPr eaLnBrk="1" hangingPunct="1">
              <a:buFontTx/>
              <a:buNone/>
            </a:pPr>
            <a:endParaRPr lang="en-US" sz="1400" dirty="0" smtClean="0"/>
          </a:p>
          <a:p>
            <a:pPr eaLnBrk="1" hangingPunct="1"/>
            <a:r>
              <a:rPr lang="en-US" dirty="0" smtClean="0"/>
              <a:t>But that doesn’t make the problems go away.  And in AI/ML/…, people often find strategies that do well in practice.</a:t>
            </a:r>
          </a:p>
          <a:p>
            <a:pPr eaLnBrk="1" hangingPunct="1"/>
            <a:endParaRPr lang="en-US" sz="1400" dirty="0" smtClean="0"/>
          </a:p>
          <a:p>
            <a:pPr eaLnBrk="1" hangingPunct="1"/>
            <a:r>
              <a:rPr lang="en-US" dirty="0" smtClean="0"/>
              <a:t>One way to reconcile: </a:t>
            </a:r>
            <a:r>
              <a:rPr lang="en-US" dirty="0" err="1" smtClean="0"/>
              <a:t>distrib</a:t>
            </a:r>
            <a:r>
              <a:rPr lang="en-US" dirty="0" smtClean="0"/>
              <a:t> assumptions.  This talk: make use of properties we often need to hold anyway.</a:t>
            </a:r>
            <a:endParaRPr lang="en-US" sz="2800" dirty="0" smtClean="0">
              <a:solidFill>
                <a:srgbClr val="CC0099"/>
              </a:solidFill>
            </a:endParaRPr>
          </a:p>
        </p:txBody>
      </p:sp>
      <p:sp>
        <p:nvSpPr>
          <p:cNvPr id="265237" name="Rectangle 21"/>
          <p:cNvSpPr>
            <a:spLocks noChangeArrowheads="1"/>
          </p:cNvSpPr>
          <p:nvPr/>
        </p:nvSpPr>
        <p:spPr bwMode="auto">
          <a:xfrm>
            <a:off x="685800" y="2286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40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Theme of this talk</a:t>
            </a:r>
          </a:p>
        </p:txBody>
      </p:sp>
      <p:pic>
        <p:nvPicPr>
          <p:cNvPr id="66562" name="Picture 2" descr="http://almightydad.com/wp-content/uploads/2009/06/smiley-fa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305799" y="4019088"/>
            <a:ext cx="533394" cy="540210"/>
          </a:xfrm>
          <a:prstGeom prst="rect">
            <a:avLst/>
          </a:prstGeom>
          <a:noFill/>
        </p:spPr>
      </p:pic>
      <p:pic>
        <p:nvPicPr>
          <p:cNvPr id="66564" name="Picture 4" descr="http://t2.gstatic.com/images?q=tbn:ANd9GcQfYANunUE8nrI_-fuqXSjnfVHfQWQuluiixwc3sT0H9j8J4G6MSJe6K7k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91500" y="2095499"/>
            <a:ext cx="647700" cy="647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42" grpId="0" animBg="1"/>
      <p:bldP spid="265241" grpId="0" animBg="1"/>
      <p:bldP spid="265240" grpId="0" uiExpand="1" animBg="1"/>
      <p:bldP spid="265218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Clustering</a:t>
            </a:r>
            <a:r>
              <a:rPr lang="en-US" sz="2800" dirty="0" smtClean="0"/>
              <a:t> </a:t>
            </a:r>
            <a:r>
              <a:rPr lang="en-US" sz="4000" dirty="0" smtClean="0"/>
              <a:t>from</a:t>
            </a:r>
            <a:r>
              <a:rPr lang="en-US" sz="3600" dirty="0" smtClean="0"/>
              <a:t>(</a:t>
            </a:r>
            <a:r>
              <a:rPr lang="en-US" sz="4000" dirty="0" smtClean="0"/>
              <a:t>c,</a:t>
            </a:r>
            <a:r>
              <a:rPr lang="en-US" sz="4000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sz="3600" dirty="0" smtClean="0"/>
              <a:t>)</a:t>
            </a:r>
            <a:r>
              <a:rPr lang="en-US" sz="2000" dirty="0" smtClean="0"/>
              <a:t> </a:t>
            </a:r>
            <a:r>
              <a:rPr lang="en-US" sz="4000" dirty="0" smtClean="0"/>
              <a:t>k-median</a:t>
            </a:r>
            <a:r>
              <a:rPr lang="en-US" sz="2400" dirty="0" smtClean="0"/>
              <a:t> </a:t>
            </a:r>
            <a:r>
              <a:rPr lang="en-US" sz="4000" dirty="0" smtClean="0"/>
              <a:t>stability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So if we define a graph G connecting any two pts within distance </a:t>
            </a:r>
            <a:r>
              <a:rPr lang="en-US" smtClean="0">
                <a:solidFill>
                  <a:schemeClr val="accent2"/>
                </a:solidFill>
                <a:latin typeface="cmsy10" pitchFamily="34" charset="0"/>
                <a:sym typeface="Symbol" pitchFamily="18" charset="2"/>
              </a:rPr>
              <a:t>≤</a:t>
            </a:r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 2d</a:t>
            </a:r>
            <a:r>
              <a:rPr lang="en-US" baseline="-25000" smtClean="0">
                <a:solidFill>
                  <a:schemeClr val="accent2"/>
                </a:solidFill>
                <a:sym typeface="Symbol" pitchFamily="18" charset="2"/>
              </a:rPr>
              <a:t>crit</a:t>
            </a:r>
            <a:r>
              <a:rPr lang="en-US" smtClean="0">
                <a:solidFill>
                  <a:schemeClr val="accent2"/>
                </a:solidFill>
                <a:sym typeface="Symbol" pitchFamily="18" charset="2"/>
              </a:rPr>
              <a:t>, then:</a:t>
            </a:r>
          </a:p>
          <a:p>
            <a:pPr lvl="1" eaLnBrk="1" hangingPunct="1"/>
            <a:r>
              <a:rPr lang="en-US" smtClean="0">
                <a:solidFill>
                  <a:srgbClr val="D60093"/>
                </a:solidFill>
                <a:sym typeface="Symbol" pitchFamily="18" charset="2"/>
              </a:rPr>
              <a:t>Good pts within cluster form a clique</a:t>
            </a:r>
          </a:p>
          <a:p>
            <a:pPr lvl="1" eaLnBrk="1" hangingPunct="1"/>
            <a:r>
              <a:rPr lang="en-US" smtClean="0">
                <a:solidFill>
                  <a:srgbClr val="D60093"/>
                </a:solidFill>
                <a:sym typeface="Symbol" pitchFamily="18" charset="2"/>
              </a:rPr>
              <a:t>Good pts in different clusters have no common nbrs</a:t>
            </a:r>
          </a:p>
        </p:txBody>
      </p:sp>
      <p:sp>
        <p:nvSpPr>
          <p:cNvPr id="26628" name="Rectangle 26"/>
          <p:cNvSpPr>
            <a:spLocks noChangeArrowheads="1"/>
          </p:cNvSpPr>
          <p:nvPr/>
        </p:nvSpPr>
        <p:spPr bwMode="auto">
          <a:xfrm>
            <a:off x="0" y="32766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</a:pPr>
            <a:r>
              <a:rPr lang="en-US" sz="3200" u="none">
                <a:sym typeface="Symbol" pitchFamily="18" charset="2"/>
              </a:rPr>
              <a:t>So, the world now looks like:</a:t>
            </a:r>
          </a:p>
        </p:txBody>
      </p:sp>
      <p:grpSp>
        <p:nvGrpSpPr>
          <p:cNvPr id="26629" name="Group 67"/>
          <p:cNvGrpSpPr>
            <a:grpSpLocks/>
          </p:cNvGrpSpPr>
          <p:nvPr/>
        </p:nvGrpSpPr>
        <p:grpSpPr bwMode="auto">
          <a:xfrm>
            <a:off x="914400" y="4343400"/>
            <a:ext cx="6629400" cy="1752600"/>
            <a:chOff x="576" y="2736"/>
            <a:chExt cx="4176" cy="1104"/>
          </a:xfrm>
        </p:grpSpPr>
        <p:sp>
          <p:nvSpPr>
            <p:cNvPr id="26630" name="Oval 27"/>
            <p:cNvSpPr>
              <a:spLocks noChangeArrowheads="1"/>
            </p:cNvSpPr>
            <p:nvPr/>
          </p:nvSpPr>
          <p:spPr bwMode="auto">
            <a:xfrm>
              <a:off x="720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31" name="Oval 28"/>
            <p:cNvSpPr>
              <a:spLocks noChangeArrowheads="1"/>
            </p:cNvSpPr>
            <p:nvPr/>
          </p:nvSpPr>
          <p:spPr bwMode="auto">
            <a:xfrm>
              <a:off x="1824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32" name="Oval 29"/>
            <p:cNvSpPr>
              <a:spLocks noChangeArrowheads="1"/>
            </p:cNvSpPr>
            <p:nvPr/>
          </p:nvSpPr>
          <p:spPr bwMode="auto">
            <a:xfrm>
              <a:off x="2928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33" name="Oval 30"/>
            <p:cNvSpPr>
              <a:spLocks noChangeArrowheads="1"/>
            </p:cNvSpPr>
            <p:nvPr/>
          </p:nvSpPr>
          <p:spPr bwMode="auto">
            <a:xfrm>
              <a:off x="4032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34" name="Rectangle 31"/>
            <p:cNvSpPr>
              <a:spLocks noChangeArrowheads="1"/>
            </p:cNvSpPr>
            <p:nvPr/>
          </p:nvSpPr>
          <p:spPr bwMode="auto">
            <a:xfrm>
              <a:off x="576" y="3552"/>
              <a:ext cx="4176" cy="288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35" name="Freeform 32"/>
            <p:cNvSpPr>
              <a:spLocks/>
            </p:cNvSpPr>
            <p:nvPr/>
          </p:nvSpPr>
          <p:spPr bwMode="auto">
            <a:xfrm>
              <a:off x="1480" y="3552"/>
              <a:ext cx="104" cy="288"/>
            </a:xfrm>
            <a:custGeom>
              <a:avLst/>
              <a:gdLst>
                <a:gd name="T0" fmla="*/ 56 w 104"/>
                <a:gd name="T1" fmla="*/ 0 h 288"/>
                <a:gd name="T2" fmla="*/ 8 w 104"/>
                <a:gd name="T3" fmla="*/ 96 h 288"/>
                <a:gd name="T4" fmla="*/ 104 w 104"/>
                <a:gd name="T5" fmla="*/ 192 h 288"/>
                <a:gd name="T6" fmla="*/ 8 w 104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88"/>
                <a:gd name="T14" fmla="*/ 104 w 10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88">
                  <a:moveTo>
                    <a:pt x="56" y="0"/>
                  </a:moveTo>
                  <a:cubicBezTo>
                    <a:pt x="28" y="32"/>
                    <a:pt x="0" y="64"/>
                    <a:pt x="8" y="96"/>
                  </a:cubicBezTo>
                  <a:cubicBezTo>
                    <a:pt x="16" y="128"/>
                    <a:pt x="104" y="160"/>
                    <a:pt x="104" y="192"/>
                  </a:cubicBezTo>
                  <a:cubicBezTo>
                    <a:pt x="104" y="224"/>
                    <a:pt x="24" y="272"/>
                    <a:pt x="8" y="288"/>
                  </a:cubicBezTo>
                </a:path>
              </a:pathLst>
            </a:cu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36" name="Freeform 33"/>
            <p:cNvSpPr>
              <a:spLocks/>
            </p:cNvSpPr>
            <p:nvPr/>
          </p:nvSpPr>
          <p:spPr bwMode="auto">
            <a:xfrm>
              <a:off x="2584" y="3552"/>
              <a:ext cx="104" cy="288"/>
            </a:xfrm>
            <a:custGeom>
              <a:avLst/>
              <a:gdLst>
                <a:gd name="T0" fmla="*/ 56 w 104"/>
                <a:gd name="T1" fmla="*/ 0 h 288"/>
                <a:gd name="T2" fmla="*/ 8 w 104"/>
                <a:gd name="T3" fmla="*/ 96 h 288"/>
                <a:gd name="T4" fmla="*/ 104 w 104"/>
                <a:gd name="T5" fmla="*/ 192 h 288"/>
                <a:gd name="T6" fmla="*/ 8 w 104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88"/>
                <a:gd name="T14" fmla="*/ 104 w 10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88">
                  <a:moveTo>
                    <a:pt x="56" y="0"/>
                  </a:moveTo>
                  <a:cubicBezTo>
                    <a:pt x="28" y="32"/>
                    <a:pt x="0" y="64"/>
                    <a:pt x="8" y="96"/>
                  </a:cubicBezTo>
                  <a:cubicBezTo>
                    <a:pt x="16" y="128"/>
                    <a:pt x="104" y="160"/>
                    <a:pt x="104" y="192"/>
                  </a:cubicBezTo>
                  <a:cubicBezTo>
                    <a:pt x="104" y="224"/>
                    <a:pt x="24" y="272"/>
                    <a:pt x="8" y="288"/>
                  </a:cubicBezTo>
                </a:path>
              </a:pathLst>
            </a:cu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37" name="Freeform 34"/>
            <p:cNvSpPr>
              <a:spLocks/>
            </p:cNvSpPr>
            <p:nvPr/>
          </p:nvSpPr>
          <p:spPr bwMode="auto">
            <a:xfrm>
              <a:off x="3688" y="3552"/>
              <a:ext cx="104" cy="288"/>
            </a:xfrm>
            <a:custGeom>
              <a:avLst/>
              <a:gdLst>
                <a:gd name="T0" fmla="*/ 56 w 104"/>
                <a:gd name="T1" fmla="*/ 0 h 288"/>
                <a:gd name="T2" fmla="*/ 8 w 104"/>
                <a:gd name="T3" fmla="*/ 96 h 288"/>
                <a:gd name="T4" fmla="*/ 104 w 104"/>
                <a:gd name="T5" fmla="*/ 192 h 288"/>
                <a:gd name="T6" fmla="*/ 8 w 104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88"/>
                <a:gd name="T14" fmla="*/ 104 w 10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88">
                  <a:moveTo>
                    <a:pt x="56" y="0"/>
                  </a:moveTo>
                  <a:cubicBezTo>
                    <a:pt x="28" y="32"/>
                    <a:pt x="0" y="64"/>
                    <a:pt x="8" y="96"/>
                  </a:cubicBezTo>
                  <a:cubicBezTo>
                    <a:pt x="16" y="128"/>
                    <a:pt x="104" y="160"/>
                    <a:pt x="104" y="192"/>
                  </a:cubicBezTo>
                  <a:cubicBezTo>
                    <a:pt x="104" y="224"/>
                    <a:pt x="24" y="272"/>
                    <a:pt x="8" y="288"/>
                  </a:cubicBezTo>
                </a:path>
              </a:pathLst>
            </a:cu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38" name="Line 36"/>
            <p:cNvSpPr>
              <a:spLocks noChangeShapeType="1"/>
            </p:cNvSpPr>
            <p:nvPr/>
          </p:nvSpPr>
          <p:spPr bwMode="auto">
            <a:xfrm>
              <a:off x="912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39" name="Line 37"/>
            <p:cNvSpPr>
              <a:spLocks noChangeShapeType="1"/>
            </p:cNvSpPr>
            <p:nvPr/>
          </p:nvSpPr>
          <p:spPr bwMode="auto">
            <a:xfrm>
              <a:off x="1008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0" name="Line 38"/>
            <p:cNvSpPr>
              <a:spLocks noChangeShapeType="1"/>
            </p:cNvSpPr>
            <p:nvPr/>
          </p:nvSpPr>
          <p:spPr bwMode="auto">
            <a:xfrm>
              <a:off x="110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1" name="Line 39"/>
            <p:cNvSpPr>
              <a:spLocks noChangeShapeType="1"/>
            </p:cNvSpPr>
            <p:nvPr/>
          </p:nvSpPr>
          <p:spPr bwMode="auto">
            <a:xfrm>
              <a:off x="206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2" name="Line 40"/>
            <p:cNvSpPr>
              <a:spLocks noChangeShapeType="1"/>
            </p:cNvSpPr>
            <p:nvPr/>
          </p:nvSpPr>
          <p:spPr bwMode="auto">
            <a:xfrm>
              <a:off x="2160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3" name="Line 41"/>
            <p:cNvSpPr>
              <a:spLocks noChangeShapeType="1"/>
            </p:cNvSpPr>
            <p:nvPr/>
          </p:nvSpPr>
          <p:spPr bwMode="auto">
            <a:xfrm>
              <a:off x="2256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4" name="Line 42"/>
            <p:cNvSpPr>
              <a:spLocks noChangeShapeType="1"/>
            </p:cNvSpPr>
            <p:nvPr/>
          </p:nvSpPr>
          <p:spPr bwMode="auto">
            <a:xfrm>
              <a:off x="3168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5" name="Line 43"/>
            <p:cNvSpPr>
              <a:spLocks noChangeShapeType="1"/>
            </p:cNvSpPr>
            <p:nvPr/>
          </p:nvSpPr>
          <p:spPr bwMode="auto">
            <a:xfrm>
              <a:off x="326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6" name="Line 44"/>
            <p:cNvSpPr>
              <a:spLocks noChangeShapeType="1"/>
            </p:cNvSpPr>
            <p:nvPr/>
          </p:nvSpPr>
          <p:spPr bwMode="auto">
            <a:xfrm>
              <a:off x="3360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7" name="Line 45"/>
            <p:cNvSpPr>
              <a:spLocks noChangeShapeType="1"/>
            </p:cNvSpPr>
            <p:nvPr/>
          </p:nvSpPr>
          <p:spPr bwMode="auto">
            <a:xfrm>
              <a:off x="4272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8" name="Line 46"/>
            <p:cNvSpPr>
              <a:spLocks noChangeShapeType="1"/>
            </p:cNvSpPr>
            <p:nvPr/>
          </p:nvSpPr>
          <p:spPr bwMode="auto">
            <a:xfrm>
              <a:off x="4368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49" name="Line 47"/>
            <p:cNvSpPr>
              <a:spLocks noChangeShapeType="1"/>
            </p:cNvSpPr>
            <p:nvPr/>
          </p:nvSpPr>
          <p:spPr bwMode="auto">
            <a:xfrm>
              <a:off x="446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0" name="Line 48"/>
            <p:cNvSpPr>
              <a:spLocks noChangeShapeType="1"/>
            </p:cNvSpPr>
            <p:nvPr/>
          </p:nvSpPr>
          <p:spPr bwMode="auto">
            <a:xfrm>
              <a:off x="1392" y="36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1" name="Line 49"/>
            <p:cNvSpPr>
              <a:spLocks noChangeShapeType="1"/>
            </p:cNvSpPr>
            <p:nvPr/>
          </p:nvSpPr>
          <p:spPr bwMode="auto">
            <a:xfrm>
              <a:off x="1392" y="37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2" name="Line 57"/>
            <p:cNvSpPr>
              <a:spLocks noChangeShapeType="1"/>
            </p:cNvSpPr>
            <p:nvPr/>
          </p:nvSpPr>
          <p:spPr bwMode="auto">
            <a:xfrm>
              <a:off x="2496" y="36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3" name="Line 58"/>
            <p:cNvSpPr>
              <a:spLocks noChangeShapeType="1"/>
            </p:cNvSpPr>
            <p:nvPr/>
          </p:nvSpPr>
          <p:spPr bwMode="auto">
            <a:xfrm>
              <a:off x="2496" y="37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4" name="Line 59"/>
            <p:cNvSpPr>
              <a:spLocks noChangeShapeType="1"/>
            </p:cNvSpPr>
            <p:nvPr/>
          </p:nvSpPr>
          <p:spPr bwMode="auto">
            <a:xfrm>
              <a:off x="3600" y="36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5" name="Line 60"/>
            <p:cNvSpPr>
              <a:spLocks noChangeShapeType="1"/>
            </p:cNvSpPr>
            <p:nvPr/>
          </p:nvSpPr>
          <p:spPr bwMode="auto">
            <a:xfrm>
              <a:off x="3600" y="37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6" name="Freeform 63"/>
            <p:cNvSpPr>
              <a:spLocks/>
            </p:cNvSpPr>
            <p:nvPr/>
          </p:nvSpPr>
          <p:spPr bwMode="auto">
            <a:xfrm>
              <a:off x="912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7" name="Freeform 64"/>
            <p:cNvSpPr>
              <a:spLocks/>
            </p:cNvSpPr>
            <p:nvPr/>
          </p:nvSpPr>
          <p:spPr bwMode="auto">
            <a:xfrm>
              <a:off x="2016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8" name="Freeform 65"/>
            <p:cNvSpPr>
              <a:spLocks/>
            </p:cNvSpPr>
            <p:nvPr/>
          </p:nvSpPr>
          <p:spPr bwMode="auto">
            <a:xfrm>
              <a:off x="3120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659" name="Freeform 66"/>
            <p:cNvSpPr>
              <a:spLocks/>
            </p:cNvSpPr>
            <p:nvPr/>
          </p:nvSpPr>
          <p:spPr bwMode="auto">
            <a:xfrm>
              <a:off x="4224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Clustering</a:t>
            </a:r>
            <a:r>
              <a:rPr lang="en-US" sz="2800" dirty="0" smtClean="0"/>
              <a:t> </a:t>
            </a:r>
            <a:r>
              <a:rPr lang="en-US" sz="4000" dirty="0" smtClean="0"/>
              <a:t>from</a:t>
            </a:r>
            <a:r>
              <a:rPr lang="en-US" sz="3600" dirty="0" smtClean="0"/>
              <a:t>(</a:t>
            </a:r>
            <a:r>
              <a:rPr lang="en-US" sz="4000" dirty="0" smtClean="0"/>
              <a:t>c,</a:t>
            </a:r>
            <a:r>
              <a:rPr lang="en-US" sz="4000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sz="3600" dirty="0" smtClean="0"/>
              <a:t>)</a:t>
            </a:r>
            <a:r>
              <a:rPr lang="en-US" sz="2000" dirty="0" smtClean="0"/>
              <a:t> </a:t>
            </a:r>
            <a:r>
              <a:rPr lang="en-US" sz="4000" dirty="0" smtClean="0"/>
              <a:t>k-median</a:t>
            </a:r>
            <a:r>
              <a:rPr lang="en-US" sz="2400" dirty="0" smtClean="0"/>
              <a:t> </a:t>
            </a:r>
            <a:r>
              <a:rPr lang="en-US" sz="4000" dirty="0" smtClean="0"/>
              <a:t>stability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</p:spPr>
        <p:txBody>
          <a:bodyPr/>
          <a:lstStyle/>
          <a:p>
            <a:pPr eaLnBrk="1" hangingPunct="1"/>
            <a:r>
              <a:rPr lang="en-US" sz="2800" smtClean="0">
                <a:sym typeface="Symbol" pitchFamily="18" charset="2"/>
              </a:rPr>
              <a:t>If furthermore all clusters have size </a:t>
            </a:r>
            <a:r>
              <a:rPr lang="en-US" sz="2800" smtClean="0">
                <a:solidFill>
                  <a:schemeClr val="accent2"/>
                </a:solidFill>
                <a:sym typeface="Symbol" pitchFamily="18" charset="2"/>
              </a:rPr>
              <a:t>&gt; 2b+1</a:t>
            </a:r>
            <a:r>
              <a:rPr lang="en-US" sz="2800" smtClean="0">
                <a:sym typeface="Symbol" pitchFamily="18" charset="2"/>
              </a:rPr>
              <a:t>, where </a:t>
            </a:r>
            <a:r>
              <a:rPr lang="en-US" sz="2800" smtClean="0">
                <a:solidFill>
                  <a:schemeClr val="accent2"/>
                </a:solidFill>
                <a:sym typeface="Symbol" pitchFamily="18" charset="2"/>
              </a:rPr>
              <a:t>b </a:t>
            </a:r>
            <a:r>
              <a:rPr lang="en-US" sz="2800" smtClean="0">
                <a:sym typeface="Symbol" pitchFamily="18" charset="2"/>
              </a:rPr>
              <a:t>=</a:t>
            </a:r>
            <a:r>
              <a:rPr lang="en-US" sz="2800" smtClean="0">
                <a:solidFill>
                  <a:schemeClr val="accent2"/>
                </a:solidFill>
                <a:sym typeface="Symbol" pitchFamily="18" charset="2"/>
              </a:rPr>
              <a:t> # bad pts </a:t>
            </a:r>
            <a:r>
              <a:rPr lang="en-US" sz="2800" smtClean="0">
                <a:sym typeface="Symbol" pitchFamily="18" charset="2"/>
              </a:rPr>
              <a:t>=</a:t>
            </a:r>
            <a:r>
              <a:rPr lang="en-US" sz="2800" smtClean="0">
                <a:solidFill>
                  <a:schemeClr val="accent2"/>
                </a:solidFill>
                <a:sym typeface="Symbol" pitchFamily="18" charset="2"/>
              </a:rPr>
              <a:t> O(</a:t>
            </a:r>
            <a:r>
              <a:rPr lang="en-US" sz="280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800" smtClean="0">
                <a:solidFill>
                  <a:schemeClr val="accent2"/>
                </a:solidFill>
                <a:sym typeface="Symbol" pitchFamily="18" charset="2"/>
              </a:rPr>
              <a:t>n/(c-1)),</a:t>
            </a:r>
            <a:r>
              <a:rPr lang="en-US" sz="2800" smtClean="0">
                <a:sym typeface="Symbol" pitchFamily="18" charset="2"/>
              </a:rPr>
              <a:t> then:</a:t>
            </a:r>
          </a:p>
          <a:p>
            <a:pPr lvl="1" eaLnBrk="1" hangingPunct="1"/>
            <a:r>
              <a:rPr lang="en-US" smtClean="0">
                <a:solidFill>
                  <a:srgbClr val="D60093"/>
                </a:solidFill>
                <a:sym typeface="Symbol" pitchFamily="18" charset="2"/>
              </a:rPr>
              <a:t>Create graph H where connect x,y if share &gt; b nbrs in common in G.</a:t>
            </a:r>
          </a:p>
          <a:p>
            <a:pPr lvl="1" eaLnBrk="1" hangingPunct="1"/>
            <a:r>
              <a:rPr lang="en-US" smtClean="0">
                <a:solidFill>
                  <a:srgbClr val="D60093"/>
                </a:solidFill>
                <a:sym typeface="Symbol" pitchFamily="18" charset="2"/>
              </a:rPr>
              <a:t>Output k largest components in H.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32766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</a:pPr>
            <a:r>
              <a:rPr lang="en-US" sz="3200" u="none">
                <a:sym typeface="Symbol" pitchFamily="18" charset="2"/>
              </a:rPr>
              <a:t>So, the world now looks like:</a:t>
            </a:r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914400" y="4343400"/>
            <a:ext cx="6629400" cy="1752600"/>
            <a:chOff x="576" y="2736"/>
            <a:chExt cx="4176" cy="1104"/>
          </a:xfrm>
        </p:grpSpPr>
        <p:sp>
          <p:nvSpPr>
            <p:cNvPr id="27662" name="Oval 6"/>
            <p:cNvSpPr>
              <a:spLocks noChangeArrowheads="1"/>
            </p:cNvSpPr>
            <p:nvPr/>
          </p:nvSpPr>
          <p:spPr bwMode="auto">
            <a:xfrm>
              <a:off x="720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663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664" name="Oval 8"/>
            <p:cNvSpPr>
              <a:spLocks noChangeArrowheads="1"/>
            </p:cNvSpPr>
            <p:nvPr/>
          </p:nvSpPr>
          <p:spPr bwMode="auto">
            <a:xfrm>
              <a:off x="2928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665" name="Oval 9"/>
            <p:cNvSpPr>
              <a:spLocks noChangeArrowheads="1"/>
            </p:cNvSpPr>
            <p:nvPr/>
          </p:nvSpPr>
          <p:spPr bwMode="auto">
            <a:xfrm>
              <a:off x="4032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666" name="Rectangle 10"/>
            <p:cNvSpPr>
              <a:spLocks noChangeArrowheads="1"/>
            </p:cNvSpPr>
            <p:nvPr/>
          </p:nvSpPr>
          <p:spPr bwMode="auto">
            <a:xfrm>
              <a:off x="576" y="3552"/>
              <a:ext cx="4176" cy="288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667" name="Freeform 11"/>
            <p:cNvSpPr>
              <a:spLocks/>
            </p:cNvSpPr>
            <p:nvPr/>
          </p:nvSpPr>
          <p:spPr bwMode="auto">
            <a:xfrm>
              <a:off x="1480" y="3552"/>
              <a:ext cx="104" cy="288"/>
            </a:xfrm>
            <a:custGeom>
              <a:avLst/>
              <a:gdLst>
                <a:gd name="T0" fmla="*/ 56 w 104"/>
                <a:gd name="T1" fmla="*/ 0 h 288"/>
                <a:gd name="T2" fmla="*/ 8 w 104"/>
                <a:gd name="T3" fmla="*/ 96 h 288"/>
                <a:gd name="T4" fmla="*/ 104 w 104"/>
                <a:gd name="T5" fmla="*/ 192 h 288"/>
                <a:gd name="T6" fmla="*/ 8 w 104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88"/>
                <a:gd name="T14" fmla="*/ 104 w 10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88">
                  <a:moveTo>
                    <a:pt x="56" y="0"/>
                  </a:moveTo>
                  <a:cubicBezTo>
                    <a:pt x="28" y="32"/>
                    <a:pt x="0" y="64"/>
                    <a:pt x="8" y="96"/>
                  </a:cubicBezTo>
                  <a:cubicBezTo>
                    <a:pt x="16" y="128"/>
                    <a:pt x="104" y="160"/>
                    <a:pt x="104" y="192"/>
                  </a:cubicBezTo>
                  <a:cubicBezTo>
                    <a:pt x="104" y="224"/>
                    <a:pt x="24" y="272"/>
                    <a:pt x="8" y="288"/>
                  </a:cubicBezTo>
                </a:path>
              </a:pathLst>
            </a:cu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68" name="Freeform 12"/>
            <p:cNvSpPr>
              <a:spLocks/>
            </p:cNvSpPr>
            <p:nvPr/>
          </p:nvSpPr>
          <p:spPr bwMode="auto">
            <a:xfrm>
              <a:off x="2584" y="3552"/>
              <a:ext cx="104" cy="288"/>
            </a:xfrm>
            <a:custGeom>
              <a:avLst/>
              <a:gdLst>
                <a:gd name="T0" fmla="*/ 56 w 104"/>
                <a:gd name="T1" fmla="*/ 0 h 288"/>
                <a:gd name="T2" fmla="*/ 8 w 104"/>
                <a:gd name="T3" fmla="*/ 96 h 288"/>
                <a:gd name="T4" fmla="*/ 104 w 104"/>
                <a:gd name="T5" fmla="*/ 192 h 288"/>
                <a:gd name="T6" fmla="*/ 8 w 104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88"/>
                <a:gd name="T14" fmla="*/ 104 w 10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88">
                  <a:moveTo>
                    <a:pt x="56" y="0"/>
                  </a:moveTo>
                  <a:cubicBezTo>
                    <a:pt x="28" y="32"/>
                    <a:pt x="0" y="64"/>
                    <a:pt x="8" y="96"/>
                  </a:cubicBezTo>
                  <a:cubicBezTo>
                    <a:pt x="16" y="128"/>
                    <a:pt x="104" y="160"/>
                    <a:pt x="104" y="192"/>
                  </a:cubicBezTo>
                  <a:cubicBezTo>
                    <a:pt x="104" y="224"/>
                    <a:pt x="24" y="272"/>
                    <a:pt x="8" y="288"/>
                  </a:cubicBezTo>
                </a:path>
              </a:pathLst>
            </a:cu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69" name="Freeform 13"/>
            <p:cNvSpPr>
              <a:spLocks/>
            </p:cNvSpPr>
            <p:nvPr/>
          </p:nvSpPr>
          <p:spPr bwMode="auto">
            <a:xfrm>
              <a:off x="3688" y="3552"/>
              <a:ext cx="104" cy="288"/>
            </a:xfrm>
            <a:custGeom>
              <a:avLst/>
              <a:gdLst>
                <a:gd name="T0" fmla="*/ 56 w 104"/>
                <a:gd name="T1" fmla="*/ 0 h 288"/>
                <a:gd name="T2" fmla="*/ 8 w 104"/>
                <a:gd name="T3" fmla="*/ 96 h 288"/>
                <a:gd name="T4" fmla="*/ 104 w 104"/>
                <a:gd name="T5" fmla="*/ 192 h 288"/>
                <a:gd name="T6" fmla="*/ 8 w 104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88"/>
                <a:gd name="T14" fmla="*/ 104 w 10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88">
                  <a:moveTo>
                    <a:pt x="56" y="0"/>
                  </a:moveTo>
                  <a:cubicBezTo>
                    <a:pt x="28" y="32"/>
                    <a:pt x="0" y="64"/>
                    <a:pt x="8" y="96"/>
                  </a:cubicBezTo>
                  <a:cubicBezTo>
                    <a:pt x="16" y="128"/>
                    <a:pt x="104" y="160"/>
                    <a:pt x="104" y="192"/>
                  </a:cubicBezTo>
                  <a:cubicBezTo>
                    <a:pt x="104" y="224"/>
                    <a:pt x="24" y="272"/>
                    <a:pt x="8" y="288"/>
                  </a:cubicBezTo>
                </a:path>
              </a:pathLst>
            </a:cu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0" name="Line 14"/>
            <p:cNvSpPr>
              <a:spLocks noChangeShapeType="1"/>
            </p:cNvSpPr>
            <p:nvPr/>
          </p:nvSpPr>
          <p:spPr bwMode="auto">
            <a:xfrm>
              <a:off x="912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1" name="Line 15"/>
            <p:cNvSpPr>
              <a:spLocks noChangeShapeType="1"/>
            </p:cNvSpPr>
            <p:nvPr/>
          </p:nvSpPr>
          <p:spPr bwMode="auto">
            <a:xfrm>
              <a:off x="1008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2" name="Line 16"/>
            <p:cNvSpPr>
              <a:spLocks noChangeShapeType="1"/>
            </p:cNvSpPr>
            <p:nvPr/>
          </p:nvSpPr>
          <p:spPr bwMode="auto">
            <a:xfrm>
              <a:off x="110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3" name="Line 17"/>
            <p:cNvSpPr>
              <a:spLocks noChangeShapeType="1"/>
            </p:cNvSpPr>
            <p:nvPr/>
          </p:nvSpPr>
          <p:spPr bwMode="auto">
            <a:xfrm>
              <a:off x="206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4" name="Line 18"/>
            <p:cNvSpPr>
              <a:spLocks noChangeShapeType="1"/>
            </p:cNvSpPr>
            <p:nvPr/>
          </p:nvSpPr>
          <p:spPr bwMode="auto">
            <a:xfrm>
              <a:off x="2160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5" name="Line 19"/>
            <p:cNvSpPr>
              <a:spLocks noChangeShapeType="1"/>
            </p:cNvSpPr>
            <p:nvPr/>
          </p:nvSpPr>
          <p:spPr bwMode="auto">
            <a:xfrm>
              <a:off x="2256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6" name="Line 20"/>
            <p:cNvSpPr>
              <a:spLocks noChangeShapeType="1"/>
            </p:cNvSpPr>
            <p:nvPr/>
          </p:nvSpPr>
          <p:spPr bwMode="auto">
            <a:xfrm>
              <a:off x="3168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7" name="Line 21"/>
            <p:cNvSpPr>
              <a:spLocks noChangeShapeType="1"/>
            </p:cNvSpPr>
            <p:nvPr/>
          </p:nvSpPr>
          <p:spPr bwMode="auto">
            <a:xfrm>
              <a:off x="326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8" name="Line 22"/>
            <p:cNvSpPr>
              <a:spLocks noChangeShapeType="1"/>
            </p:cNvSpPr>
            <p:nvPr/>
          </p:nvSpPr>
          <p:spPr bwMode="auto">
            <a:xfrm>
              <a:off x="3360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79" name="Line 23"/>
            <p:cNvSpPr>
              <a:spLocks noChangeShapeType="1"/>
            </p:cNvSpPr>
            <p:nvPr/>
          </p:nvSpPr>
          <p:spPr bwMode="auto">
            <a:xfrm>
              <a:off x="4272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0" name="Line 24"/>
            <p:cNvSpPr>
              <a:spLocks noChangeShapeType="1"/>
            </p:cNvSpPr>
            <p:nvPr/>
          </p:nvSpPr>
          <p:spPr bwMode="auto">
            <a:xfrm>
              <a:off x="4368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1" name="Line 25"/>
            <p:cNvSpPr>
              <a:spLocks noChangeShapeType="1"/>
            </p:cNvSpPr>
            <p:nvPr/>
          </p:nvSpPr>
          <p:spPr bwMode="auto">
            <a:xfrm>
              <a:off x="446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2" name="Line 26"/>
            <p:cNvSpPr>
              <a:spLocks noChangeShapeType="1"/>
            </p:cNvSpPr>
            <p:nvPr/>
          </p:nvSpPr>
          <p:spPr bwMode="auto">
            <a:xfrm>
              <a:off x="1392" y="36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3" name="Line 27"/>
            <p:cNvSpPr>
              <a:spLocks noChangeShapeType="1"/>
            </p:cNvSpPr>
            <p:nvPr/>
          </p:nvSpPr>
          <p:spPr bwMode="auto">
            <a:xfrm>
              <a:off x="1392" y="37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4" name="Line 28"/>
            <p:cNvSpPr>
              <a:spLocks noChangeShapeType="1"/>
            </p:cNvSpPr>
            <p:nvPr/>
          </p:nvSpPr>
          <p:spPr bwMode="auto">
            <a:xfrm>
              <a:off x="2496" y="36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5" name="Line 29"/>
            <p:cNvSpPr>
              <a:spLocks noChangeShapeType="1"/>
            </p:cNvSpPr>
            <p:nvPr/>
          </p:nvSpPr>
          <p:spPr bwMode="auto">
            <a:xfrm>
              <a:off x="2496" y="37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6" name="Line 30"/>
            <p:cNvSpPr>
              <a:spLocks noChangeShapeType="1"/>
            </p:cNvSpPr>
            <p:nvPr/>
          </p:nvSpPr>
          <p:spPr bwMode="auto">
            <a:xfrm>
              <a:off x="3600" y="36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7" name="Line 31"/>
            <p:cNvSpPr>
              <a:spLocks noChangeShapeType="1"/>
            </p:cNvSpPr>
            <p:nvPr/>
          </p:nvSpPr>
          <p:spPr bwMode="auto">
            <a:xfrm>
              <a:off x="3600" y="37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8" name="Freeform 32"/>
            <p:cNvSpPr>
              <a:spLocks/>
            </p:cNvSpPr>
            <p:nvPr/>
          </p:nvSpPr>
          <p:spPr bwMode="auto">
            <a:xfrm>
              <a:off x="912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89" name="Freeform 33"/>
            <p:cNvSpPr>
              <a:spLocks/>
            </p:cNvSpPr>
            <p:nvPr/>
          </p:nvSpPr>
          <p:spPr bwMode="auto">
            <a:xfrm>
              <a:off x="2016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90" name="Freeform 34"/>
            <p:cNvSpPr>
              <a:spLocks/>
            </p:cNvSpPr>
            <p:nvPr/>
          </p:nvSpPr>
          <p:spPr bwMode="auto">
            <a:xfrm>
              <a:off x="3120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91" name="Freeform 35"/>
            <p:cNvSpPr>
              <a:spLocks/>
            </p:cNvSpPr>
            <p:nvPr/>
          </p:nvSpPr>
          <p:spPr bwMode="auto">
            <a:xfrm>
              <a:off x="4224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1981200" y="5334000"/>
            <a:ext cx="4648200" cy="1295400"/>
            <a:chOff x="1248" y="3360"/>
            <a:chExt cx="2928" cy="816"/>
          </a:xfrm>
        </p:grpSpPr>
        <p:sp>
          <p:nvSpPr>
            <p:cNvPr id="27656" name="Line 41"/>
            <p:cNvSpPr>
              <a:spLocks noChangeShapeType="1"/>
            </p:cNvSpPr>
            <p:nvPr/>
          </p:nvSpPr>
          <p:spPr bwMode="auto">
            <a:xfrm flipH="1">
              <a:off x="1248" y="3360"/>
              <a:ext cx="192" cy="76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57" name="Line 42"/>
            <p:cNvSpPr>
              <a:spLocks noChangeShapeType="1"/>
            </p:cNvSpPr>
            <p:nvPr/>
          </p:nvSpPr>
          <p:spPr bwMode="auto">
            <a:xfrm flipH="1">
              <a:off x="2352" y="3360"/>
              <a:ext cx="192" cy="76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58" name="Line 43"/>
            <p:cNvSpPr>
              <a:spLocks noChangeShapeType="1"/>
            </p:cNvSpPr>
            <p:nvPr/>
          </p:nvSpPr>
          <p:spPr bwMode="auto">
            <a:xfrm flipH="1">
              <a:off x="3456" y="3360"/>
              <a:ext cx="192" cy="76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59" name="Line 44"/>
            <p:cNvSpPr>
              <a:spLocks noChangeShapeType="1"/>
            </p:cNvSpPr>
            <p:nvPr/>
          </p:nvSpPr>
          <p:spPr bwMode="auto">
            <a:xfrm>
              <a:off x="1728" y="3360"/>
              <a:ext cx="240" cy="8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60" name="Line 45"/>
            <p:cNvSpPr>
              <a:spLocks noChangeShapeType="1"/>
            </p:cNvSpPr>
            <p:nvPr/>
          </p:nvSpPr>
          <p:spPr bwMode="auto">
            <a:xfrm>
              <a:off x="2832" y="3360"/>
              <a:ext cx="240" cy="8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61" name="Line 46"/>
            <p:cNvSpPr>
              <a:spLocks noChangeShapeType="1"/>
            </p:cNvSpPr>
            <p:nvPr/>
          </p:nvSpPr>
          <p:spPr bwMode="auto">
            <a:xfrm>
              <a:off x="3936" y="3360"/>
              <a:ext cx="240" cy="8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400434" name="Text Box 50"/>
          <p:cNvSpPr txBox="1">
            <a:spLocks noChangeArrowheads="1"/>
          </p:cNvSpPr>
          <p:nvPr/>
        </p:nvSpPr>
        <p:spPr bwMode="auto">
          <a:xfrm>
            <a:off x="6324600" y="2574925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none">
                <a:solidFill>
                  <a:srgbClr val="FF0000"/>
                </a:solidFill>
              </a:rPr>
              <a:t>(only makes mistakes on bad points)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7" grpId="0" build="p"/>
      <p:bldP spid="40043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val 38"/>
          <p:cNvSpPr>
            <a:spLocks noChangeArrowheads="1"/>
          </p:cNvSpPr>
          <p:nvPr/>
        </p:nvSpPr>
        <p:spPr bwMode="auto">
          <a:xfrm>
            <a:off x="6934200" y="4953000"/>
            <a:ext cx="762000" cy="914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>
              <a:defRPr/>
            </a:pPr>
            <a:r>
              <a:rPr lang="en-US" sz="4000" dirty="0" smtClean="0"/>
              <a:t>Clustering</a:t>
            </a:r>
            <a:r>
              <a:rPr lang="en-US" sz="2800" dirty="0" smtClean="0"/>
              <a:t> </a:t>
            </a:r>
            <a:r>
              <a:rPr lang="en-US" sz="4000" dirty="0" smtClean="0"/>
              <a:t>from</a:t>
            </a:r>
            <a:r>
              <a:rPr lang="en-US" sz="3600" dirty="0" smtClean="0"/>
              <a:t>(</a:t>
            </a:r>
            <a:r>
              <a:rPr lang="en-US" sz="4000" dirty="0" smtClean="0"/>
              <a:t>c,</a:t>
            </a:r>
            <a:r>
              <a:rPr lang="en-US" sz="4000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sz="3600" dirty="0" smtClean="0"/>
              <a:t>)</a:t>
            </a:r>
            <a:r>
              <a:rPr lang="en-US" sz="2000" dirty="0" smtClean="0"/>
              <a:t> </a:t>
            </a:r>
            <a:r>
              <a:rPr lang="en-US" sz="4000" dirty="0" smtClean="0"/>
              <a:t>k-median</a:t>
            </a:r>
            <a:r>
              <a:rPr lang="en-US" sz="2400" dirty="0" smtClean="0"/>
              <a:t> </a:t>
            </a:r>
            <a:r>
              <a:rPr lang="en-US" sz="4000" dirty="0" smtClean="0"/>
              <a:t>stability</a:t>
            </a:r>
            <a:endParaRPr lang="en-US" sz="4000" dirty="0"/>
          </a:p>
        </p:txBody>
      </p:sp>
      <p:sp>
        <p:nvSpPr>
          <p:cNvPr id="28676" name="Oval 5"/>
          <p:cNvSpPr>
            <a:spLocks noChangeArrowheads="1"/>
          </p:cNvSpPr>
          <p:nvPr/>
        </p:nvSpPr>
        <p:spPr bwMode="auto">
          <a:xfrm>
            <a:off x="1143000" y="4343400"/>
            <a:ext cx="1066800" cy="1524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7" name="Oval 6"/>
          <p:cNvSpPr>
            <a:spLocks noChangeArrowheads="1"/>
          </p:cNvSpPr>
          <p:nvPr/>
        </p:nvSpPr>
        <p:spPr bwMode="auto">
          <a:xfrm>
            <a:off x="2895600" y="4343400"/>
            <a:ext cx="1066800" cy="1524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8" name="Oval 7"/>
          <p:cNvSpPr>
            <a:spLocks noChangeArrowheads="1"/>
          </p:cNvSpPr>
          <p:nvPr/>
        </p:nvSpPr>
        <p:spPr bwMode="auto">
          <a:xfrm>
            <a:off x="4648200" y="4343400"/>
            <a:ext cx="1066800" cy="1524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9" name="Oval 8"/>
          <p:cNvSpPr>
            <a:spLocks noChangeArrowheads="1"/>
          </p:cNvSpPr>
          <p:nvPr/>
        </p:nvSpPr>
        <p:spPr bwMode="auto">
          <a:xfrm>
            <a:off x="6096000" y="4953000"/>
            <a:ext cx="762000" cy="914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80" name="Rectangle 9"/>
          <p:cNvSpPr>
            <a:spLocks noChangeArrowheads="1"/>
          </p:cNvSpPr>
          <p:nvPr/>
        </p:nvSpPr>
        <p:spPr bwMode="auto">
          <a:xfrm>
            <a:off x="914400" y="5638800"/>
            <a:ext cx="6629400" cy="4572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1" name="Freeform 10"/>
          <p:cNvSpPr>
            <a:spLocks/>
          </p:cNvSpPr>
          <p:nvPr/>
        </p:nvSpPr>
        <p:spPr bwMode="auto">
          <a:xfrm>
            <a:off x="2349500" y="5638800"/>
            <a:ext cx="165100" cy="457200"/>
          </a:xfrm>
          <a:custGeom>
            <a:avLst/>
            <a:gdLst>
              <a:gd name="T0" fmla="*/ 2147483647 w 104"/>
              <a:gd name="T1" fmla="*/ 0 h 288"/>
              <a:gd name="T2" fmla="*/ 2147483647 w 104"/>
              <a:gd name="T3" fmla="*/ 2147483647 h 288"/>
              <a:gd name="T4" fmla="*/ 2147483647 w 104"/>
              <a:gd name="T5" fmla="*/ 2147483647 h 288"/>
              <a:gd name="T6" fmla="*/ 2147483647 w 104"/>
              <a:gd name="T7" fmla="*/ 2147483647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04"/>
              <a:gd name="T13" fmla="*/ 0 h 288"/>
              <a:gd name="T14" fmla="*/ 104 w 104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" h="288">
                <a:moveTo>
                  <a:pt x="56" y="0"/>
                </a:moveTo>
                <a:cubicBezTo>
                  <a:pt x="28" y="32"/>
                  <a:pt x="0" y="64"/>
                  <a:pt x="8" y="96"/>
                </a:cubicBezTo>
                <a:cubicBezTo>
                  <a:pt x="16" y="128"/>
                  <a:pt x="104" y="160"/>
                  <a:pt x="104" y="192"/>
                </a:cubicBezTo>
                <a:cubicBezTo>
                  <a:pt x="104" y="224"/>
                  <a:pt x="24" y="272"/>
                  <a:pt x="8" y="288"/>
                </a:cubicBezTo>
              </a:path>
            </a:pathLst>
          </a:cu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2" name="Freeform 11"/>
          <p:cNvSpPr>
            <a:spLocks/>
          </p:cNvSpPr>
          <p:nvPr/>
        </p:nvSpPr>
        <p:spPr bwMode="auto">
          <a:xfrm>
            <a:off x="4102100" y="5638800"/>
            <a:ext cx="165100" cy="457200"/>
          </a:xfrm>
          <a:custGeom>
            <a:avLst/>
            <a:gdLst>
              <a:gd name="T0" fmla="*/ 2147483647 w 104"/>
              <a:gd name="T1" fmla="*/ 0 h 288"/>
              <a:gd name="T2" fmla="*/ 2147483647 w 104"/>
              <a:gd name="T3" fmla="*/ 2147483647 h 288"/>
              <a:gd name="T4" fmla="*/ 2147483647 w 104"/>
              <a:gd name="T5" fmla="*/ 2147483647 h 288"/>
              <a:gd name="T6" fmla="*/ 2147483647 w 104"/>
              <a:gd name="T7" fmla="*/ 2147483647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04"/>
              <a:gd name="T13" fmla="*/ 0 h 288"/>
              <a:gd name="T14" fmla="*/ 104 w 104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" h="288">
                <a:moveTo>
                  <a:pt x="56" y="0"/>
                </a:moveTo>
                <a:cubicBezTo>
                  <a:pt x="28" y="32"/>
                  <a:pt x="0" y="64"/>
                  <a:pt x="8" y="96"/>
                </a:cubicBezTo>
                <a:cubicBezTo>
                  <a:pt x="16" y="128"/>
                  <a:pt x="104" y="160"/>
                  <a:pt x="104" y="192"/>
                </a:cubicBezTo>
                <a:cubicBezTo>
                  <a:pt x="104" y="224"/>
                  <a:pt x="24" y="272"/>
                  <a:pt x="8" y="288"/>
                </a:cubicBezTo>
              </a:path>
            </a:pathLst>
          </a:cu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3" name="Freeform 12"/>
          <p:cNvSpPr>
            <a:spLocks/>
          </p:cNvSpPr>
          <p:nvPr/>
        </p:nvSpPr>
        <p:spPr bwMode="auto">
          <a:xfrm>
            <a:off x="5854700" y="5638800"/>
            <a:ext cx="165100" cy="457200"/>
          </a:xfrm>
          <a:custGeom>
            <a:avLst/>
            <a:gdLst>
              <a:gd name="T0" fmla="*/ 2147483647 w 104"/>
              <a:gd name="T1" fmla="*/ 0 h 288"/>
              <a:gd name="T2" fmla="*/ 2147483647 w 104"/>
              <a:gd name="T3" fmla="*/ 2147483647 h 288"/>
              <a:gd name="T4" fmla="*/ 2147483647 w 104"/>
              <a:gd name="T5" fmla="*/ 2147483647 h 288"/>
              <a:gd name="T6" fmla="*/ 2147483647 w 104"/>
              <a:gd name="T7" fmla="*/ 2147483647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04"/>
              <a:gd name="T13" fmla="*/ 0 h 288"/>
              <a:gd name="T14" fmla="*/ 104 w 104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" h="288">
                <a:moveTo>
                  <a:pt x="56" y="0"/>
                </a:moveTo>
                <a:cubicBezTo>
                  <a:pt x="28" y="32"/>
                  <a:pt x="0" y="64"/>
                  <a:pt x="8" y="96"/>
                </a:cubicBezTo>
                <a:cubicBezTo>
                  <a:pt x="16" y="128"/>
                  <a:pt x="104" y="160"/>
                  <a:pt x="104" y="192"/>
                </a:cubicBezTo>
                <a:cubicBezTo>
                  <a:pt x="104" y="224"/>
                  <a:pt x="24" y="272"/>
                  <a:pt x="8" y="288"/>
                </a:cubicBezTo>
              </a:path>
            </a:pathLst>
          </a:cu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4" name="Line 13"/>
          <p:cNvSpPr>
            <a:spLocks noChangeShapeType="1"/>
          </p:cNvSpPr>
          <p:nvPr/>
        </p:nvSpPr>
        <p:spPr bwMode="auto">
          <a:xfrm>
            <a:off x="14478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5" name="Line 14"/>
          <p:cNvSpPr>
            <a:spLocks noChangeShapeType="1"/>
          </p:cNvSpPr>
          <p:nvPr/>
        </p:nvSpPr>
        <p:spPr bwMode="auto">
          <a:xfrm>
            <a:off x="16002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6" name="Line 15"/>
          <p:cNvSpPr>
            <a:spLocks noChangeShapeType="1"/>
          </p:cNvSpPr>
          <p:nvPr/>
        </p:nvSpPr>
        <p:spPr bwMode="auto">
          <a:xfrm>
            <a:off x="17526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7" name="Line 16"/>
          <p:cNvSpPr>
            <a:spLocks noChangeShapeType="1"/>
          </p:cNvSpPr>
          <p:nvPr/>
        </p:nvSpPr>
        <p:spPr bwMode="auto">
          <a:xfrm>
            <a:off x="32766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8" name="Line 17"/>
          <p:cNvSpPr>
            <a:spLocks noChangeShapeType="1"/>
          </p:cNvSpPr>
          <p:nvPr/>
        </p:nvSpPr>
        <p:spPr bwMode="auto">
          <a:xfrm>
            <a:off x="34290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9" name="Line 18"/>
          <p:cNvSpPr>
            <a:spLocks noChangeShapeType="1"/>
          </p:cNvSpPr>
          <p:nvPr/>
        </p:nvSpPr>
        <p:spPr bwMode="auto">
          <a:xfrm>
            <a:off x="35814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0" name="Line 19"/>
          <p:cNvSpPr>
            <a:spLocks noChangeShapeType="1"/>
          </p:cNvSpPr>
          <p:nvPr/>
        </p:nvSpPr>
        <p:spPr bwMode="auto">
          <a:xfrm>
            <a:off x="50292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1" name="Line 20"/>
          <p:cNvSpPr>
            <a:spLocks noChangeShapeType="1"/>
          </p:cNvSpPr>
          <p:nvPr/>
        </p:nvSpPr>
        <p:spPr bwMode="auto">
          <a:xfrm>
            <a:off x="51816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2" name="Line 21"/>
          <p:cNvSpPr>
            <a:spLocks noChangeShapeType="1"/>
          </p:cNvSpPr>
          <p:nvPr/>
        </p:nvSpPr>
        <p:spPr bwMode="auto">
          <a:xfrm>
            <a:off x="53340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3" name="Line 22"/>
          <p:cNvSpPr>
            <a:spLocks noChangeShapeType="1"/>
          </p:cNvSpPr>
          <p:nvPr/>
        </p:nvSpPr>
        <p:spPr bwMode="auto">
          <a:xfrm>
            <a:off x="63246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4" name="Line 23"/>
          <p:cNvSpPr>
            <a:spLocks noChangeShapeType="1"/>
          </p:cNvSpPr>
          <p:nvPr/>
        </p:nvSpPr>
        <p:spPr bwMode="auto">
          <a:xfrm>
            <a:off x="64770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5" name="Line 24"/>
          <p:cNvSpPr>
            <a:spLocks noChangeShapeType="1"/>
          </p:cNvSpPr>
          <p:nvPr/>
        </p:nvSpPr>
        <p:spPr bwMode="auto">
          <a:xfrm>
            <a:off x="66294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6" name="Line 25"/>
          <p:cNvSpPr>
            <a:spLocks noChangeShapeType="1"/>
          </p:cNvSpPr>
          <p:nvPr/>
        </p:nvSpPr>
        <p:spPr bwMode="auto">
          <a:xfrm>
            <a:off x="2209800" y="57912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7" name="Line 26"/>
          <p:cNvSpPr>
            <a:spLocks noChangeShapeType="1"/>
          </p:cNvSpPr>
          <p:nvPr/>
        </p:nvSpPr>
        <p:spPr bwMode="auto">
          <a:xfrm>
            <a:off x="2209800" y="5943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8" name="Line 27"/>
          <p:cNvSpPr>
            <a:spLocks noChangeShapeType="1"/>
          </p:cNvSpPr>
          <p:nvPr/>
        </p:nvSpPr>
        <p:spPr bwMode="auto">
          <a:xfrm>
            <a:off x="3962400" y="57912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9" name="Line 28"/>
          <p:cNvSpPr>
            <a:spLocks noChangeShapeType="1"/>
          </p:cNvSpPr>
          <p:nvPr/>
        </p:nvSpPr>
        <p:spPr bwMode="auto">
          <a:xfrm>
            <a:off x="3962400" y="5943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0" name="Line 29"/>
          <p:cNvSpPr>
            <a:spLocks noChangeShapeType="1"/>
          </p:cNvSpPr>
          <p:nvPr/>
        </p:nvSpPr>
        <p:spPr bwMode="auto">
          <a:xfrm>
            <a:off x="5715000" y="57912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1" name="Line 30"/>
          <p:cNvSpPr>
            <a:spLocks noChangeShapeType="1"/>
          </p:cNvSpPr>
          <p:nvPr/>
        </p:nvSpPr>
        <p:spPr bwMode="auto">
          <a:xfrm>
            <a:off x="5715000" y="5943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2" name="Freeform 31"/>
          <p:cNvSpPr>
            <a:spLocks/>
          </p:cNvSpPr>
          <p:nvPr/>
        </p:nvSpPr>
        <p:spPr bwMode="auto">
          <a:xfrm>
            <a:off x="1447800" y="4724400"/>
            <a:ext cx="457200" cy="457200"/>
          </a:xfrm>
          <a:custGeom>
            <a:avLst/>
            <a:gdLst>
              <a:gd name="T0" fmla="*/ 0 w 288"/>
              <a:gd name="T1" fmla="*/ 2147483647 h 288"/>
              <a:gd name="T2" fmla="*/ 2147483647 w 288"/>
              <a:gd name="T3" fmla="*/ 0 h 288"/>
              <a:gd name="T4" fmla="*/ 2147483647 w 288"/>
              <a:gd name="T5" fmla="*/ 2147483647 h 288"/>
              <a:gd name="T6" fmla="*/ 0 w 288"/>
              <a:gd name="T7" fmla="*/ 2147483647 h 288"/>
              <a:gd name="T8" fmla="*/ 2147483647 w 288"/>
              <a:gd name="T9" fmla="*/ 2147483647 h 288"/>
              <a:gd name="T10" fmla="*/ 2147483647 w 288"/>
              <a:gd name="T11" fmla="*/ 2147483647 h 2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88"/>
              <a:gd name="T19" fmla="*/ 0 h 288"/>
              <a:gd name="T20" fmla="*/ 288 w 288"/>
              <a:gd name="T21" fmla="*/ 288 h 2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88" h="288">
                <a:moveTo>
                  <a:pt x="0" y="240"/>
                </a:moveTo>
                <a:lnTo>
                  <a:pt x="144" y="0"/>
                </a:lnTo>
                <a:lnTo>
                  <a:pt x="240" y="288"/>
                </a:lnTo>
                <a:lnTo>
                  <a:pt x="0" y="96"/>
                </a:lnTo>
                <a:lnTo>
                  <a:pt x="288" y="96"/>
                </a:lnTo>
                <a:lnTo>
                  <a:pt x="96" y="28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3" name="Freeform 32"/>
          <p:cNvSpPr>
            <a:spLocks/>
          </p:cNvSpPr>
          <p:nvPr/>
        </p:nvSpPr>
        <p:spPr bwMode="auto">
          <a:xfrm>
            <a:off x="3200400" y="4724400"/>
            <a:ext cx="457200" cy="457200"/>
          </a:xfrm>
          <a:custGeom>
            <a:avLst/>
            <a:gdLst>
              <a:gd name="T0" fmla="*/ 0 w 288"/>
              <a:gd name="T1" fmla="*/ 2147483647 h 288"/>
              <a:gd name="T2" fmla="*/ 2147483647 w 288"/>
              <a:gd name="T3" fmla="*/ 0 h 288"/>
              <a:gd name="T4" fmla="*/ 2147483647 w 288"/>
              <a:gd name="T5" fmla="*/ 2147483647 h 288"/>
              <a:gd name="T6" fmla="*/ 0 w 288"/>
              <a:gd name="T7" fmla="*/ 2147483647 h 288"/>
              <a:gd name="T8" fmla="*/ 2147483647 w 288"/>
              <a:gd name="T9" fmla="*/ 2147483647 h 288"/>
              <a:gd name="T10" fmla="*/ 2147483647 w 288"/>
              <a:gd name="T11" fmla="*/ 2147483647 h 2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88"/>
              <a:gd name="T19" fmla="*/ 0 h 288"/>
              <a:gd name="T20" fmla="*/ 288 w 288"/>
              <a:gd name="T21" fmla="*/ 288 h 2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88" h="288">
                <a:moveTo>
                  <a:pt x="0" y="240"/>
                </a:moveTo>
                <a:lnTo>
                  <a:pt x="144" y="0"/>
                </a:lnTo>
                <a:lnTo>
                  <a:pt x="240" y="288"/>
                </a:lnTo>
                <a:lnTo>
                  <a:pt x="0" y="96"/>
                </a:lnTo>
                <a:lnTo>
                  <a:pt x="288" y="96"/>
                </a:lnTo>
                <a:lnTo>
                  <a:pt x="96" y="28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4" name="Freeform 33"/>
          <p:cNvSpPr>
            <a:spLocks/>
          </p:cNvSpPr>
          <p:nvPr/>
        </p:nvSpPr>
        <p:spPr bwMode="auto">
          <a:xfrm>
            <a:off x="4953000" y="4724400"/>
            <a:ext cx="457200" cy="457200"/>
          </a:xfrm>
          <a:custGeom>
            <a:avLst/>
            <a:gdLst>
              <a:gd name="T0" fmla="*/ 0 w 288"/>
              <a:gd name="T1" fmla="*/ 2147483647 h 288"/>
              <a:gd name="T2" fmla="*/ 2147483647 w 288"/>
              <a:gd name="T3" fmla="*/ 0 h 288"/>
              <a:gd name="T4" fmla="*/ 2147483647 w 288"/>
              <a:gd name="T5" fmla="*/ 2147483647 h 288"/>
              <a:gd name="T6" fmla="*/ 0 w 288"/>
              <a:gd name="T7" fmla="*/ 2147483647 h 288"/>
              <a:gd name="T8" fmla="*/ 2147483647 w 288"/>
              <a:gd name="T9" fmla="*/ 2147483647 h 288"/>
              <a:gd name="T10" fmla="*/ 2147483647 w 288"/>
              <a:gd name="T11" fmla="*/ 2147483647 h 2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88"/>
              <a:gd name="T19" fmla="*/ 0 h 288"/>
              <a:gd name="T20" fmla="*/ 288 w 288"/>
              <a:gd name="T21" fmla="*/ 288 h 2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88" h="288">
                <a:moveTo>
                  <a:pt x="0" y="240"/>
                </a:moveTo>
                <a:lnTo>
                  <a:pt x="144" y="0"/>
                </a:lnTo>
                <a:lnTo>
                  <a:pt x="240" y="288"/>
                </a:lnTo>
                <a:lnTo>
                  <a:pt x="0" y="96"/>
                </a:lnTo>
                <a:lnTo>
                  <a:pt x="288" y="96"/>
                </a:lnTo>
                <a:lnTo>
                  <a:pt x="96" y="28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5" name="Freeform 34"/>
          <p:cNvSpPr>
            <a:spLocks/>
          </p:cNvSpPr>
          <p:nvPr/>
        </p:nvSpPr>
        <p:spPr bwMode="auto">
          <a:xfrm>
            <a:off x="6248400" y="5105400"/>
            <a:ext cx="381000" cy="304800"/>
          </a:xfrm>
          <a:custGeom>
            <a:avLst/>
            <a:gdLst>
              <a:gd name="T0" fmla="*/ 0 w 288"/>
              <a:gd name="T1" fmla="*/ 2147483647 h 288"/>
              <a:gd name="T2" fmla="*/ 2147483647 w 288"/>
              <a:gd name="T3" fmla="*/ 0 h 288"/>
              <a:gd name="T4" fmla="*/ 2147483647 w 288"/>
              <a:gd name="T5" fmla="*/ 2147483647 h 288"/>
              <a:gd name="T6" fmla="*/ 0 w 288"/>
              <a:gd name="T7" fmla="*/ 2147483647 h 288"/>
              <a:gd name="T8" fmla="*/ 2147483647 w 288"/>
              <a:gd name="T9" fmla="*/ 2147483647 h 288"/>
              <a:gd name="T10" fmla="*/ 2147483647 w 288"/>
              <a:gd name="T11" fmla="*/ 2147483647 h 2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88"/>
              <a:gd name="T19" fmla="*/ 0 h 288"/>
              <a:gd name="T20" fmla="*/ 288 w 288"/>
              <a:gd name="T21" fmla="*/ 288 h 2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88" h="288">
                <a:moveTo>
                  <a:pt x="0" y="240"/>
                </a:moveTo>
                <a:lnTo>
                  <a:pt x="144" y="0"/>
                </a:lnTo>
                <a:lnTo>
                  <a:pt x="240" y="288"/>
                </a:lnTo>
                <a:lnTo>
                  <a:pt x="0" y="96"/>
                </a:lnTo>
                <a:lnTo>
                  <a:pt x="288" y="96"/>
                </a:lnTo>
                <a:lnTo>
                  <a:pt x="96" y="28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706" name="Freeform 35"/>
          <p:cNvSpPr>
            <a:spLocks/>
          </p:cNvSpPr>
          <p:nvPr/>
        </p:nvSpPr>
        <p:spPr bwMode="auto">
          <a:xfrm>
            <a:off x="6845300" y="5638800"/>
            <a:ext cx="165100" cy="457200"/>
          </a:xfrm>
          <a:custGeom>
            <a:avLst/>
            <a:gdLst>
              <a:gd name="T0" fmla="*/ 2147483647 w 104"/>
              <a:gd name="T1" fmla="*/ 0 h 288"/>
              <a:gd name="T2" fmla="*/ 2147483647 w 104"/>
              <a:gd name="T3" fmla="*/ 2147483647 h 288"/>
              <a:gd name="T4" fmla="*/ 2147483647 w 104"/>
              <a:gd name="T5" fmla="*/ 2147483647 h 288"/>
              <a:gd name="T6" fmla="*/ 2147483647 w 104"/>
              <a:gd name="T7" fmla="*/ 2147483647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04"/>
              <a:gd name="T13" fmla="*/ 0 h 288"/>
              <a:gd name="T14" fmla="*/ 104 w 104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" h="288">
                <a:moveTo>
                  <a:pt x="56" y="0"/>
                </a:moveTo>
                <a:cubicBezTo>
                  <a:pt x="28" y="32"/>
                  <a:pt x="0" y="64"/>
                  <a:pt x="8" y="96"/>
                </a:cubicBezTo>
                <a:cubicBezTo>
                  <a:pt x="16" y="128"/>
                  <a:pt x="104" y="160"/>
                  <a:pt x="104" y="192"/>
                </a:cubicBezTo>
                <a:cubicBezTo>
                  <a:pt x="104" y="224"/>
                  <a:pt x="24" y="272"/>
                  <a:pt x="8" y="288"/>
                </a:cubicBezTo>
              </a:path>
            </a:pathLst>
          </a:cu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7" name="Line 36"/>
          <p:cNvSpPr>
            <a:spLocks noChangeShapeType="1"/>
          </p:cNvSpPr>
          <p:nvPr/>
        </p:nvSpPr>
        <p:spPr bwMode="auto">
          <a:xfrm>
            <a:off x="6705600" y="57912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8" name="Line 37"/>
          <p:cNvSpPr>
            <a:spLocks noChangeShapeType="1"/>
          </p:cNvSpPr>
          <p:nvPr/>
        </p:nvSpPr>
        <p:spPr bwMode="auto">
          <a:xfrm>
            <a:off x="6705600" y="5943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9" name="Line 39"/>
          <p:cNvSpPr>
            <a:spLocks noChangeShapeType="1"/>
          </p:cNvSpPr>
          <p:nvPr/>
        </p:nvSpPr>
        <p:spPr bwMode="auto">
          <a:xfrm>
            <a:off x="71628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10" name="Line 40"/>
          <p:cNvSpPr>
            <a:spLocks noChangeShapeType="1"/>
          </p:cNvSpPr>
          <p:nvPr/>
        </p:nvSpPr>
        <p:spPr bwMode="auto">
          <a:xfrm>
            <a:off x="73152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11" name="Line 41"/>
          <p:cNvSpPr>
            <a:spLocks noChangeShapeType="1"/>
          </p:cNvSpPr>
          <p:nvPr/>
        </p:nvSpPr>
        <p:spPr bwMode="auto">
          <a:xfrm>
            <a:off x="7467600" y="5410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12" name="Freeform 42"/>
          <p:cNvSpPr>
            <a:spLocks/>
          </p:cNvSpPr>
          <p:nvPr/>
        </p:nvSpPr>
        <p:spPr bwMode="auto">
          <a:xfrm>
            <a:off x="7086600" y="5105400"/>
            <a:ext cx="381000" cy="304800"/>
          </a:xfrm>
          <a:custGeom>
            <a:avLst/>
            <a:gdLst>
              <a:gd name="T0" fmla="*/ 0 w 288"/>
              <a:gd name="T1" fmla="*/ 2147483647 h 288"/>
              <a:gd name="T2" fmla="*/ 2147483647 w 288"/>
              <a:gd name="T3" fmla="*/ 0 h 288"/>
              <a:gd name="T4" fmla="*/ 2147483647 w 288"/>
              <a:gd name="T5" fmla="*/ 2147483647 h 288"/>
              <a:gd name="T6" fmla="*/ 0 w 288"/>
              <a:gd name="T7" fmla="*/ 2147483647 h 288"/>
              <a:gd name="T8" fmla="*/ 2147483647 w 288"/>
              <a:gd name="T9" fmla="*/ 2147483647 h 288"/>
              <a:gd name="T10" fmla="*/ 2147483647 w 288"/>
              <a:gd name="T11" fmla="*/ 2147483647 h 2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88"/>
              <a:gd name="T19" fmla="*/ 0 h 288"/>
              <a:gd name="T20" fmla="*/ 288 w 288"/>
              <a:gd name="T21" fmla="*/ 288 h 2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88" h="288">
                <a:moveTo>
                  <a:pt x="0" y="240"/>
                </a:moveTo>
                <a:lnTo>
                  <a:pt x="144" y="0"/>
                </a:lnTo>
                <a:lnTo>
                  <a:pt x="240" y="288"/>
                </a:lnTo>
                <a:lnTo>
                  <a:pt x="0" y="96"/>
                </a:lnTo>
                <a:lnTo>
                  <a:pt x="288" y="96"/>
                </a:lnTo>
                <a:lnTo>
                  <a:pt x="96" y="28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713" name="Rectangle 4"/>
          <p:cNvSpPr txBox="1">
            <a:spLocks noChangeArrowheads="1"/>
          </p:cNvSpPr>
          <p:nvPr/>
        </p:nvSpPr>
        <p:spPr bwMode="auto">
          <a:xfrm>
            <a:off x="228600" y="10668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800" u="none" dirty="0">
                <a:sym typeface="Symbol" pitchFamily="18" charset="2"/>
              </a:rPr>
              <a:t>If </a:t>
            </a:r>
            <a:r>
              <a:rPr lang="en-US" sz="2800" u="none" dirty="0">
                <a:solidFill>
                  <a:schemeClr val="accent2"/>
                </a:solidFill>
                <a:sym typeface="Symbol" pitchFamily="18" charset="2"/>
              </a:rPr>
              <a:t>clusters not so large</a:t>
            </a:r>
            <a:r>
              <a:rPr lang="en-US" sz="2800" u="none" dirty="0">
                <a:sym typeface="Symbol" pitchFamily="18" charset="2"/>
              </a:rPr>
              <a:t>, then need to be </a:t>
            </a:r>
            <a:r>
              <a:rPr lang="en-US" sz="2800" u="none" dirty="0" smtClean="0">
                <a:sym typeface="Symbol" pitchFamily="18" charset="2"/>
              </a:rPr>
              <a:t>more </a:t>
            </a:r>
            <a:r>
              <a:rPr lang="en-US" sz="2800" u="none" dirty="0">
                <a:sym typeface="Symbol" pitchFamily="18" charset="2"/>
              </a:rPr>
              <a:t>careful but can still get error </a:t>
            </a:r>
            <a:r>
              <a:rPr lang="en-US" sz="2800" u="none" dirty="0">
                <a:solidFill>
                  <a:schemeClr val="accent2"/>
                </a:solidFill>
                <a:sym typeface="Symbol" pitchFamily="18" charset="2"/>
              </a:rPr>
              <a:t>O(</a:t>
            </a:r>
            <a:r>
              <a:rPr lang="en-US" sz="2800" u="none" dirty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/(</a:t>
            </a:r>
            <a:r>
              <a:rPr lang="en-US" sz="2800" u="none" dirty="0">
                <a:solidFill>
                  <a:schemeClr val="accent2"/>
                </a:solidFill>
                <a:sym typeface="Symbol" pitchFamily="18" charset="2"/>
              </a:rPr>
              <a:t>c-1))</a:t>
            </a:r>
            <a:r>
              <a:rPr lang="en-US" sz="2800" u="none" dirty="0">
                <a:sym typeface="Symbol" pitchFamily="18" charset="2"/>
              </a:rPr>
              <a:t>.</a:t>
            </a:r>
          </a:p>
        </p:txBody>
      </p:sp>
      <p:sp>
        <p:nvSpPr>
          <p:cNvPr id="436269" name="Rectangle 4"/>
          <p:cNvSpPr txBox="1">
            <a:spLocks noChangeArrowheads="1"/>
          </p:cNvSpPr>
          <p:nvPr/>
        </p:nvSpPr>
        <p:spPr bwMode="auto">
          <a:xfrm>
            <a:off x="228600" y="22860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800" u="none">
                <a:sym typeface="Symbol" pitchFamily="18" charset="2"/>
              </a:rPr>
              <a:t>Could have some clusters dominated by bad pts…</a:t>
            </a:r>
          </a:p>
        </p:txBody>
      </p:sp>
      <p:sp>
        <p:nvSpPr>
          <p:cNvPr id="436270" name="Rectangle 4"/>
          <p:cNvSpPr txBox="1">
            <a:spLocks noChangeArrowheads="1"/>
          </p:cNvSpPr>
          <p:nvPr/>
        </p:nvSpPr>
        <p:spPr bwMode="auto">
          <a:xfrm>
            <a:off x="152400" y="320040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800" u="none" dirty="0">
                <a:sym typeface="Symbol" pitchFamily="18" charset="2"/>
              </a:rPr>
              <a:t>Actually, </a:t>
            </a:r>
            <a:r>
              <a:rPr lang="en-US" sz="2800" u="none" dirty="0" smtClean="0">
                <a:sym typeface="Symbol" pitchFamily="18" charset="2"/>
              </a:rPr>
              <a:t>algorithm is not too bad (but won’t go into here).</a:t>
            </a:r>
            <a:endParaRPr lang="en-US" sz="2800" u="none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69" grpId="0"/>
      <p:bldP spid="43627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/>
              <a:t>)-close </a:t>
            </a:r>
            <a:r>
              <a:rPr lang="en-US" dirty="0" smtClean="0">
                <a:latin typeface="cmsy10" pitchFamily="34" charset="0"/>
                <a:sym typeface="Symbol"/>
              </a:rPr>
              <a:t>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/>
              <a:t>-close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Back to the large-cluster case: can improve to get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-close.  </a:t>
            </a:r>
            <a:r>
              <a:rPr lang="en-US" sz="2400" dirty="0" smtClean="0">
                <a:solidFill>
                  <a:srgbClr val="FF0000"/>
                </a:solidFill>
                <a:sym typeface="Symbol" pitchFamily="18" charset="2"/>
              </a:rPr>
              <a:t>(for any c&gt;1, but “large” depends on c).</a:t>
            </a:r>
          </a:p>
          <a:p>
            <a:pPr eaLnBrk="1" hangingPunct="1"/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Idea: Really two kinds of bad pts.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At most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n “confused”: w</a:t>
            </a:r>
            <a:r>
              <a:rPr lang="en-US" baseline="-25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(x)-w(x) &lt; (c-1)</a:t>
            </a:r>
            <a:r>
              <a:rPr lang="en-US" dirty="0" err="1" smtClean="0">
                <a:sym typeface="Symbol" pitchFamily="18" charset="2"/>
              </a:rPr>
              <a:t>w</a:t>
            </a:r>
            <a:r>
              <a:rPr lang="en-US" sz="2400" baseline="-25000" dirty="0" err="1" smtClean="0">
                <a:sym typeface="Symbol" pitchFamily="18" charset="2"/>
              </a:rPr>
              <a:t>avg</a:t>
            </a:r>
            <a:r>
              <a:rPr lang="en-US" dirty="0" smtClean="0">
                <a:sym typeface="Symbol" pitchFamily="18" charset="2"/>
              </a:rPr>
              <a:t>/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.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Rest not confused, just far: w(x)</a:t>
            </a:r>
            <a:r>
              <a:rPr lang="en-US" dirty="0" smtClean="0">
                <a:latin typeface="cmsy10" pitchFamily="34" charset="0"/>
                <a:sym typeface="Symbol" pitchFamily="18" charset="2"/>
              </a:rPr>
              <a:t>≥</a:t>
            </a:r>
            <a:r>
              <a:rPr lang="en-US" dirty="0" smtClean="0">
                <a:sym typeface="Symbol" pitchFamily="18" charset="2"/>
              </a:rPr>
              <a:t>(c-1)</a:t>
            </a:r>
            <a:r>
              <a:rPr lang="en-US" dirty="0" err="1" smtClean="0">
                <a:sym typeface="Symbol" pitchFamily="18" charset="2"/>
              </a:rPr>
              <a:t>w</a:t>
            </a:r>
            <a:r>
              <a:rPr lang="en-US" sz="2400" baseline="-25000" dirty="0" err="1" smtClean="0">
                <a:sym typeface="Symbol" pitchFamily="18" charset="2"/>
              </a:rPr>
              <a:t>avg</a:t>
            </a:r>
            <a:r>
              <a:rPr lang="en-US" dirty="0" smtClean="0">
                <a:sym typeface="Symbol" pitchFamily="18" charset="2"/>
              </a:rPr>
              <a:t>/5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.</a:t>
            </a:r>
            <a:endParaRPr lang="en-US" dirty="0" smtClean="0">
              <a:solidFill>
                <a:schemeClr val="accent2"/>
              </a:solidFill>
              <a:sym typeface="Symbol" pitchFamily="18" charset="2"/>
            </a:endParaRPr>
          </a:p>
          <a:p>
            <a:pPr eaLnBrk="1" hangingPunct="1"/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Can recover the non-confused ones…</a:t>
            </a:r>
          </a:p>
        </p:txBody>
      </p:sp>
      <p:grpSp>
        <p:nvGrpSpPr>
          <p:cNvPr id="32772" name="Group 5"/>
          <p:cNvGrpSpPr>
            <a:grpSpLocks/>
          </p:cNvGrpSpPr>
          <p:nvPr/>
        </p:nvGrpSpPr>
        <p:grpSpPr bwMode="auto">
          <a:xfrm>
            <a:off x="914400" y="4343400"/>
            <a:ext cx="6629400" cy="1752600"/>
            <a:chOff x="576" y="2736"/>
            <a:chExt cx="4176" cy="1104"/>
          </a:xfrm>
        </p:grpSpPr>
        <p:sp>
          <p:nvSpPr>
            <p:cNvPr id="32773" name="Oval 6"/>
            <p:cNvSpPr>
              <a:spLocks noChangeArrowheads="1"/>
            </p:cNvSpPr>
            <p:nvPr/>
          </p:nvSpPr>
          <p:spPr bwMode="auto">
            <a:xfrm>
              <a:off x="720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774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775" name="Oval 8"/>
            <p:cNvSpPr>
              <a:spLocks noChangeArrowheads="1"/>
            </p:cNvSpPr>
            <p:nvPr/>
          </p:nvSpPr>
          <p:spPr bwMode="auto">
            <a:xfrm>
              <a:off x="2928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776" name="Oval 9"/>
            <p:cNvSpPr>
              <a:spLocks noChangeArrowheads="1"/>
            </p:cNvSpPr>
            <p:nvPr/>
          </p:nvSpPr>
          <p:spPr bwMode="auto">
            <a:xfrm>
              <a:off x="4032" y="2736"/>
              <a:ext cx="672" cy="960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777" name="Rectangle 10"/>
            <p:cNvSpPr>
              <a:spLocks noChangeArrowheads="1"/>
            </p:cNvSpPr>
            <p:nvPr/>
          </p:nvSpPr>
          <p:spPr bwMode="auto">
            <a:xfrm>
              <a:off x="576" y="3552"/>
              <a:ext cx="4176" cy="288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778" name="Freeform 11"/>
            <p:cNvSpPr>
              <a:spLocks/>
            </p:cNvSpPr>
            <p:nvPr/>
          </p:nvSpPr>
          <p:spPr bwMode="auto">
            <a:xfrm>
              <a:off x="1480" y="3552"/>
              <a:ext cx="104" cy="288"/>
            </a:xfrm>
            <a:custGeom>
              <a:avLst/>
              <a:gdLst>
                <a:gd name="T0" fmla="*/ 56 w 104"/>
                <a:gd name="T1" fmla="*/ 0 h 288"/>
                <a:gd name="T2" fmla="*/ 8 w 104"/>
                <a:gd name="T3" fmla="*/ 96 h 288"/>
                <a:gd name="T4" fmla="*/ 104 w 104"/>
                <a:gd name="T5" fmla="*/ 192 h 288"/>
                <a:gd name="T6" fmla="*/ 8 w 104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88"/>
                <a:gd name="T14" fmla="*/ 104 w 10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88">
                  <a:moveTo>
                    <a:pt x="56" y="0"/>
                  </a:moveTo>
                  <a:cubicBezTo>
                    <a:pt x="28" y="32"/>
                    <a:pt x="0" y="64"/>
                    <a:pt x="8" y="96"/>
                  </a:cubicBezTo>
                  <a:cubicBezTo>
                    <a:pt x="16" y="128"/>
                    <a:pt x="104" y="160"/>
                    <a:pt x="104" y="192"/>
                  </a:cubicBezTo>
                  <a:cubicBezTo>
                    <a:pt x="104" y="224"/>
                    <a:pt x="24" y="272"/>
                    <a:pt x="8" y="288"/>
                  </a:cubicBezTo>
                </a:path>
              </a:pathLst>
            </a:cu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79" name="Freeform 12"/>
            <p:cNvSpPr>
              <a:spLocks/>
            </p:cNvSpPr>
            <p:nvPr/>
          </p:nvSpPr>
          <p:spPr bwMode="auto">
            <a:xfrm>
              <a:off x="2584" y="3552"/>
              <a:ext cx="104" cy="288"/>
            </a:xfrm>
            <a:custGeom>
              <a:avLst/>
              <a:gdLst>
                <a:gd name="T0" fmla="*/ 56 w 104"/>
                <a:gd name="T1" fmla="*/ 0 h 288"/>
                <a:gd name="T2" fmla="*/ 8 w 104"/>
                <a:gd name="T3" fmla="*/ 96 h 288"/>
                <a:gd name="T4" fmla="*/ 104 w 104"/>
                <a:gd name="T5" fmla="*/ 192 h 288"/>
                <a:gd name="T6" fmla="*/ 8 w 104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88"/>
                <a:gd name="T14" fmla="*/ 104 w 10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88">
                  <a:moveTo>
                    <a:pt x="56" y="0"/>
                  </a:moveTo>
                  <a:cubicBezTo>
                    <a:pt x="28" y="32"/>
                    <a:pt x="0" y="64"/>
                    <a:pt x="8" y="96"/>
                  </a:cubicBezTo>
                  <a:cubicBezTo>
                    <a:pt x="16" y="128"/>
                    <a:pt x="104" y="160"/>
                    <a:pt x="104" y="192"/>
                  </a:cubicBezTo>
                  <a:cubicBezTo>
                    <a:pt x="104" y="224"/>
                    <a:pt x="24" y="272"/>
                    <a:pt x="8" y="288"/>
                  </a:cubicBezTo>
                </a:path>
              </a:pathLst>
            </a:cu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0" name="Freeform 13"/>
            <p:cNvSpPr>
              <a:spLocks/>
            </p:cNvSpPr>
            <p:nvPr/>
          </p:nvSpPr>
          <p:spPr bwMode="auto">
            <a:xfrm>
              <a:off x="3688" y="3552"/>
              <a:ext cx="104" cy="288"/>
            </a:xfrm>
            <a:custGeom>
              <a:avLst/>
              <a:gdLst>
                <a:gd name="T0" fmla="*/ 56 w 104"/>
                <a:gd name="T1" fmla="*/ 0 h 288"/>
                <a:gd name="T2" fmla="*/ 8 w 104"/>
                <a:gd name="T3" fmla="*/ 96 h 288"/>
                <a:gd name="T4" fmla="*/ 104 w 104"/>
                <a:gd name="T5" fmla="*/ 192 h 288"/>
                <a:gd name="T6" fmla="*/ 8 w 104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88"/>
                <a:gd name="T14" fmla="*/ 104 w 10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88">
                  <a:moveTo>
                    <a:pt x="56" y="0"/>
                  </a:moveTo>
                  <a:cubicBezTo>
                    <a:pt x="28" y="32"/>
                    <a:pt x="0" y="64"/>
                    <a:pt x="8" y="96"/>
                  </a:cubicBezTo>
                  <a:cubicBezTo>
                    <a:pt x="16" y="128"/>
                    <a:pt x="104" y="160"/>
                    <a:pt x="104" y="192"/>
                  </a:cubicBezTo>
                  <a:cubicBezTo>
                    <a:pt x="104" y="224"/>
                    <a:pt x="24" y="272"/>
                    <a:pt x="8" y="288"/>
                  </a:cubicBezTo>
                </a:path>
              </a:pathLst>
            </a:cu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1" name="Line 14"/>
            <p:cNvSpPr>
              <a:spLocks noChangeShapeType="1"/>
            </p:cNvSpPr>
            <p:nvPr/>
          </p:nvSpPr>
          <p:spPr bwMode="auto">
            <a:xfrm>
              <a:off x="912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2" name="Line 15"/>
            <p:cNvSpPr>
              <a:spLocks noChangeShapeType="1"/>
            </p:cNvSpPr>
            <p:nvPr/>
          </p:nvSpPr>
          <p:spPr bwMode="auto">
            <a:xfrm>
              <a:off x="1008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3" name="Line 16"/>
            <p:cNvSpPr>
              <a:spLocks noChangeShapeType="1"/>
            </p:cNvSpPr>
            <p:nvPr/>
          </p:nvSpPr>
          <p:spPr bwMode="auto">
            <a:xfrm>
              <a:off x="110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4" name="Line 17"/>
            <p:cNvSpPr>
              <a:spLocks noChangeShapeType="1"/>
            </p:cNvSpPr>
            <p:nvPr/>
          </p:nvSpPr>
          <p:spPr bwMode="auto">
            <a:xfrm>
              <a:off x="206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5" name="Line 18"/>
            <p:cNvSpPr>
              <a:spLocks noChangeShapeType="1"/>
            </p:cNvSpPr>
            <p:nvPr/>
          </p:nvSpPr>
          <p:spPr bwMode="auto">
            <a:xfrm>
              <a:off x="2160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6" name="Line 19"/>
            <p:cNvSpPr>
              <a:spLocks noChangeShapeType="1"/>
            </p:cNvSpPr>
            <p:nvPr/>
          </p:nvSpPr>
          <p:spPr bwMode="auto">
            <a:xfrm>
              <a:off x="2256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7" name="Line 20"/>
            <p:cNvSpPr>
              <a:spLocks noChangeShapeType="1"/>
            </p:cNvSpPr>
            <p:nvPr/>
          </p:nvSpPr>
          <p:spPr bwMode="auto">
            <a:xfrm>
              <a:off x="3168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8" name="Line 21"/>
            <p:cNvSpPr>
              <a:spLocks noChangeShapeType="1"/>
            </p:cNvSpPr>
            <p:nvPr/>
          </p:nvSpPr>
          <p:spPr bwMode="auto">
            <a:xfrm>
              <a:off x="326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89" name="Line 22"/>
            <p:cNvSpPr>
              <a:spLocks noChangeShapeType="1"/>
            </p:cNvSpPr>
            <p:nvPr/>
          </p:nvSpPr>
          <p:spPr bwMode="auto">
            <a:xfrm>
              <a:off x="3360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0" name="Line 23"/>
            <p:cNvSpPr>
              <a:spLocks noChangeShapeType="1"/>
            </p:cNvSpPr>
            <p:nvPr/>
          </p:nvSpPr>
          <p:spPr bwMode="auto">
            <a:xfrm>
              <a:off x="4272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1" name="Line 24"/>
            <p:cNvSpPr>
              <a:spLocks noChangeShapeType="1"/>
            </p:cNvSpPr>
            <p:nvPr/>
          </p:nvSpPr>
          <p:spPr bwMode="auto">
            <a:xfrm>
              <a:off x="4368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2" name="Line 25"/>
            <p:cNvSpPr>
              <a:spLocks noChangeShapeType="1"/>
            </p:cNvSpPr>
            <p:nvPr/>
          </p:nvSpPr>
          <p:spPr bwMode="auto">
            <a:xfrm>
              <a:off x="4464" y="340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3" name="Line 26"/>
            <p:cNvSpPr>
              <a:spLocks noChangeShapeType="1"/>
            </p:cNvSpPr>
            <p:nvPr/>
          </p:nvSpPr>
          <p:spPr bwMode="auto">
            <a:xfrm>
              <a:off x="1392" y="36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4" name="Line 27"/>
            <p:cNvSpPr>
              <a:spLocks noChangeShapeType="1"/>
            </p:cNvSpPr>
            <p:nvPr/>
          </p:nvSpPr>
          <p:spPr bwMode="auto">
            <a:xfrm>
              <a:off x="1392" y="37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5" name="Line 28"/>
            <p:cNvSpPr>
              <a:spLocks noChangeShapeType="1"/>
            </p:cNvSpPr>
            <p:nvPr/>
          </p:nvSpPr>
          <p:spPr bwMode="auto">
            <a:xfrm>
              <a:off x="2496" y="36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6" name="Line 29"/>
            <p:cNvSpPr>
              <a:spLocks noChangeShapeType="1"/>
            </p:cNvSpPr>
            <p:nvPr/>
          </p:nvSpPr>
          <p:spPr bwMode="auto">
            <a:xfrm>
              <a:off x="2496" y="37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7" name="Line 30"/>
            <p:cNvSpPr>
              <a:spLocks noChangeShapeType="1"/>
            </p:cNvSpPr>
            <p:nvPr/>
          </p:nvSpPr>
          <p:spPr bwMode="auto">
            <a:xfrm>
              <a:off x="3600" y="36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8" name="Line 31"/>
            <p:cNvSpPr>
              <a:spLocks noChangeShapeType="1"/>
            </p:cNvSpPr>
            <p:nvPr/>
          </p:nvSpPr>
          <p:spPr bwMode="auto">
            <a:xfrm>
              <a:off x="3600" y="37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799" name="Freeform 32"/>
            <p:cNvSpPr>
              <a:spLocks/>
            </p:cNvSpPr>
            <p:nvPr/>
          </p:nvSpPr>
          <p:spPr bwMode="auto">
            <a:xfrm>
              <a:off x="912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800" name="Freeform 33"/>
            <p:cNvSpPr>
              <a:spLocks/>
            </p:cNvSpPr>
            <p:nvPr/>
          </p:nvSpPr>
          <p:spPr bwMode="auto">
            <a:xfrm>
              <a:off x="2016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801" name="Freeform 34"/>
            <p:cNvSpPr>
              <a:spLocks/>
            </p:cNvSpPr>
            <p:nvPr/>
          </p:nvSpPr>
          <p:spPr bwMode="auto">
            <a:xfrm>
              <a:off x="3120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802" name="Freeform 35"/>
            <p:cNvSpPr>
              <a:spLocks/>
            </p:cNvSpPr>
            <p:nvPr/>
          </p:nvSpPr>
          <p:spPr bwMode="auto">
            <a:xfrm>
              <a:off x="4224" y="2976"/>
              <a:ext cx="288" cy="288"/>
            </a:xfrm>
            <a:custGeom>
              <a:avLst/>
              <a:gdLst>
                <a:gd name="T0" fmla="*/ 0 w 288"/>
                <a:gd name="T1" fmla="*/ 240 h 288"/>
                <a:gd name="T2" fmla="*/ 144 w 288"/>
                <a:gd name="T3" fmla="*/ 0 h 288"/>
                <a:gd name="T4" fmla="*/ 240 w 288"/>
                <a:gd name="T5" fmla="*/ 288 h 288"/>
                <a:gd name="T6" fmla="*/ 0 w 288"/>
                <a:gd name="T7" fmla="*/ 96 h 288"/>
                <a:gd name="T8" fmla="*/ 288 w 288"/>
                <a:gd name="T9" fmla="*/ 96 h 288"/>
                <a:gd name="T10" fmla="*/ 96 w 288"/>
                <a:gd name="T11" fmla="*/ 288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8"/>
                <a:gd name="T19" fmla="*/ 0 h 288"/>
                <a:gd name="T20" fmla="*/ 288 w 288"/>
                <a:gd name="T21" fmla="*/ 288 h 2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8" h="288">
                  <a:moveTo>
                    <a:pt x="0" y="240"/>
                  </a:moveTo>
                  <a:lnTo>
                    <a:pt x="144" y="0"/>
                  </a:lnTo>
                  <a:lnTo>
                    <a:pt x="240" y="288"/>
                  </a:lnTo>
                  <a:lnTo>
                    <a:pt x="0" y="96"/>
                  </a:lnTo>
                  <a:lnTo>
                    <a:pt x="288" y="96"/>
                  </a:lnTo>
                  <a:lnTo>
                    <a:pt x="96" y="28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838200" y="4343400"/>
            <a:ext cx="1752600" cy="685800"/>
            <a:chOff x="528" y="2736"/>
            <a:chExt cx="1104" cy="432"/>
          </a:xfrm>
        </p:grpSpPr>
        <p:sp>
          <p:nvSpPr>
            <p:cNvPr id="33814" name="Line 52"/>
            <p:cNvSpPr>
              <a:spLocks noChangeShapeType="1"/>
            </p:cNvSpPr>
            <p:nvPr/>
          </p:nvSpPr>
          <p:spPr bwMode="auto">
            <a:xfrm>
              <a:off x="1440" y="2736"/>
              <a:ext cx="19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815" name="AutoShape 53"/>
            <p:cNvSpPr>
              <a:spLocks noChangeArrowheads="1"/>
            </p:cNvSpPr>
            <p:nvPr/>
          </p:nvSpPr>
          <p:spPr bwMode="auto">
            <a:xfrm>
              <a:off x="528" y="2880"/>
              <a:ext cx="576" cy="288"/>
            </a:xfrm>
            <a:prstGeom prst="wedgeRoundRectCallout">
              <a:avLst>
                <a:gd name="adj1" fmla="val 122051"/>
                <a:gd name="adj2" fmla="val -63194"/>
                <a:gd name="adj3" fmla="val 1666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800" u="none">
                  <a:latin typeface="cmsy10" pitchFamily="34" charset="0"/>
                </a:rPr>
                <a:t>· </a:t>
              </a:r>
              <a:r>
                <a:rPr lang="en-US" sz="1800" u="none"/>
                <a:t>d</a:t>
              </a:r>
              <a:r>
                <a:rPr lang="en-US" sz="1800" u="none" baseline="-25000"/>
                <a:t>crit</a:t>
              </a:r>
            </a:p>
          </p:txBody>
        </p:sp>
      </p:grpSp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/>
              <a:t>)-close </a:t>
            </a:r>
            <a:r>
              <a:rPr lang="en-US" dirty="0" smtClean="0">
                <a:latin typeface="cmsy10" pitchFamily="34" charset="0"/>
                <a:sym typeface="Symbol"/>
              </a:rPr>
              <a:t>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/>
              <a:t>-close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Back to the large-cluster case: can improve to get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-close.  </a:t>
            </a:r>
            <a:r>
              <a:rPr lang="en-US" sz="2400" dirty="0" smtClean="0">
                <a:solidFill>
                  <a:srgbClr val="FF0000"/>
                </a:solidFill>
                <a:sym typeface="Symbol" pitchFamily="18" charset="2"/>
              </a:rPr>
              <a:t>(for any c&gt;1, but “large” depends on c).</a:t>
            </a:r>
          </a:p>
          <a:p>
            <a:pPr eaLnBrk="1" hangingPunct="1"/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Idea: Really two kinds of bad pts.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At most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n “confused”: w</a:t>
            </a:r>
            <a:r>
              <a:rPr lang="en-US" baseline="-25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(x)-w(x) &lt; (c-1)</a:t>
            </a:r>
            <a:r>
              <a:rPr lang="en-US" dirty="0" err="1" smtClean="0">
                <a:sym typeface="Symbol" pitchFamily="18" charset="2"/>
              </a:rPr>
              <a:t>w</a:t>
            </a:r>
            <a:r>
              <a:rPr lang="en-US" sz="2400" baseline="-25000" dirty="0" err="1" smtClean="0">
                <a:sym typeface="Symbol" pitchFamily="18" charset="2"/>
              </a:rPr>
              <a:t>avg</a:t>
            </a:r>
            <a:r>
              <a:rPr lang="en-US" dirty="0" smtClean="0">
                <a:sym typeface="Symbol" pitchFamily="18" charset="2"/>
              </a:rPr>
              <a:t>/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.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Rest not confused, just far: w(x)</a:t>
            </a:r>
            <a:r>
              <a:rPr lang="en-US" dirty="0" smtClean="0">
                <a:latin typeface="cmsy10" pitchFamily="34" charset="0"/>
                <a:sym typeface="Symbol" pitchFamily="18" charset="2"/>
              </a:rPr>
              <a:t>≥</a:t>
            </a:r>
            <a:r>
              <a:rPr lang="en-US" dirty="0" smtClean="0">
                <a:sym typeface="Symbol" pitchFamily="18" charset="2"/>
              </a:rPr>
              <a:t>(c-1)</a:t>
            </a:r>
            <a:r>
              <a:rPr lang="en-US" dirty="0" err="1" smtClean="0">
                <a:sym typeface="Symbol" pitchFamily="18" charset="2"/>
              </a:rPr>
              <a:t>w</a:t>
            </a:r>
            <a:r>
              <a:rPr lang="en-US" sz="2400" baseline="-25000" dirty="0" err="1" smtClean="0">
                <a:sym typeface="Symbol" pitchFamily="18" charset="2"/>
              </a:rPr>
              <a:t>avg</a:t>
            </a:r>
            <a:r>
              <a:rPr lang="en-US" dirty="0" smtClean="0">
                <a:sym typeface="Symbol" pitchFamily="18" charset="2"/>
              </a:rPr>
              <a:t>/5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ym typeface="Symbol" pitchFamily="18" charset="2"/>
              </a:rPr>
              <a:t>.</a:t>
            </a:r>
            <a:endParaRPr lang="en-US" dirty="0" smtClean="0">
              <a:solidFill>
                <a:schemeClr val="accent2"/>
              </a:solidFill>
              <a:sym typeface="Symbol" pitchFamily="18" charset="2"/>
            </a:endParaRPr>
          </a:p>
          <a:p>
            <a:pPr eaLnBrk="1" hangingPunct="1"/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Can recover the non-confused ones…</a:t>
            </a:r>
          </a:p>
        </p:txBody>
      </p: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2209800" y="4191000"/>
            <a:ext cx="3581400" cy="838200"/>
            <a:chOff x="1392" y="2640"/>
            <a:chExt cx="2256" cy="528"/>
          </a:xfrm>
        </p:grpSpPr>
        <p:sp>
          <p:nvSpPr>
            <p:cNvPr id="33808" name="Oval 41"/>
            <p:cNvSpPr>
              <a:spLocks noChangeArrowheads="1"/>
            </p:cNvSpPr>
            <p:nvPr/>
          </p:nvSpPr>
          <p:spPr bwMode="auto">
            <a:xfrm>
              <a:off x="1392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809" name="Oval 42"/>
            <p:cNvSpPr>
              <a:spLocks noChangeArrowheads="1"/>
            </p:cNvSpPr>
            <p:nvPr/>
          </p:nvSpPr>
          <p:spPr bwMode="auto">
            <a:xfrm>
              <a:off x="163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810" name="Oval 43"/>
            <p:cNvSpPr>
              <a:spLocks noChangeArrowheads="1"/>
            </p:cNvSpPr>
            <p:nvPr/>
          </p:nvSpPr>
          <p:spPr bwMode="auto">
            <a:xfrm>
              <a:off x="1872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811" name="Oval 44"/>
            <p:cNvSpPr>
              <a:spLocks noChangeArrowheads="1"/>
            </p:cNvSpPr>
            <p:nvPr/>
          </p:nvSpPr>
          <p:spPr bwMode="auto">
            <a:xfrm>
              <a:off x="3024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812" name="Oval 45"/>
            <p:cNvSpPr>
              <a:spLocks noChangeArrowheads="1"/>
            </p:cNvSpPr>
            <p:nvPr/>
          </p:nvSpPr>
          <p:spPr bwMode="auto">
            <a:xfrm>
              <a:off x="3312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813" name="Oval 46"/>
            <p:cNvSpPr>
              <a:spLocks noChangeArrowheads="1"/>
            </p:cNvSpPr>
            <p:nvPr/>
          </p:nvSpPr>
          <p:spPr bwMode="auto">
            <a:xfrm>
              <a:off x="3552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3798" name="Group 50"/>
          <p:cNvGrpSpPr>
            <a:grpSpLocks/>
          </p:cNvGrpSpPr>
          <p:nvPr/>
        </p:nvGrpSpPr>
        <p:grpSpPr bwMode="auto">
          <a:xfrm>
            <a:off x="762000" y="4572000"/>
            <a:ext cx="7569200" cy="1828800"/>
            <a:chOff x="480" y="2880"/>
            <a:chExt cx="4768" cy="1152"/>
          </a:xfrm>
        </p:grpSpPr>
        <p:sp>
          <p:nvSpPr>
            <p:cNvPr id="33799" name="Oval 35"/>
            <p:cNvSpPr>
              <a:spLocks noChangeArrowheads="1"/>
            </p:cNvSpPr>
            <p:nvPr/>
          </p:nvSpPr>
          <p:spPr bwMode="auto">
            <a:xfrm>
              <a:off x="1632" y="2880"/>
              <a:ext cx="96" cy="96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800" name="Oval 36"/>
            <p:cNvSpPr>
              <a:spLocks noChangeArrowheads="1"/>
            </p:cNvSpPr>
            <p:nvPr/>
          </p:nvSpPr>
          <p:spPr bwMode="auto">
            <a:xfrm>
              <a:off x="3312" y="2880"/>
              <a:ext cx="96" cy="96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801" name="Oval 37"/>
            <p:cNvSpPr>
              <a:spLocks noChangeArrowheads="1"/>
            </p:cNvSpPr>
            <p:nvPr/>
          </p:nvSpPr>
          <p:spPr bwMode="auto">
            <a:xfrm>
              <a:off x="1872" y="3888"/>
              <a:ext cx="96" cy="96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802" name="AutoShape 38"/>
            <p:cNvSpPr>
              <a:spLocks noChangeArrowheads="1"/>
            </p:cNvSpPr>
            <p:nvPr/>
          </p:nvSpPr>
          <p:spPr bwMode="auto">
            <a:xfrm>
              <a:off x="480" y="3648"/>
              <a:ext cx="1152" cy="384"/>
            </a:xfrm>
            <a:prstGeom prst="wedgeRoundRectCallout">
              <a:avLst>
                <a:gd name="adj1" fmla="val 66926"/>
                <a:gd name="adj2" fmla="val 20051"/>
                <a:gd name="adj3" fmla="val 1666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800" u="none"/>
                <a:t>non-confused bad pt</a:t>
              </a:r>
            </a:p>
          </p:txBody>
        </p:sp>
        <p:sp>
          <p:nvSpPr>
            <p:cNvPr id="33803" name="Line 39"/>
            <p:cNvSpPr>
              <a:spLocks noChangeShapeType="1"/>
            </p:cNvSpPr>
            <p:nvPr/>
          </p:nvSpPr>
          <p:spPr bwMode="auto">
            <a:xfrm flipH="1" flipV="1">
              <a:off x="1680" y="2976"/>
              <a:ext cx="240" cy="8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804" name="Line 40"/>
            <p:cNvSpPr>
              <a:spLocks noChangeShapeType="1"/>
            </p:cNvSpPr>
            <p:nvPr/>
          </p:nvSpPr>
          <p:spPr bwMode="auto">
            <a:xfrm flipV="1">
              <a:off x="1968" y="2976"/>
              <a:ext cx="1344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805" name="Text Box 47"/>
            <p:cNvSpPr txBox="1">
              <a:spLocks noChangeArrowheads="1"/>
            </p:cNvSpPr>
            <p:nvPr/>
          </p:nvSpPr>
          <p:spPr bwMode="auto">
            <a:xfrm>
              <a:off x="1739" y="3131"/>
              <a:ext cx="43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u="none"/>
                <a:t>w(x)</a:t>
              </a:r>
            </a:p>
          </p:txBody>
        </p:sp>
        <p:sp>
          <p:nvSpPr>
            <p:cNvPr id="33806" name="Text Box 48"/>
            <p:cNvSpPr txBox="1">
              <a:spLocks noChangeArrowheads="1"/>
            </p:cNvSpPr>
            <p:nvPr/>
          </p:nvSpPr>
          <p:spPr bwMode="auto">
            <a:xfrm>
              <a:off x="2599" y="3354"/>
              <a:ext cx="5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u="none"/>
                <a:t>w</a:t>
              </a:r>
              <a:r>
                <a:rPr lang="en-US" sz="2000" u="none" baseline="-25000"/>
                <a:t>2</a:t>
              </a:r>
              <a:r>
                <a:rPr lang="en-US" sz="2000" u="none"/>
                <a:t>(x)</a:t>
              </a:r>
            </a:p>
          </p:txBody>
        </p:sp>
        <p:sp>
          <p:nvSpPr>
            <p:cNvPr id="33807" name="Text Box 49"/>
            <p:cNvSpPr txBox="1">
              <a:spLocks noChangeArrowheads="1"/>
            </p:cNvSpPr>
            <p:nvPr/>
          </p:nvSpPr>
          <p:spPr bwMode="auto">
            <a:xfrm>
              <a:off x="3597" y="3696"/>
              <a:ext cx="1651" cy="25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u="none"/>
                <a:t>w</a:t>
              </a:r>
              <a:r>
                <a:rPr lang="en-US" sz="2000" u="none" baseline="-25000"/>
                <a:t>2</a:t>
              </a:r>
              <a:r>
                <a:rPr lang="en-US" sz="2000" u="none"/>
                <a:t>(x) – w(x) </a:t>
              </a:r>
              <a:r>
                <a:rPr lang="en-US" sz="2000" u="none">
                  <a:latin typeface="cmsy10" pitchFamily="34" charset="0"/>
                </a:rPr>
                <a:t>¸</a:t>
              </a:r>
              <a:r>
                <a:rPr lang="en-US" sz="2000" u="none"/>
                <a:t> 5 d</a:t>
              </a:r>
              <a:r>
                <a:rPr lang="en-US" sz="2000" u="none" baseline="-25000"/>
                <a:t>crit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Back to the large-cluster case: can improve to get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-close.  </a:t>
            </a:r>
            <a:r>
              <a:rPr lang="en-US" sz="2400" dirty="0" smtClean="0">
                <a:solidFill>
                  <a:srgbClr val="FF0000"/>
                </a:solidFill>
                <a:sym typeface="Symbol" pitchFamily="18" charset="2"/>
              </a:rPr>
              <a:t>(for any c&gt;1, but “large” depends on c).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Given output C’ from </a:t>
            </a:r>
            <a:r>
              <a:rPr lang="en-US" dirty="0" err="1" smtClean="0">
                <a:sym typeface="Symbol" pitchFamily="18" charset="2"/>
              </a:rPr>
              <a:t>alg</a:t>
            </a:r>
            <a:r>
              <a:rPr lang="en-US" dirty="0" smtClean="0">
                <a:sym typeface="Symbol" pitchFamily="18" charset="2"/>
              </a:rPr>
              <a:t> so far, reclassify each x into cluster of lowest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CC0066"/>
                </a:solidFill>
                <a:sym typeface="Symbol" pitchFamily="18" charset="2"/>
              </a:rPr>
              <a:t>median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distance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Median is controlled by good pts, which will pull the non-confused points in the right direction.</a:t>
            </a:r>
            <a:endParaRPr lang="en-US" dirty="0" smtClean="0">
              <a:solidFill>
                <a:schemeClr val="accent2"/>
              </a:solidFill>
              <a:sym typeface="Symbol" pitchFamily="18" charset="2"/>
            </a:endParaRPr>
          </a:p>
        </p:txBody>
      </p:sp>
      <p:grpSp>
        <p:nvGrpSpPr>
          <p:cNvPr id="34819" name="Group 35"/>
          <p:cNvGrpSpPr>
            <a:grpSpLocks/>
          </p:cNvGrpSpPr>
          <p:nvPr/>
        </p:nvGrpSpPr>
        <p:grpSpPr bwMode="auto">
          <a:xfrm>
            <a:off x="838200" y="4343400"/>
            <a:ext cx="1752600" cy="685800"/>
            <a:chOff x="528" y="2736"/>
            <a:chExt cx="1104" cy="432"/>
          </a:xfrm>
        </p:grpSpPr>
        <p:sp>
          <p:nvSpPr>
            <p:cNvPr id="34838" name="Line 36"/>
            <p:cNvSpPr>
              <a:spLocks noChangeShapeType="1"/>
            </p:cNvSpPr>
            <p:nvPr/>
          </p:nvSpPr>
          <p:spPr bwMode="auto">
            <a:xfrm>
              <a:off x="1440" y="2736"/>
              <a:ext cx="19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9" name="AutoShape 37"/>
            <p:cNvSpPr>
              <a:spLocks noChangeArrowheads="1"/>
            </p:cNvSpPr>
            <p:nvPr/>
          </p:nvSpPr>
          <p:spPr bwMode="auto">
            <a:xfrm>
              <a:off x="528" y="2880"/>
              <a:ext cx="576" cy="288"/>
            </a:xfrm>
            <a:prstGeom prst="wedgeRoundRectCallout">
              <a:avLst>
                <a:gd name="adj1" fmla="val 122051"/>
                <a:gd name="adj2" fmla="val -63194"/>
                <a:gd name="adj3" fmla="val 1666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800" u="none">
                  <a:latin typeface="cmsy10" pitchFamily="34" charset="0"/>
                </a:rPr>
                <a:t>· </a:t>
              </a:r>
              <a:r>
                <a:rPr lang="en-US" sz="1800" u="none"/>
                <a:t>d</a:t>
              </a:r>
              <a:r>
                <a:rPr lang="en-US" sz="1800" u="none" baseline="-25000"/>
                <a:t>crit</a:t>
              </a:r>
            </a:p>
          </p:txBody>
        </p:sp>
      </p:grpSp>
      <p:grpSp>
        <p:nvGrpSpPr>
          <p:cNvPr id="34820" name="Group 38"/>
          <p:cNvGrpSpPr>
            <a:grpSpLocks/>
          </p:cNvGrpSpPr>
          <p:nvPr/>
        </p:nvGrpSpPr>
        <p:grpSpPr bwMode="auto">
          <a:xfrm>
            <a:off x="2209800" y="4191000"/>
            <a:ext cx="3581400" cy="838200"/>
            <a:chOff x="1392" y="2640"/>
            <a:chExt cx="2256" cy="528"/>
          </a:xfrm>
        </p:grpSpPr>
        <p:sp>
          <p:nvSpPr>
            <p:cNvPr id="34832" name="Oval 39"/>
            <p:cNvSpPr>
              <a:spLocks noChangeArrowheads="1"/>
            </p:cNvSpPr>
            <p:nvPr/>
          </p:nvSpPr>
          <p:spPr bwMode="auto">
            <a:xfrm>
              <a:off x="1392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33" name="Oval 40"/>
            <p:cNvSpPr>
              <a:spLocks noChangeArrowheads="1"/>
            </p:cNvSpPr>
            <p:nvPr/>
          </p:nvSpPr>
          <p:spPr bwMode="auto">
            <a:xfrm>
              <a:off x="163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34" name="Oval 41"/>
            <p:cNvSpPr>
              <a:spLocks noChangeArrowheads="1"/>
            </p:cNvSpPr>
            <p:nvPr/>
          </p:nvSpPr>
          <p:spPr bwMode="auto">
            <a:xfrm>
              <a:off x="1872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35" name="Oval 42"/>
            <p:cNvSpPr>
              <a:spLocks noChangeArrowheads="1"/>
            </p:cNvSpPr>
            <p:nvPr/>
          </p:nvSpPr>
          <p:spPr bwMode="auto">
            <a:xfrm>
              <a:off x="3024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36" name="Oval 43"/>
            <p:cNvSpPr>
              <a:spLocks noChangeArrowheads="1"/>
            </p:cNvSpPr>
            <p:nvPr/>
          </p:nvSpPr>
          <p:spPr bwMode="auto">
            <a:xfrm>
              <a:off x="3312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37" name="Oval 44"/>
            <p:cNvSpPr>
              <a:spLocks noChangeArrowheads="1"/>
            </p:cNvSpPr>
            <p:nvPr/>
          </p:nvSpPr>
          <p:spPr bwMode="auto">
            <a:xfrm>
              <a:off x="3552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4821" name="Group 45"/>
          <p:cNvGrpSpPr>
            <a:grpSpLocks/>
          </p:cNvGrpSpPr>
          <p:nvPr/>
        </p:nvGrpSpPr>
        <p:grpSpPr bwMode="auto">
          <a:xfrm>
            <a:off x="762000" y="4572000"/>
            <a:ext cx="7581900" cy="1828800"/>
            <a:chOff x="480" y="2880"/>
            <a:chExt cx="4776" cy="1152"/>
          </a:xfrm>
        </p:grpSpPr>
        <p:sp>
          <p:nvSpPr>
            <p:cNvPr id="34823" name="Oval 46"/>
            <p:cNvSpPr>
              <a:spLocks noChangeArrowheads="1"/>
            </p:cNvSpPr>
            <p:nvPr/>
          </p:nvSpPr>
          <p:spPr bwMode="auto">
            <a:xfrm>
              <a:off x="1632" y="2880"/>
              <a:ext cx="96" cy="96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24" name="Oval 47"/>
            <p:cNvSpPr>
              <a:spLocks noChangeArrowheads="1"/>
            </p:cNvSpPr>
            <p:nvPr/>
          </p:nvSpPr>
          <p:spPr bwMode="auto">
            <a:xfrm>
              <a:off x="3312" y="2880"/>
              <a:ext cx="96" cy="96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25" name="Oval 48"/>
            <p:cNvSpPr>
              <a:spLocks noChangeArrowheads="1"/>
            </p:cNvSpPr>
            <p:nvPr/>
          </p:nvSpPr>
          <p:spPr bwMode="auto">
            <a:xfrm>
              <a:off x="1872" y="3888"/>
              <a:ext cx="96" cy="96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26" name="AutoShape 49"/>
            <p:cNvSpPr>
              <a:spLocks noChangeArrowheads="1"/>
            </p:cNvSpPr>
            <p:nvPr/>
          </p:nvSpPr>
          <p:spPr bwMode="auto">
            <a:xfrm>
              <a:off x="480" y="3648"/>
              <a:ext cx="1152" cy="384"/>
            </a:xfrm>
            <a:prstGeom prst="wedgeRoundRectCallout">
              <a:avLst>
                <a:gd name="adj1" fmla="val 66926"/>
                <a:gd name="adj2" fmla="val 20051"/>
                <a:gd name="adj3" fmla="val 1666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800" u="none"/>
                <a:t>non-confused bad pt</a:t>
              </a:r>
            </a:p>
          </p:txBody>
        </p:sp>
        <p:sp>
          <p:nvSpPr>
            <p:cNvPr id="34827" name="Line 50"/>
            <p:cNvSpPr>
              <a:spLocks noChangeShapeType="1"/>
            </p:cNvSpPr>
            <p:nvPr/>
          </p:nvSpPr>
          <p:spPr bwMode="auto">
            <a:xfrm flipH="1" flipV="1">
              <a:off x="1680" y="2976"/>
              <a:ext cx="240" cy="8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28" name="Line 51"/>
            <p:cNvSpPr>
              <a:spLocks noChangeShapeType="1"/>
            </p:cNvSpPr>
            <p:nvPr/>
          </p:nvSpPr>
          <p:spPr bwMode="auto">
            <a:xfrm flipV="1">
              <a:off x="1968" y="2976"/>
              <a:ext cx="1344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29" name="Text Box 52"/>
            <p:cNvSpPr txBox="1">
              <a:spLocks noChangeArrowheads="1"/>
            </p:cNvSpPr>
            <p:nvPr/>
          </p:nvSpPr>
          <p:spPr bwMode="auto">
            <a:xfrm>
              <a:off x="1739" y="3131"/>
              <a:ext cx="43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u="none"/>
                <a:t>w(x)</a:t>
              </a:r>
            </a:p>
          </p:txBody>
        </p:sp>
        <p:sp>
          <p:nvSpPr>
            <p:cNvPr id="34830" name="Text Box 53"/>
            <p:cNvSpPr txBox="1">
              <a:spLocks noChangeArrowheads="1"/>
            </p:cNvSpPr>
            <p:nvPr/>
          </p:nvSpPr>
          <p:spPr bwMode="auto">
            <a:xfrm>
              <a:off x="2599" y="3354"/>
              <a:ext cx="5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u="none"/>
                <a:t>w</a:t>
              </a:r>
              <a:r>
                <a:rPr lang="en-US" sz="2000" u="none" baseline="-25000"/>
                <a:t>2</a:t>
              </a:r>
              <a:r>
                <a:rPr lang="en-US" sz="2000" u="none"/>
                <a:t>(x)</a:t>
              </a:r>
            </a:p>
          </p:txBody>
        </p:sp>
        <p:sp>
          <p:nvSpPr>
            <p:cNvPr id="34831" name="Text Box 54"/>
            <p:cNvSpPr txBox="1">
              <a:spLocks noChangeArrowheads="1"/>
            </p:cNvSpPr>
            <p:nvPr/>
          </p:nvSpPr>
          <p:spPr bwMode="auto">
            <a:xfrm>
              <a:off x="3597" y="3696"/>
              <a:ext cx="1659" cy="25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u="none"/>
                <a:t>w</a:t>
              </a:r>
              <a:r>
                <a:rPr lang="en-US" sz="2000" u="none" baseline="-25000"/>
                <a:t>2</a:t>
              </a:r>
              <a:r>
                <a:rPr lang="en-US" sz="2000" u="none"/>
                <a:t>(x) – w(x) </a:t>
              </a:r>
              <a:r>
                <a:rPr lang="en-US" sz="2000" u="none">
                  <a:latin typeface="cmsy10" pitchFamily="34" charset="0"/>
                </a:rPr>
                <a:t>¸ </a:t>
              </a:r>
              <a:r>
                <a:rPr lang="en-US" sz="2000" u="none"/>
                <a:t>5 d</a:t>
              </a:r>
              <a:r>
                <a:rPr lang="en-US" sz="2000" u="none" baseline="-25000"/>
                <a:t>crit</a:t>
              </a:r>
            </a:p>
          </p:txBody>
        </p:sp>
      </p:grpSp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/>
              <a:t>)-close </a:t>
            </a:r>
            <a:r>
              <a:rPr lang="en-US" dirty="0" smtClean="0">
                <a:latin typeface="cmsy10" pitchFamily="34" charset="0"/>
                <a:sym typeface="Symbol"/>
              </a:rPr>
              <a:t>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/>
              <a:t>-close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48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3276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Back to the large-cluster case: can improve to get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-close.  </a:t>
            </a:r>
            <a:r>
              <a:rPr lang="en-US" sz="2400" dirty="0" smtClean="0">
                <a:solidFill>
                  <a:srgbClr val="FF0000"/>
                </a:solidFill>
                <a:sym typeface="Symbol" pitchFamily="18" charset="2"/>
              </a:rPr>
              <a:t>(for any c&gt;1, but “large” depends on c).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Given output C’ from </a:t>
            </a:r>
            <a:r>
              <a:rPr lang="en-US" dirty="0" err="1" smtClean="0">
                <a:sym typeface="Symbol" pitchFamily="18" charset="2"/>
              </a:rPr>
              <a:t>alg</a:t>
            </a:r>
            <a:r>
              <a:rPr lang="en-US" dirty="0" smtClean="0">
                <a:sym typeface="Symbol" pitchFamily="18" charset="2"/>
              </a:rPr>
              <a:t> so far, reclassify each x into cluster of lowest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CC0066"/>
                </a:solidFill>
                <a:sym typeface="Symbol" pitchFamily="18" charset="2"/>
              </a:rPr>
              <a:t>median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distance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Median is controlled by good pts, which will pull the non-confused points in the right direction.</a:t>
            </a:r>
            <a:endParaRPr lang="en-US" dirty="0" smtClean="0">
              <a:solidFill>
                <a:schemeClr val="accent2"/>
              </a:solidFill>
              <a:sym typeface="Symbol" pitchFamily="18" charset="2"/>
            </a:endParaRPr>
          </a:p>
        </p:txBody>
      </p:sp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/>
              <a:t>)-close </a:t>
            </a:r>
            <a:r>
              <a:rPr lang="en-US" dirty="0" smtClean="0">
                <a:latin typeface="cmsy10" pitchFamily="34" charset="0"/>
                <a:sym typeface="Symbol"/>
              </a:rPr>
              <a:t>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/>
              <a:t>-close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236538" y="4800600"/>
            <a:ext cx="8755062" cy="579438"/>
          </a:xfrm>
          <a:prstGeom prst="roundRect">
            <a:avLst/>
          </a:prstGeom>
          <a:solidFill>
            <a:srgbClr val="EB85D8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800" u="none" kern="0" dirty="0">
                <a:solidFill>
                  <a:srgbClr val="000000"/>
                </a:solidFill>
                <a:latin typeface="Comic Sans MS"/>
                <a:sym typeface="Symbol" pitchFamily="18" charset="2"/>
              </a:rPr>
              <a:t>A bit like 2-rounds of k-means/Lloyd’s algorithm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protein_04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5699715"/>
            <a:ext cx="1655144" cy="1158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Stepping back…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2743200"/>
            <a:ext cx="9144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3200" u="none" kern="0" dirty="0" smtClean="0">
                <a:solidFill>
                  <a:srgbClr val="7030A0"/>
                </a:solidFill>
                <a:latin typeface="+mn-lt"/>
                <a:sym typeface="Symbol" pitchFamily="18" charset="2"/>
              </a:rPr>
              <a:t>What about </a:t>
            </a:r>
            <a:r>
              <a:rPr lang="en-US" sz="3200" u="none" kern="0" dirty="0">
                <a:solidFill>
                  <a:srgbClr val="7030A0"/>
                </a:solidFill>
                <a:latin typeface="+mn-lt"/>
                <a:sym typeface="Symbol" pitchFamily="18" charset="2"/>
              </a:rPr>
              <a:t>in practice?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[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Voevodski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-Balcan-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Roglin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Teng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-Xia </a:t>
            </a:r>
            <a:r>
              <a:rPr lang="en-US" sz="28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UAI’10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]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Consider protein sequence clustering problem.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Even if property doesn’t strictly hold, still  provides a very useful guide to algorithm design.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914400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Have shown that (c,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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) approx-stability for   k-median allows us to get 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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-close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(for large clusters) 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or O(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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)-close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(for general cluster sizes)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321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protein_0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5699715"/>
            <a:ext cx="1655144" cy="1158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Stepping back…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2743200"/>
            <a:ext cx="9144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3200" u="none" kern="0" dirty="0" smtClean="0">
                <a:solidFill>
                  <a:srgbClr val="7030A0"/>
                </a:solidFill>
                <a:latin typeface="+mn-lt"/>
                <a:sym typeface="Symbol" pitchFamily="18" charset="2"/>
              </a:rPr>
              <a:t>What about </a:t>
            </a:r>
            <a:r>
              <a:rPr lang="en-US" sz="3200" u="none" kern="0" dirty="0">
                <a:solidFill>
                  <a:srgbClr val="7030A0"/>
                </a:solidFill>
                <a:latin typeface="+mn-lt"/>
                <a:sym typeface="Symbol" pitchFamily="18" charset="2"/>
              </a:rPr>
              <a:t>in practice?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[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Voevodski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-Balcan-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Roglin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Teng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-Xia </a:t>
            </a:r>
            <a:r>
              <a:rPr lang="en-US" sz="28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UAI’10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]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In this setting, can only perform small number of one-versus-all distance queries.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Design algorithm with good performance under </a:t>
            </a:r>
            <a:r>
              <a:rPr lang="en-US" sz="2800" u="none" kern="0" dirty="0" err="1" smtClean="0">
                <a:latin typeface="+mn-lt"/>
                <a:sym typeface="Symbol" pitchFamily="18" charset="2"/>
              </a:rPr>
              <a:t>approx</a:t>
            </a:r>
            <a:r>
              <a:rPr lang="en-US" sz="2800" u="none" kern="0" dirty="0" smtClean="0">
                <a:latin typeface="+mn-lt"/>
                <a:sym typeface="Symbol" pitchFamily="18" charset="2"/>
              </a:rPr>
              <a:t>-stability.  Apply to datasets with known correct solutions (</a:t>
            </a:r>
            <a:r>
              <a:rPr lang="en-US" sz="2800" u="none" kern="0" dirty="0" err="1" smtClean="0">
                <a:latin typeface="+mn-lt"/>
                <a:sym typeface="Symbol" pitchFamily="18" charset="2"/>
              </a:rPr>
              <a:t>Pfam</a:t>
            </a:r>
            <a:r>
              <a:rPr lang="en-US" sz="2800" u="none" kern="0" dirty="0" smtClean="0">
                <a:latin typeface="+mn-lt"/>
                <a:sym typeface="Symbol" pitchFamily="18" charset="2"/>
              </a:rPr>
              <a:t>, SCOP databases)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Fast </a:t>
            </a:r>
            <a:r>
              <a:rPr lang="en-US" sz="2800" u="none" kern="0" dirty="0" smtClean="0">
                <a:solidFill>
                  <a:srgbClr val="FF0000"/>
                </a:solidFill>
                <a:latin typeface="+mn-lt"/>
                <a:sym typeface="Symbol" pitchFamily="18" charset="2"/>
              </a:rPr>
              <a:t>and </a:t>
            </a:r>
            <a:r>
              <a:rPr lang="en-US" sz="2800" u="none" kern="0" dirty="0" smtClean="0">
                <a:latin typeface="+mn-lt"/>
                <a:sym typeface="Symbol" pitchFamily="18" charset="2"/>
              </a:rPr>
              <a:t>high accuracy.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914400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Have shown that (c,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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) approx-stability for   k-median allows us to get 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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-close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(for large clusters) 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or O(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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)-close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(for general cluster sizes)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9357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2880804"/>
            <a:ext cx="8281307" cy="3977196"/>
            <a:chOff x="304800" y="2880804"/>
            <a:chExt cx="8281307" cy="397719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2880804"/>
              <a:ext cx="4267200" cy="3977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7057" y="3309801"/>
              <a:ext cx="3829050" cy="3524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Stepping back…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914400"/>
            <a:ext cx="9144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[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Voevodski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-Balcan-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Roglin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Teng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-Xia </a:t>
            </a:r>
            <a:r>
              <a:rPr lang="en-US" sz="28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UAI’10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]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 smtClean="0">
                <a:sym typeface="Symbol" pitchFamily="18" charset="2"/>
              </a:rPr>
              <a:t>Design </a:t>
            </a:r>
            <a:r>
              <a:rPr lang="en-US" sz="2800" u="none" kern="0" dirty="0">
                <a:sym typeface="Symbol" pitchFamily="18" charset="2"/>
              </a:rPr>
              <a:t>algorithm with good performance under </a:t>
            </a:r>
            <a:r>
              <a:rPr lang="en-US" sz="2800" u="none" kern="0" dirty="0" err="1">
                <a:sym typeface="Symbol" pitchFamily="18" charset="2"/>
              </a:rPr>
              <a:t>approx</a:t>
            </a:r>
            <a:r>
              <a:rPr lang="en-US" sz="2800" u="none" kern="0" dirty="0">
                <a:sym typeface="Symbol" pitchFamily="18" charset="2"/>
              </a:rPr>
              <a:t>-stability.  Apply to datasets with known correct solutions (</a:t>
            </a:r>
            <a:r>
              <a:rPr lang="en-US" sz="2800" u="none" kern="0" dirty="0" err="1">
                <a:sym typeface="Symbol" pitchFamily="18" charset="2"/>
              </a:rPr>
              <a:t>Pfam</a:t>
            </a:r>
            <a:r>
              <a:rPr lang="en-US" sz="2800" u="none" kern="0" dirty="0">
                <a:sym typeface="Symbol" pitchFamily="18" charset="2"/>
              </a:rPr>
              <a:t>, SCOP databases)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>
                <a:sym typeface="Symbol" pitchFamily="18" charset="2"/>
              </a:rPr>
              <a:t>Fast </a:t>
            </a:r>
            <a:r>
              <a:rPr lang="en-US" sz="2800" u="none" kern="0" dirty="0">
                <a:solidFill>
                  <a:srgbClr val="FF0000"/>
                </a:solidFill>
                <a:sym typeface="Symbol" pitchFamily="18" charset="2"/>
              </a:rPr>
              <a:t>and </a:t>
            </a:r>
            <a:r>
              <a:rPr lang="en-US" sz="2800" u="none" kern="0" dirty="0">
                <a:sym typeface="Symbol" pitchFamily="18" charset="2"/>
              </a:rPr>
              <a:t>high accuracy.</a:t>
            </a:r>
          </a:p>
        </p:txBody>
      </p:sp>
    </p:spTree>
    <p:extLst>
      <p:ext uri="{BB962C8B-B14F-4D97-AF65-F5344CB8AC3E}">
        <p14:creationId xmlns:p14="http://schemas.microsoft.com/office/powerpoint/2010/main" val="2932174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42" name="Rectangle 26"/>
          <p:cNvSpPr>
            <a:spLocks noChangeArrowheads="1"/>
          </p:cNvSpPr>
          <p:nvPr/>
        </p:nvSpPr>
        <p:spPr bwMode="auto">
          <a:xfrm>
            <a:off x="152400" y="4724400"/>
            <a:ext cx="8686800" cy="1676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5241" name="Rectangle 25"/>
          <p:cNvSpPr>
            <a:spLocks noChangeArrowheads="1"/>
          </p:cNvSpPr>
          <p:nvPr/>
        </p:nvSpPr>
        <p:spPr bwMode="auto">
          <a:xfrm>
            <a:off x="152400" y="2895600"/>
            <a:ext cx="8686800" cy="1676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5240" name="Rectangle 24"/>
          <p:cNvSpPr>
            <a:spLocks noChangeArrowheads="1"/>
          </p:cNvSpPr>
          <p:nvPr/>
        </p:nvSpPr>
        <p:spPr bwMode="auto">
          <a:xfrm>
            <a:off x="152400" y="1066800"/>
            <a:ext cx="8686800" cy="1676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5562600"/>
          </a:xfrm>
        </p:spPr>
        <p:txBody>
          <a:bodyPr/>
          <a:lstStyle/>
          <a:p>
            <a:pPr eaLnBrk="1" hangingPunct="1"/>
            <a:r>
              <a:rPr lang="en-US" dirty="0" smtClean="0"/>
              <a:t>Theory </a:t>
            </a:r>
            <a:r>
              <a:rPr lang="en-US" dirty="0"/>
              <a:t>tells us many of the problems we most want to </a:t>
            </a:r>
            <a:r>
              <a:rPr lang="en-US" dirty="0" smtClean="0"/>
              <a:t>solve are (NP-)hard. Even hard to approximate well. </a:t>
            </a:r>
          </a:p>
          <a:p>
            <a:pPr eaLnBrk="1" hangingPunct="1">
              <a:buFontTx/>
              <a:buNone/>
            </a:pPr>
            <a:endParaRPr lang="en-US" sz="1400" dirty="0" smtClean="0"/>
          </a:p>
          <a:p>
            <a:pPr eaLnBrk="1" hangingPunct="1"/>
            <a:r>
              <a:rPr lang="en-US" dirty="0" smtClean="0"/>
              <a:t>In particular, often objective is a proxy for some other underlying goal.  Implicitly assuming they are related.</a:t>
            </a:r>
          </a:p>
          <a:p>
            <a:pPr eaLnBrk="1" hangingPunct="1"/>
            <a:endParaRPr lang="en-US" sz="1400" dirty="0" smtClean="0"/>
          </a:p>
          <a:p>
            <a:pPr eaLnBrk="1" hangingPunct="1"/>
            <a:r>
              <a:rPr lang="en-US" dirty="0" smtClean="0"/>
              <a:t>If make this explicit up front, can give </a:t>
            </a:r>
            <a:r>
              <a:rPr lang="en-US" dirty="0" err="1" smtClean="0"/>
              <a:t>alg</a:t>
            </a:r>
            <a:r>
              <a:rPr lang="en-US" dirty="0" smtClean="0"/>
              <a:t> more to work with, and potentially get around hardness barriers.</a:t>
            </a:r>
            <a:endParaRPr lang="en-US" sz="2800" dirty="0" smtClean="0">
              <a:solidFill>
                <a:srgbClr val="CC0099"/>
              </a:solidFill>
            </a:endParaRPr>
          </a:p>
        </p:txBody>
      </p:sp>
      <p:sp>
        <p:nvSpPr>
          <p:cNvPr id="265237" name="Rectangle 21"/>
          <p:cNvSpPr>
            <a:spLocks noChangeArrowheads="1"/>
          </p:cNvSpPr>
          <p:nvPr/>
        </p:nvSpPr>
        <p:spPr bwMode="auto">
          <a:xfrm>
            <a:off x="685800" y="2286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40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Theme of this talk</a:t>
            </a:r>
          </a:p>
        </p:txBody>
      </p:sp>
      <p:pic>
        <p:nvPicPr>
          <p:cNvPr id="7" name="Picture 4" descr="http://t2.gstatic.com/images?q=tbn:ANd9GcQfYANunUE8nrI_-fuqXSjnfVHfQWQuluiixwc3sT0H9j8J4G6MSJe6K7k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1500" y="2095499"/>
            <a:ext cx="647700" cy="647701"/>
          </a:xfrm>
          <a:prstGeom prst="rect">
            <a:avLst/>
          </a:prstGeom>
          <a:noFill/>
        </p:spPr>
      </p:pic>
      <p:pic>
        <p:nvPicPr>
          <p:cNvPr id="8" name="Picture 2" descr="http://almightydad.com/wp-content/uploads/2009/06/smiley-fac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8249834" y="5803902"/>
            <a:ext cx="589366" cy="59689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42" grpId="0" animBg="1"/>
      <p:bldP spid="265241" grpId="0" animBg="1"/>
      <p:bldP spid="265240" grpId="0" uiExpand="1" animBg="1"/>
      <p:bldP spid="265218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Stepping back…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914400"/>
            <a:ext cx="9144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[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Voevodski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-Balcan-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Roglin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</a:t>
            </a:r>
            <a:r>
              <a:rPr lang="en-US" sz="3200" u="none" kern="0" dirty="0" err="1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Teng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-Xia </a:t>
            </a:r>
            <a:r>
              <a:rPr lang="en-US" sz="28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UAI’10</a:t>
            </a:r>
            <a:r>
              <a:rPr lang="en-US" sz="3200" u="none" kern="0" dirty="0" smtClean="0">
                <a:solidFill>
                  <a:srgbClr val="00CC00"/>
                </a:solidFill>
                <a:latin typeface="+mn-lt"/>
                <a:sym typeface="Symbol" pitchFamily="18" charset="2"/>
              </a:rPr>
              <a:t>]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 smtClean="0">
                <a:sym typeface="Symbol" pitchFamily="18" charset="2"/>
              </a:rPr>
              <a:t>Design </a:t>
            </a:r>
            <a:r>
              <a:rPr lang="en-US" sz="2800" u="none" kern="0" dirty="0">
                <a:sym typeface="Symbol" pitchFamily="18" charset="2"/>
              </a:rPr>
              <a:t>algorithm with good performance under </a:t>
            </a:r>
            <a:r>
              <a:rPr lang="en-US" sz="2800" u="none" kern="0" dirty="0" err="1">
                <a:sym typeface="Symbol" pitchFamily="18" charset="2"/>
              </a:rPr>
              <a:t>approx</a:t>
            </a:r>
            <a:r>
              <a:rPr lang="en-US" sz="2800" u="none" kern="0" dirty="0">
                <a:sym typeface="Symbol" pitchFamily="18" charset="2"/>
              </a:rPr>
              <a:t>-stability.  Apply to datasets with known correct solutions (</a:t>
            </a:r>
            <a:r>
              <a:rPr lang="en-US" sz="2800" u="none" kern="0" dirty="0" err="1">
                <a:sym typeface="Symbol" pitchFamily="18" charset="2"/>
              </a:rPr>
              <a:t>Pfam</a:t>
            </a:r>
            <a:r>
              <a:rPr lang="en-US" sz="2800" u="none" kern="0" dirty="0">
                <a:sym typeface="Symbol" pitchFamily="18" charset="2"/>
              </a:rPr>
              <a:t>, SCOP databases)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>
                <a:sym typeface="Symbol" pitchFamily="18" charset="2"/>
              </a:rPr>
              <a:t>Fast </a:t>
            </a:r>
            <a:r>
              <a:rPr lang="en-US" sz="2800" u="none" kern="0" dirty="0">
                <a:solidFill>
                  <a:srgbClr val="FF0000"/>
                </a:solidFill>
                <a:sym typeface="Symbol" pitchFamily="18" charset="2"/>
              </a:rPr>
              <a:t>and </a:t>
            </a:r>
            <a:r>
              <a:rPr lang="en-US" sz="2800" u="none" kern="0" dirty="0">
                <a:sym typeface="Symbol" pitchFamily="18" charset="2"/>
              </a:rPr>
              <a:t>high accuracy.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52400" y="4495800"/>
            <a:ext cx="861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Even if property doesn’t strictly hold, gives a useful guide to algorithm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design.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CC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274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Extensions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9906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3200" u="none" kern="0" dirty="0">
                <a:solidFill>
                  <a:srgbClr val="00CC00"/>
                </a:solidFill>
                <a:latin typeface="+mn-lt"/>
                <a:sym typeface="Symbol" pitchFamily="18" charset="2"/>
              </a:rPr>
              <a:t>[Awasthi-B-Sheffet’10]</a:t>
            </a:r>
          </a:p>
        </p:txBody>
      </p:sp>
      <p:sp>
        <p:nvSpPr>
          <p:cNvPr id="38916" name="Rounded Rectangle 5"/>
          <p:cNvSpPr>
            <a:spLocks noChangeArrowheads="1"/>
          </p:cNvSpPr>
          <p:nvPr/>
        </p:nvSpPr>
        <p:spPr bwMode="auto">
          <a:xfrm>
            <a:off x="1709700" y="1600200"/>
            <a:ext cx="4959426" cy="510778"/>
          </a:xfrm>
          <a:prstGeom prst="roundRect">
            <a:avLst>
              <a:gd name="adj" fmla="val 16667"/>
            </a:avLst>
          </a:prstGeom>
          <a:solidFill>
            <a:srgbClr val="EB85D8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none" dirty="0"/>
              <a:t>All </a:t>
            </a:r>
            <a:r>
              <a:rPr lang="en-US" u="none" dirty="0" smtClean="0"/>
              <a:t>c-approximations are </a:t>
            </a:r>
            <a:r>
              <a:rPr lang="en-US" u="none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u="none" dirty="0" smtClean="0"/>
              <a:t>-close</a:t>
            </a:r>
            <a:endParaRPr lang="en-US" u="none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04801" y="3505200"/>
            <a:ext cx="88391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r>
              <a:rPr lang="en-US" u="none" dirty="0" smtClean="0"/>
              <a:t> (Strictly </a:t>
            </a:r>
            <a:r>
              <a:rPr lang="en-US" u="none" dirty="0"/>
              <a:t>weaker condition </a:t>
            </a:r>
            <a:r>
              <a:rPr lang="en-US" u="none" dirty="0" smtClean="0"/>
              <a:t>if all target clusters of size</a:t>
            </a:r>
          </a:p>
          <a:p>
            <a:pPr algn="l">
              <a:buClr>
                <a:srgbClr val="FF0000"/>
              </a:buClr>
            </a:pPr>
            <a:r>
              <a:rPr lang="en-US" u="none" dirty="0" smtClean="0"/>
              <a:t>    </a:t>
            </a:r>
            <a:r>
              <a:rPr lang="en-US" u="none" dirty="0" smtClean="0">
                <a:latin typeface="cmsy10"/>
              </a:rPr>
              <a:t>¸</a:t>
            </a:r>
            <a:r>
              <a:rPr lang="en-US" u="none" dirty="0" smtClean="0"/>
              <a:t> </a:t>
            </a:r>
            <a:r>
              <a:rPr lang="en-US" u="none" dirty="0" smtClean="0">
                <a:latin typeface="cmmi10"/>
              </a:rPr>
              <a:t>²</a:t>
            </a:r>
            <a:r>
              <a:rPr lang="en-US" u="none" dirty="0" smtClean="0"/>
              <a:t>n, since that implies a k-1 clustering can’t be </a:t>
            </a:r>
            <a:r>
              <a:rPr lang="en-US" u="none" dirty="0" smtClean="0">
                <a:latin typeface="cmmi10"/>
              </a:rPr>
              <a:t>²</a:t>
            </a:r>
            <a:r>
              <a:rPr lang="en-US" u="none" dirty="0" smtClean="0"/>
              <a:t>-close)</a:t>
            </a:r>
            <a:endParaRPr lang="en-US" u="none" dirty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219200" y="5410200"/>
            <a:ext cx="6172200" cy="1143000"/>
            <a:chOff x="990600" y="5029200"/>
            <a:chExt cx="7315200" cy="1371600"/>
          </a:xfrm>
        </p:grpSpPr>
        <p:sp>
          <p:nvSpPr>
            <p:cNvPr id="14" name="Oval 13"/>
            <p:cNvSpPr/>
            <p:nvPr/>
          </p:nvSpPr>
          <p:spPr bwMode="auto">
            <a:xfrm>
              <a:off x="990600" y="5029200"/>
              <a:ext cx="1219200" cy="13716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4" name="Oval 14"/>
            <p:cNvSpPr>
              <a:spLocks noChangeArrowheads="1"/>
            </p:cNvSpPr>
            <p:nvPr/>
          </p:nvSpPr>
          <p:spPr bwMode="auto">
            <a:xfrm>
              <a:off x="2514600" y="5029200"/>
              <a:ext cx="1219200" cy="1371600"/>
            </a:xfrm>
            <a:prstGeom prst="ellipse">
              <a:avLst/>
            </a:prstGeom>
            <a:solidFill>
              <a:srgbClr val="9933FF">
                <a:alpha val="65097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4038600" y="5029200"/>
              <a:ext cx="1219200" cy="13716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6" name="Oval 16"/>
            <p:cNvSpPr>
              <a:spLocks noChangeArrowheads="1"/>
            </p:cNvSpPr>
            <p:nvPr/>
          </p:nvSpPr>
          <p:spPr bwMode="auto">
            <a:xfrm>
              <a:off x="5562600" y="5029200"/>
              <a:ext cx="1219200" cy="1371600"/>
            </a:xfrm>
            <a:prstGeom prst="ellipse">
              <a:avLst/>
            </a:prstGeom>
            <a:solidFill>
              <a:srgbClr val="FFFF00">
                <a:alpha val="45882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086600" y="5029200"/>
              <a:ext cx="1219200" cy="1371600"/>
            </a:xfrm>
            <a:prstGeom prst="ellipse">
              <a:avLst/>
            </a:prstGeom>
            <a:solidFill>
              <a:schemeClr val="bg2">
                <a:lumMod val="60000"/>
                <a:lumOff val="40000"/>
                <a:alpha val="52157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296662" y="2133600"/>
            <a:ext cx="6551794" cy="1044178"/>
            <a:chOff x="1296700" y="2133600"/>
            <a:chExt cx="6552284" cy="1044178"/>
          </a:xfrm>
        </p:grpSpPr>
        <p:sp>
          <p:nvSpPr>
            <p:cNvPr id="38921" name="Rounded Rectangle 5"/>
            <p:cNvSpPr>
              <a:spLocks noChangeArrowheads="1"/>
            </p:cNvSpPr>
            <p:nvPr/>
          </p:nvSpPr>
          <p:spPr bwMode="auto">
            <a:xfrm>
              <a:off x="1296700" y="2667000"/>
              <a:ext cx="6552284" cy="510778"/>
            </a:xfrm>
            <a:prstGeom prst="roundRect">
              <a:avLst>
                <a:gd name="adj" fmla="val 16667"/>
              </a:avLst>
            </a:prstGeom>
            <a:solidFill>
              <a:srgbClr val="EB85D8"/>
            </a:solidFill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 dirty="0" smtClean="0"/>
                <a:t>All c-approximations use at least k clusters</a:t>
              </a:r>
              <a:endParaRPr lang="en-US" u="none" dirty="0"/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4038839" y="2133600"/>
              <a:ext cx="4" cy="533400"/>
            </a:xfrm>
            <a:prstGeom prst="straightConnector1">
              <a:avLst/>
            </a:prstGeom>
            <a:noFill/>
            <a:ln w="635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8916" grpId="0" animBg="1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Extensions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9906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3200" u="none" kern="0" dirty="0">
                <a:solidFill>
                  <a:srgbClr val="00CC00"/>
                </a:solidFill>
                <a:latin typeface="+mn-lt"/>
                <a:sym typeface="Symbol" pitchFamily="18" charset="2"/>
              </a:rPr>
              <a:t>[Awasthi-B-Sheffet’10]</a:t>
            </a:r>
          </a:p>
        </p:txBody>
      </p:sp>
      <p:sp>
        <p:nvSpPr>
          <p:cNvPr id="38916" name="Rounded Rectangle 5"/>
          <p:cNvSpPr>
            <a:spLocks noChangeArrowheads="1"/>
          </p:cNvSpPr>
          <p:nvPr/>
        </p:nvSpPr>
        <p:spPr bwMode="auto">
          <a:xfrm>
            <a:off x="1709700" y="1600200"/>
            <a:ext cx="4959426" cy="510778"/>
          </a:xfrm>
          <a:prstGeom prst="roundRect">
            <a:avLst>
              <a:gd name="adj" fmla="val 16667"/>
            </a:avLst>
          </a:prstGeom>
          <a:solidFill>
            <a:srgbClr val="EB85D8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none" dirty="0"/>
              <a:t>All </a:t>
            </a:r>
            <a:r>
              <a:rPr lang="en-US" u="none" dirty="0" smtClean="0"/>
              <a:t>c-approximations are </a:t>
            </a:r>
            <a:r>
              <a:rPr lang="en-US" u="none" dirty="0" smtClean="0">
                <a:latin typeface="Symbol" pitchFamily="18" charset="2"/>
                <a:sym typeface="Symbol" pitchFamily="18" charset="2"/>
              </a:rPr>
              <a:t></a:t>
            </a:r>
            <a:r>
              <a:rPr lang="en-US" u="none" dirty="0" smtClean="0"/>
              <a:t>-close</a:t>
            </a:r>
            <a:endParaRPr lang="en-US" u="none" dirty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219200" y="5410200"/>
            <a:ext cx="6172200" cy="1143000"/>
            <a:chOff x="990600" y="5029200"/>
            <a:chExt cx="7315200" cy="1371600"/>
          </a:xfrm>
        </p:grpSpPr>
        <p:sp>
          <p:nvSpPr>
            <p:cNvPr id="14" name="Oval 13"/>
            <p:cNvSpPr/>
            <p:nvPr/>
          </p:nvSpPr>
          <p:spPr bwMode="auto">
            <a:xfrm>
              <a:off x="990600" y="5029200"/>
              <a:ext cx="1219200" cy="13716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4" name="Oval 14"/>
            <p:cNvSpPr>
              <a:spLocks noChangeArrowheads="1"/>
            </p:cNvSpPr>
            <p:nvPr/>
          </p:nvSpPr>
          <p:spPr bwMode="auto">
            <a:xfrm>
              <a:off x="2514600" y="5029200"/>
              <a:ext cx="1219200" cy="1371600"/>
            </a:xfrm>
            <a:prstGeom prst="ellipse">
              <a:avLst/>
            </a:prstGeom>
            <a:solidFill>
              <a:srgbClr val="9933FF">
                <a:alpha val="65097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4038600" y="5029200"/>
              <a:ext cx="1219200" cy="13716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6" name="Oval 16"/>
            <p:cNvSpPr>
              <a:spLocks noChangeArrowheads="1"/>
            </p:cNvSpPr>
            <p:nvPr/>
          </p:nvSpPr>
          <p:spPr bwMode="auto">
            <a:xfrm>
              <a:off x="5562600" y="5029200"/>
              <a:ext cx="1219200" cy="1371600"/>
            </a:xfrm>
            <a:prstGeom prst="ellipse">
              <a:avLst/>
            </a:prstGeom>
            <a:solidFill>
              <a:srgbClr val="FFFF00">
                <a:alpha val="45882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086600" y="5029200"/>
              <a:ext cx="1219200" cy="1371600"/>
            </a:xfrm>
            <a:prstGeom prst="ellipse">
              <a:avLst/>
            </a:prstGeom>
            <a:solidFill>
              <a:schemeClr val="bg2">
                <a:lumMod val="60000"/>
                <a:lumOff val="40000"/>
                <a:alpha val="52157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296662" y="2133600"/>
            <a:ext cx="6551794" cy="1044178"/>
            <a:chOff x="1296700" y="2133600"/>
            <a:chExt cx="6552284" cy="1044178"/>
          </a:xfrm>
        </p:grpSpPr>
        <p:sp>
          <p:nvSpPr>
            <p:cNvPr id="38921" name="Rounded Rectangle 5"/>
            <p:cNvSpPr>
              <a:spLocks noChangeArrowheads="1"/>
            </p:cNvSpPr>
            <p:nvPr/>
          </p:nvSpPr>
          <p:spPr bwMode="auto">
            <a:xfrm>
              <a:off x="1296700" y="2667000"/>
              <a:ext cx="6552284" cy="510778"/>
            </a:xfrm>
            <a:prstGeom prst="roundRect">
              <a:avLst>
                <a:gd name="adj" fmla="val 16667"/>
              </a:avLst>
            </a:prstGeom>
            <a:solidFill>
              <a:srgbClr val="EB85D8"/>
            </a:solidFill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 dirty="0" smtClean="0"/>
                <a:t>All c-approximations use at least k clusters</a:t>
              </a:r>
              <a:endParaRPr lang="en-US" u="none" dirty="0"/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4038839" y="2133600"/>
              <a:ext cx="4" cy="533400"/>
            </a:xfrm>
            <a:prstGeom prst="straightConnector1">
              <a:avLst/>
            </a:prstGeom>
            <a:noFill/>
            <a:ln w="635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26"/>
          <p:cNvGrpSpPr>
            <a:grpSpLocks/>
          </p:cNvGrpSpPr>
          <p:nvPr/>
        </p:nvGrpSpPr>
        <p:grpSpPr bwMode="auto">
          <a:xfrm>
            <a:off x="838200" y="3200400"/>
            <a:ext cx="7468711" cy="1044178"/>
            <a:chOff x="838200" y="2057400"/>
            <a:chExt cx="7469270" cy="1044178"/>
          </a:xfrm>
        </p:grpSpPr>
        <p:sp>
          <p:nvSpPr>
            <p:cNvPr id="17" name="Rounded Rectangle 5"/>
            <p:cNvSpPr>
              <a:spLocks noChangeArrowheads="1"/>
            </p:cNvSpPr>
            <p:nvPr/>
          </p:nvSpPr>
          <p:spPr bwMode="auto">
            <a:xfrm>
              <a:off x="838200" y="2590800"/>
              <a:ext cx="7469270" cy="510778"/>
            </a:xfrm>
            <a:prstGeom prst="roundRect">
              <a:avLst>
                <a:gd name="adj" fmla="val 16667"/>
              </a:avLst>
            </a:prstGeom>
            <a:solidFill>
              <a:srgbClr val="EB85D8"/>
            </a:solidFill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 dirty="0" smtClean="0"/>
                <a:t>Deleting a center of OPT is not a c-approximation</a:t>
              </a:r>
              <a:endParaRPr lang="en-US" u="none" dirty="0"/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 flipH="1">
              <a:off x="4038839" y="2057400"/>
              <a:ext cx="1" cy="533400"/>
            </a:xfrm>
            <a:prstGeom prst="straightConnector1">
              <a:avLst/>
            </a:prstGeom>
            <a:noFill/>
            <a:ln w="635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97449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Extensions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9906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3200" u="none" kern="0" dirty="0">
                <a:solidFill>
                  <a:srgbClr val="00CC00"/>
                </a:solidFill>
                <a:latin typeface="+mn-lt"/>
                <a:sym typeface="Symbol" pitchFamily="18" charset="2"/>
              </a:rPr>
              <a:t>[Awasthi-B-Sheffet’10]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219200" y="5410200"/>
            <a:ext cx="6172200" cy="1143000"/>
            <a:chOff x="990600" y="5029200"/>
            <a:chExt cx="7315200" cy="1371600"/>
          </a:xfrm>
        </p:grpSpPr>
        <p:sp>
          <p:nvSpPr>
            <p:cNvPr id="14" name="Oval 13"/>
            <p:cNvSpPr/>
            <p:nvPr/>
          </p:nvSpPr>
          <p:spPr bwMode="auto">
            <a:xfrm>
              <a:off x="990600" y="5029200"/>
              <a:ext cx="1219200" cy="13716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4" name="Oval 14"/>
            <p:cNvSpPr>
              <a:spLocks noChangeArrowheads="1"/>
            </p:cNvSpPr>
            <p:nvPr/>
          </p:nvSpPr>
          <p:spPr bwMode="auto">
            <a:xfrm>
              <a:off x="2514600" y="5029200"/>
              <a:ext cx="1219200" cy="1371600"/>
            </a:xfrm>
            <a:prstGeom prst="ellipse">
              <a:avLst/>
            </a:prstGeom>
            <a:solidFill>
              <a:srgbClr val="9933FF">
                <a:alpha val="65097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4038600" y="5029200"/>
              <a:ext cx="1219200" cy="13716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6" name="Oval 16"/>
            <p:cNvSpPr>
              <a:spLocks noChangeArrowheads="1"/>
            </p:cNvSpPr>
            <p:nvPr/>
          </p:nvSpPr>
          <p:spPr bwMode="auto">
            <a:xfrm>
              <a:off x="5562600" y="5029200"/>
              <a:ext cx="1219200" cy="1371600"/>
            </a:xfrm>
            <a:prstGeom prst="ellipse">
              <a:avLst/>
            </a:prstGeom>
            <a:solidFill>
              <a:srgbClr val="FFFF00">
                <a:alpha val="45882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086600" y="5029200"/>
              <a:ext cx="1219200" cy="1371600"/>
            </a:xfrm>
            <a:prstGeom prst="ellipse">
              <a:avLst/>
            </a:prstGeom>
            <a:solidFill>
              <a:schemeClr val="bg2">
                <a:lumMod val="60000"/>
                <a:lumOff val="40000"/>
                <a:alpha val="52157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04800" y="2676942"/>
            <a:ext cx="8686800" cy="2046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Clr>
                <a:srgbClr val="FF0000"/>
              </a:buClr>
              <a:buFont typeface="Wingdings" pitchFamily="2" charset="2"/>
              <a:buChar char="Ø"/>
            </a:pPr>
            <a:r>
              <a:rPr lang="en-US" u="none" dirty="0" smtClean="0"/>
              <a:t> Under </a:t>
            </a:r>
            <a:r>
              <a:rPr lang="en-US" u="none" dirty="0"/>
              <a:t>this condition, </a:t>
            </a:r>
            <a:r>
              <a:rPr lang="en-US" u="none" dirty="0" smtClean="0"/>
              <a:t>for any constant c&gt;1, get PTAS: 1+</a:t>
            </a:r>
            <a:r>
              <a:rPr lang="en-US" u="none" dirty="0" smtClean="0">
                <a:latin typeface="cmmi10" pitchFamily="34" charset="0"/>
              </a:rPr>
              <a:t>®</a:t>
            </a:r>
            <a:r>
              <a:rPr lang="en-US" u="none" dirty="0" smtClean="0"/>
              <a:t> </a:t>
            </a:r>
            <a:r>
              <a:rPr lang="en-US" u="none" dirty="0" err="1"/>
              <a:t>apx</a:t>
            </a:r>
            <a:r>
              <a:rPr lang="en-US" u="none" dirty="0"/>
              <a:t> in polynomial time </a:t>
            </a:r>
            <a:r>
              <a:rPr lang="en-US" u="none" dirty="0" smtClean="0"/>
              <a:t>for any constant </a:t>
            </a:r>
            <a:r>
              <a:rPr lang="en-US" u="none" dirty="0" smtClean="0">
                <a:latin typeface="cmmi10" pitchFamily="34" charset="0"/>
              </a:rPr>
              <a:t>®</a:t>
            </a:r>
            <a:r>
              <a:rPr lang="en-US" u="none" dirty="0"/>
              <a:t>.</a:t>
            </a:r>
            <a:r>
              <a:rPr lang="en-US" u="none" dirty="0" smtClean="0"/>
              <a:t> </a:t>
            </a:r>
            <a:r>
              <a:rPr lang="en-US" sz="2000" u="none" dirty="0" smtClean="0">
                <a:solidFill>
                  <a:srgbClr val="00B050"/>
                </a:solidFill>
              </a:rPr>
              <a:t>(k-median/k-means)</a:t>
            </a:r>
          </a:p>
          <a:p>
            <a:pPr algn="l">
              <a:buClr>
                <a:srgbClr val="FF0000"/>
              </a:buClr>
              <a:buFont typeface="Wingdings" pitchFamily="2" charset="2"/>
              <a:buChar char="Ø"/>
            </a:pPr>
            <a:endParaRPr lang="en-US" sz="2000" u="none" dirty="0">
              <a:solidFill>
                <a:srgbClr val="00B050"/>
              </a:solidFill>
            </a:endParaRPr>
          </a:p>
          <a:p>
            <a:pPr algn="l">
              <a:buClr>
                <a:srgbClr val="FF0000"/>
              </a:buClr>
              <a:buFont typeface="Wingdings" pitchFamily="2" charset="2"/>
              <a:buChar char="Ø"/>
            </a:pPr>
            <a:endParaRPr lang="en-US" sz="1100" u="none" dirty="0" smtClean="0">
              <a:solidFill>
                <a:srgbClr val="00B050"/>
              </a:solidFill>
            </a:endParaRPr>
          </a:p>
          <a:p>
            <a:pPr algn="l">
              <a:buClr>
                <a:srgbClr val="FF0000"/>
              </a:buClr>
              <a:buFont typeface="Wingdings" pitchFamily="2" charset="2"/>
              <a:buChar char="Ø"/>
            </a:pPr>
            <a:r>
              <a:rPr lang="en-US" u="none" dirty="0" smtClean="0"/>
              <a:t> Implies getting </a:t>
            </a:r>
            <a:r>
              <a:rPr lang="en-US" u="none" dirty="0" smtClean="0">
                <a:latin typeface="cmmi10"/>
              </a:rPr>
              <a:t>²</a:t>
            </a:r>
            <a:r>
              <a:rPr lang="en-US" u="none" dirty="0" smtClean="0"/>
              <a:t>-close solution under original condition</a:t>
            </a:r>
          </a:p>
          <a:p>
            <a:pPr algn="l">
              <a:buClr>
                <a:srgbClr val="FF0000"/>
              </a:buClr>
            </a:pPr>
            <a:r>
              <a:rPr lang="en-US" u="none" dirty="0" smtClean="0"/>
              <a:t>   (set 1+</a:t>
            </a:r>
            <a:r>
              <a:rPr lang="en-US" u="none" dirty="0" smtClean="0">
                <a:latin typeface="cmmi10"/>
              </a:rPr>
              <a:t>®</a:t>
            </a:r>
            <a:r>
              <a:rPr lang="en-US" u="none" dirty="0" smtClean="0"/>
              <a:t> = c).</a:t>
            </a:r>
            <a:endParaRPr lang="en-US" u="none" dirty="0"/>
          </a:p>
        </p:txBody>
      </p:sp>
      <p:sp>
        <p:nvSpPr>
          <p:cNvPr id="38921" name="Rounded Rectangle 5"/>
          <p:cNvSpPr>
            <a:spLocks noChangeArrowheads="1"/>
          </p:cNvSpPr>
          <p:nvPr/>
        </p:nvSpPr>
        <p:spPr bwMode="auto">
          <a:xfrm>
            <a:off x="838200" y="1752600"/>
            <a:ext cx="7468711" cy="510778"/>
          </a:xfrm>
          <a:prstGeom prst="roundRect">
            <a:avLst>
              <a:gd name="adj" fmla="val 16667"/>
            </a:avLst>
          </a:prstGeom>
          <a:solidFill>
            <a:srgbClr val="EB85D8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none" dirty="0" smtClean="0"/>
              <a:t>Deleting a center of OPT is not a c-approximation</a:t>
            </a:r>
            <a:endParaRPr lang="en-US" u="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0"/>
            <a:ext cx="7772400" cy="1600200"/>
          </a:xfrm>
        </p:spPr>
        <p:txBody>
          <a:bodyPr/>
          <a:lstStyle/>
          <a:p>
            <a:pPr>
              <a:defRPr/>
            </a:pPr>
            <a:r>
              <a:rPr lang="en-US" sz="6000" u="none" dirty="0" smtClean="0"/>
              <a:t>What about other problems?</a:t>
            </a:r>
            <a:endParaRPr lang="en-US" sz="6000" u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about other problems?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0" y="1219200"/>
            <a:ext cx="9144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800" b="1" u="none" kern="0" dirty="0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Nash equilibria?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endParaRPr lang="en-US" sz="2800" b="1" u="none" kern="0" dirty="0" smtClean="0">
              <a:solidFill>
                <a:srgbClr val="CC00CC"/>
              </a:solidFill>
              <a:latin typeface="+mn-lt"/>
              <a:sym typeface="Symbol" pitchFamily="18" charset="2"/>
            </a:endParaRP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800" b="1" u="none" kern="0" dirty="0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Sparsest cut?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endParaRPr lang="en-US" sz="2800" b="1" u="none" kern="0" dirty="0" smtClean="0">
              <a:solidFill>
                <a:srgbClr val="CC00CC"/>
              </a:solidFill>
              <a:latin typeface="+mn-lt"/>
              <a:sym typeface="Symbol" pitchFamily="18" charset="2"/>
            </a:endParaRP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800" b="1" u="none" kern="0" dirty="0" err="1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Phylogenetic</a:t>
            </a:r>
            <a:r>
              <a:rPr lang="en-US" sz="2800" b="1" u="none" kern="0" dirty="0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 Trees?</a:t>
            </a:r>
            <a:endParaRPr lang="en-US" sz="2800" u="none" kern="0" dirty="0">
              <a:latin typeface="+mn-lt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about other problems?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0" y="1219200"/>
            <a:ext cx="9144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800" b="1" u="none" kern="0" dirty="0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Nash equilibria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What if the reason we want to find an </a:t>
            </a:r>
            <a:r>
              <a:rPr lang="en-US" sz="2800" u="none" kern="0" dirty="0" err="1" smtClean="0">
                <a:latin typeface="+mn-lt"/>
                <a:sym typeface="Symbol" pitchFamily="18" charset="2"/>
              </a:rPr>
              <a:t>apx</a:t>
            </a:r>
            <a:r>
              <a:rPr lang="en-US" sz="2800" u="none" kern="0" dirty="0" smtClean="0">
                <a:latin typeface="+mn-lt"/>
                <a:sym typeface="Symbol" pitchFamily="18" charset="2"/>
              </a:rPr>
              <a:t> Nash equilibrium is to predict how people will play?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Then it’s natural to focus on games where all </a:t>
            </a:r>
            <a:r>
              <a:rPr lang="en-US" sz="2800" u="none" kern="0" dirty="0" err="1" smtClean="0">
                <a:latin typeface="+mn-lt"/>
                <a:sym typeface="Symbol" pitchFamily="18" charset="2"/>
              </a:rPr>
              <a:t>apx</a:t>
            </a:r>
            <a:r>
              <a:rPr lang="en-US" sz="2800" u="none" kern="0" dirty="0" smtClean="0">
                <a:latin typeface="+mn-lt"/>
                <a:sym typeface="Symbol" pitchFamily="18" charset="2"/>
              </a:rPr>
              <a:t> equilibria are close to each other.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Does this make the problem easier to solve?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800" u="none" kern="0" dirty="0" err="1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Pranjal</a:t>
            </a:r>
            <a:r>
              <a:rPr lang="en-US" sz="2800" u="none" kern="0" dirty="0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 </a:t>
            </a:r>
            <a:r>
              <a:rPr lang="en-US" sz="2800" u="none" kern="0" dirty="0" err="1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Awasthi</a:t>
            </a:r>
            <a:r>
              <a:rPr lang="en-US" sz="2800" u="none" kern="0" dirty="0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 will talk about tomorrow.</a:t>
            </a:r>
            <a:endParaRPr lang="en-US" sz="2800" u="none" kern="0" dirty="0">
              <a:solidFill>
                <a:srgbClr val="CC00CC"/>
              </a:solidFill>
              <a:latin typeface="+mn-lt"/>
              <a:sym typeface="Symbol" pitchFamily="18" charset="2"/>
            </a:endParaRP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endParaRPr lang="en-US" sz="2800" u="none" kern="0" dirty="0">
              <a:latin typeface="+mn-lt"/>
              <a:sym typeface="Symbol" pitchFamily="18" charset="2"/>
            </a:endParaRPr>
          </a:p>
        </p:txBody>
      </p: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6629400" y="4114800"/>
            <a:ext cx="2286000" cy="2366963"/>
            <a:chOff x="5257800" y="2895600"/>
            <a:chExt cx="3657600" cy="3586843"/>
          </a:xfrm>
        </p:grpSpPr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5257800" y="2895600"/>
              <a:ext cx="3657600" cy="3581400"/>
              <a:chOff x="3657600" y="2743200"/>
              <a:chExt cx="3657600" cy="3581400"/>
            </a:xfrm>
          </p:grpSpPr>
          <p:pic>
            <p:nvPicPr>
              <p:cNvPr id="10" name="Picture 18" descr="MCj03966840000[1]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554662" y="2743200"/>
                <a:ext cx="769938" cy="1143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9" descr="MCj03967020000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657600" y="4495800"/>
                <a:ext cx="771525" cy="1066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" name="Rectangle 36"/>
              <p:cNvSpPr>
                <a:spLocks noChangeArrowheads="1"/>
              </p:cNvSpPr>
              <p:nvPr/>
            </p:nvSpPr>
            <p:spPr bwMode="auto">
              <a:xfrm>
                <a:off x="4572000" y="4038600"/>
                <a:ext cx="2743200" cy="2286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" name="TextBox 39"/>
              <p:cNvSpPr txBox="1">
                <a:spLocks noChangeArrowheads="1"/>
              </p:cNvSpPr>
              <p:nvPr/>
            </p:nvSpPr>
            <p:spPr bwMode="auto">
              <a:xfrm>
                <a:off x="5627870" y="4954845"/>
                <a:ext cx="990526" cy="5130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u="none" dirty="0"/>
                  <a:t>(</a:t>
                </a:r>
                <a:r>
                  <a:rPr lang="en-US" sz="1600" u="none" dirty="0" err="1"/>
                  <a:t>a,b</a:t>
                </a:r>
                <a:r>
                  <a:rPr lang="en-US" sz="1600" u="none" dirty="0"/>
                  <a:t>)</a:t>
                </a:r>
              </a:p>
            </p:txBody>
          </p:sp>
          <p:cxnSp>
            <p:nvCxnSpPr>
              <p:cNvPr id="14" name="Straight Connector 41"/>
              <p:cNvCxnSpPr>
                <a:cxnSpLocks noChangeShapeType="1"/>
              </p:cNvCxnSpPr>
              <p:nvPr/>
            </p:nvCxnSpPr>
            <p:spPr bwMode="auto">
              <a:xfrm>
                <a:off x="4572000" y="5256212"/>
                <a:ext cx="1143000" cy="1588"/>
              </a:xfrm>
              <a:prstGeom prst="line">
                <a:avLst/>
              </a:prstGeom>
              <a:noFill/>
              <a:ln w="31750" algn="ctr">
                <a:solidFill>
                  <a:schemeClr val="tx1"/>
                </a:solidFill>
                <a:prstDash val="sysDash"/>
                <a:round/>
                <a:headEnd/>
                <a:tailEnd/>
              </a:ln>
            </p:spPr>
          </p:cxnSp>
          <p:cxnSp>
            <p:nvCxnSpPr>
              <p:cNvPr id="15" name="Straight Connector 43"/>
              <p:cNvCxnSpPr>
                <a:cxnSpLocks noChangeShapeType="1"/>
              </p:cNvCxnSpPr>
              <p:nvPr/>
            </p:nvCxnSpPr>
            <p:spPr bwMode="auto">
              <a:xfrm rot="5400000">
                <a:off x="5523706" y="4533106"/>
                <a:ext cx="990600" cy="1588"/>
              </a:xfrm>
              <a:prstGeom prst="line">
                <a:avLst/>
              </a:prstGeom>
              <a:noFill/>
              <a:ln w="31750" algn="ctr">
                <a:solidFill>
                  <a:schemeClr val="tx1"/>
                </a:solidFill>
                <a:prstDash val="sysDash"/>
                <a:round/>
                <a:headEnd/>
                <a:tailEnd/>
              </a:ln>
            </p:spPr>
          </p:cxnSp>
        </p:grpSp>
        <p:sp>
          <p:nvSpPr>
            <p:cNvPr id="7" name="Freeform 49"/>
            <p:cNvSpPr>
              <a:spLocks noChangeArrowheads="1"/>
            </p:cNvSpPr>
            <p:nvPr/>
          </p:nvSpPr>
          <p:spPr bwMode="auto">
            <a:xfrm>
              <a:off x="5959928" y="4229100"/>
              <a:ext cx="212271" cy="2253343"/>
            </a:xfrm>
            <a:custGeom>
              <a:avLst/>
              <a:gdLst>
                <a:gd name="T0" fmla="*/ 212271 w 212271"/>
                <a:gd name="T1" fmla="*/ 0 h 2253343"/>
                <a:gd name="T2" fmla="*/ 114300 w 212271"/>
                <a:gd name="T3" fmla="*/ 130629 h 2253343"/>
                <a:gd name="T4" fmla="*/ 65314 w 212271"/>
                <a:gd name="T5" fmla="*/ 228600 h 2253343"/>
                <a:gd name="T6" fmla="*/ 32657 w 212271"/>
                <a:gd name="T7" fmla="*/ 326571 h 2253343"/>
                <a:gd name="T8" fmla="*/ 0 w 212271"/>
                <a:gd name="T9" fmla="*/ 440871 h 2253343"/>
                <a:gd name="T10" fmla="*/ 32657 w 212271"/>
                <a:gd name="T11" fmla="*/ 685800 h 2253343"/>
                <a:gd name="T12" fmla="*/ 97971 w 212271"/>
                <a:gd name="T13" fmla="*/ 783771 h 2253343"/>
                <a:gd name="T14" fmla="*/ 130628 w 212271"/>
                <a:gd name="T15" fmla="*/ 914400 h 2253343"/>
                <a:gd name="T16" fmla="*/ 97971 w 212271"/>
                <a:gd name="T17" fmla="*/ 1224644 h 2253343"/>
                <a:gd name="T18" fmla="*/ 65314 w 212271"/>
                <a:gd name="T19" fmla="*/ 1273630 h 2253343"/>
                <a:gd name="T20" fmla="*/ 48985 w 212271"/>
                <a:gd name="T21" fmla="*/ 1322615 h 2253343"/>
                <a:gd name="T22" fmla="*/ 65314 w 212271"/>
                <a:gd name="T23" fmla="*/ 1502230 h 2253343"/>
                <a:gd name="T24" fmla="*/ 81642 w 212271"/>
                <a:gd name="T25" fmla="*/ 1894115 h 2253343"/>
                <a:gd name="T26" fmla="*/ 212271 w 212271"/>
                <a:gd name="T27" fmla="*/ 2253343 h 225334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2271"/>
                <a:gd name="T43" fmla="*/ 0 h 2253343"/>
                <a:gd name="T44" fmla="*/ 212271 w 212271"/>
                <a:gd name="T45" fmla="*/ 2253343 h 225334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2271" h="2253343">
                  <a:moveTo>
                    <a:pt x="212271" y="0"/>
                  </a:moveTo>
                  <a:cubicBezTo>
                    <a:pt x="138417" y="110780"/>
                    <a:pt x="174710" y="70217"/>
                    <a:pt x="114300" y="130629"/>
                  </a:cubicBezTo>
                  <a:cubicBezTo>
                    <a:pt x="54744" y="309290"/>
                    <a:pt x="149729" y="38665"/>
                    <a:pt x="65314" y="228600"/>
                  </a:cubicBezTo>
                  <a:cubicBezTo>
                    <a:pt x="51333" y="260057"/>
                    <a:pt x="43543" y="293914"/>
                    <a:pt x="32657" y="326571"/>
                  </a:cubicBezTo>
                  <a:cubicBezTo>
                    <a:pt x="9230" y="396851"/>
                    <a:pt x="20504" y="358854"/>
                    <a:pt x="0" y="440871"/>
                  </a:cubicBezTo>
                  <a:cubicBezTo>
                    <a:pt x="10886" y="522514"/>
                    <a:pt x="10030" y="606604"/>
                    <a:pt x="32657" y="685800"/>
                  </a:cubicBezTo>
                  <a:cubicBezTo>
                    <a:pt x="43439" y="723539"/>
                    <a:pt x="85559" y="746536"/>
                    <a:pt x="97971" y="783771"/>
                  </a:cubicBezTo>
                  <a:cubicBezTo>
                    <a:pt x="123077" y="859086"/>
                    <a:pt x="110925" y="815879"/>
                    <a:pt x="130628" y="914400"/>
                  </a:cubicBezTo>
                  <a:cubicBezTo>
                    <a:pt x="130066" y="922272"/>
                    <a:pt x="122837" y="1158335"/>
                    <a:pt x="97971" y="1224643"/>
                  </a:cubicBezTo>
                  <a:cubicBezTo>
                    <a:pt x="91080" y="1243018"/>
                    <a:pt x="74090" y="1256076"/>
                    <a:pt x="65314" y="1273629"/>
                  </a:cubicBezTo>
                  <a:cubicBezTo>
                    <a:pt x="57617" y="1289024"/>
                    <a:pt x="54428" y="1306286"/>
                    <a:pt x="48985" y="1322614"/>
                  </a:cubicBezTo>
                  <a:cubicBezTo>
                    <a:pt x="54428" y="1382486"/>
                    <a:pt x="61884" y="1442208"/>
                    <a:pt x="65314" y="1502229"/>
                  </a:cubicBezTo>
                  <a:cubicBezTo>
                    <a:pt x="72773" y="1632758"/>
                    <a:pt x="55153" y="1766084"/>
                    <a:pt x="81642" y="1894114"/>
                  </a:cubicBezTo>
                  <a:cubicBezTo>
                    <a:pt x="106135" y="2019300"/>
                    <a:pt x="185057" y="2178504"/>
                    <a:pt x="212271" y="2253343"/>
                  </a:cubicBezTo>
                </a:path>
              </a:pathLst>
            </a:custGeom>
            <a:solidFill>
              <a:srgbClr val="EB85D8"/>
            </a:solidFill>
            <a:ln w="9525" algn="ctr">
              <a:noFill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/>
            <p:nvPr/>
          </p:nvSpPr>
          <p:spPr bwMode="auto">
            <a:xfrm rot="5400000">
              <a:off x="7344549" y="2942653"/>
              <a:ext cx="212765" cy="2252663"/>
            </a:xfrm>
            <a:custGeom>
              <a:avLst/>
              <a:gdLst>
                <a:gd name="connsiteX0" fmla="*/ 212271 w 225472"/>
                <a:gd name="connsiteY0" fmla="*/ 0 h 2253343"/>
                <a:gd name="connsiteX1" fmla="*/ 114300 w 225472"/>
                <a:gd name="connsiteY1" fmla="*/ 130629 h 2253343"/>
                <a:gd name="connsiteX2" fmla="*/ 65314 w 225472"/>
                <a:gd name="connsiteY2" fmla="*/ 228600 h 2253343"/>
                <a:gd name="connsiteX3" fmla="*/ 32657 w 225472"/>
                <a:gd name="connsiteY3" fmla="*/ 326571 h 2253343"/>
                <a:gd name="connsiteX4" fmla="*/ 0 w 225472"/>
                <a:gd name="connsiteY4" fmla="*/ 440871 h 2253343"/>
                <a:gd name="connsiteX5" fmla="*/ 32657 w 225472"/>
                <a:gd name="connsiteY5" fmla="*/ 685800 h 2253343"/>
                <a:gd name="connsiteX6" fmla="*/ 97971 w 225472"/>
                <a:gd name="connsiteY6" fmla="*/ 783771 h 2253343"/>
                <a:gd name="connsiteX7" fmla="*/ 130628 w 225472"/>
                <a:gd name="connsiteY7" fmla="*/ 914400 h 2253343"/>
                <a:gd name="connsiteX8" fmla="*/ 97971 w 225472"/>
                <a:gd name="connsiteY8" fmla="*/ 1224643 h 2253343"/>
                <a:gd name="connsiteX9" fmla="*/ 65314 w 225472"/>
                <a:gd name="connsiteY9" fmla="*/ 1273629 h 2253343"/>
                <a:gd name="connsiteX10" fmla="*/ 48985 w 225472"/>
                <a:gd name="connsiteY10" fmla="*/ 1322614 h 2253343"/>
                <a:gd name="connsiteX11" fmla="*/ 65314 w 225472"/>
                <a:gd name="connsiteY11" fmla="*/ 1502229 h 2253343"/>
                <a:gd name="connsiteX12" fmla="*/ 81642 w 225472"/>
                <a:gd name="connsiteY12" fmla="*/ 1894114 h 2253343"/>
                <a:gd name="connsiteX13" fmla="*/ 163285 w 225472"/>
                <a:gd name="connsiteY13" fmla="*/ 1975757 h 2253343"/>
                <a:gd name="connsiteX14" fmla="*/ 195942 w 225472"/>
                <a:gd name="connsiteY14" fmla="*/ 2024743 h 2253343"/>
                <a:gd name="connsiteX15" fmla="*/ 212271 w 225472"/>
                <a:gd name="connsiteY15" fmla="*/ 2253343 h 2253343"/>
                <a:gd name="connsiteX0" fmla="*/ 212271 w 214992"/>
                <a:gd name="connsiteY0" fmla="*/ 0 h 2253343"/>
                <a:gd name="connsiteX1" fmla="*/ 114300 w 214992"/>
                <a:gd name="connsiteY1" fmla="*/ 130629 h 2253343"/>
                <a:gd name="connsiteX2" fmla="*/ 65314 w 214992"/>
                <a:gd name="connsiteY2" fmla="*/ 228600 h 2253343"/>
                <a:gd name="connsiteX3" fmla="*/ 32657 w 214992"/>
                <a:gd name="connsiteY3" fmla="*/ 326571 h 2253343"/>
                <a:gd name="connsiteX4" fmla="*/ 0 w 214992"/>
                <a:gd name="connsiteY4" fmla="*/ 440871 h 2253343"/>
                <a:gd name="connsiteX5" fmla="*/ 32657 w 214992"/>
                <a:gd name="connsiteY5" fmla="*/ 685800 h 2253343"/>
                <a:gd name="connsiteX6" fmla="*/ 97971 w 214992"/>
                <a:gd name="connsiteY6" fmla="*/ 783771 h 2253343"/>
                <a:gd name="connsiteX7" fmla="*/ 130628 w 214992"/>
                <a:gd name="connsiteY7" fmla="*/ 914400 h 2253343"/>
                <a:gd name="connsiteX8" fmla="*/ 97971 w 214992"/>
                <a:gd name="connsiteY8" fmla="*/ 1224643 h 2253343"/>
                <a:gd name="connsiteX9" fmla="*/ 65314 w 214992"/>
                <a:gd name="connsiteY9" fmla="*/ 1273629 h 2253343"/>
                <a:gd name="connsiteX10" fmla="*/ 48985 w 214992"/>
                <a:gd name="connsiteY10" fmla="*/ 1322614 h 2253343"/>
                <a:gd name="connsiteX11" fmla="*/ 65314 w 214992"/>
                <a:gd name="connsiteY11" fmla="*/ 1502229 h 2253343"/>
                <a:gd name="connsiteX12" fmla="*/ 81642 w 214992"/>
                <a:gd name="connsiteY12" fmla="*/ 1894114 h 2253343"/>
                <a:gd name="connsiteX13" fmla="*/ 163285 w 214992"/>
                <a:gd name="connsiteY13" fmla="*/ 1975757 h 2253343"/>
                <a:gd name="connsiteX14" fmla="*/ 195942 w 214992"/>
                <a:gd name="connsiteY14" fmla="*/ 2024743 h 2253343"/>
                <a:gd name="connsiteX15" fmla="*/ 212271 w 214992"/>
                <a:gd name="connsiteY15" fmla="*/ 2024743 h 2253343"/>
                <a:gd name="connsiteX16" fmla="*/ 212271 w 214992"/>
                <a:gd name="connsiteY16" fmla="*/ 2253343 h 2253343"/>
                <a:gd name="connsiteX0" fmla="*/ 231321 w 234042"/>
                <a:gd name="connsiteY0" fmla="*/ 0 h 2253343"/>
                <a:gd name="connsiteX1" fmla="*/ 133350 w 234042"/>
                <a:gd name="connsiteY1" fmla="*/ 130629 h 2253343"/>
                <a:gd name="connsiteX2" fmla="*/ 84364 w 234042"/>
                <a:gd name="connsiteY2" fmla="*/ 228600 h 2253343"/>
                <a:gd name="connsiteX3" fmla="*/ 51707 w 234042"/>
                <a:gd name="connsiteY3" fmla="*/ 326571 h 2253343"/>
                <a:gd name="connsiteX4" fmla="*/ 19050 w 234042"/>
                <a:gd name="connsiteY4" fmla="*/ 440871 h 2253343"/>
                <a:gd name="connsiteX5" fmla="*/ 51707 w 234042"/>
                <a:gd name="connsiteY5" fmla="*/ 685800 h 2253343"/>
                <a:gd name="connsiteX6" fmla="*/ 117021 w 234042"/>
                <a:gd name="connsiteY6" fmla="*/ 783771 h 2253343"/>
                <a:gd name="connsiteX7" fmla="*/ 149678 w 234042"/>
                <a:gd name="connsiteY7" fmla="*/ 914400 h 2253343"/>
                <a:gd name="connsiteX8" fmla="*/ 117021 w 234042"/>
                <a:gd name="connsiteY8" fmla="*/ 1224643 h 2253343"/>
                <a:gd name="connsiteX9" fmla="*/ 84364 w 234042"/>
                <a:gd name="connsiteY9" fmla="*/ 1273629 h 2253343"/>
                <a:gd name="connsiteX10" fmla="*/ 68035 w 234042"/>
                <a:gd name="connsiteY10" fmla="*/ 1322614 h 2253343"/>
                <a:gd name="connsiteX11" fmla="*/ 84364 w 234042"/>
                <a:gd name="connsiteY11" fmla="*/ 1502229 h 2253343"/>
                <a:gd name="connsiteX12" fmla="*/ 100692 w 234042"/>
                <a:gd name="connsiteY12" fmla="*/ 1894114 h 2253343"/>
                <a:gd name="connsiteX13" fmla="*/ 182335 w 234042"/>
                <a:gd name="connsiteY13" fmla="*/ 1975757 h 2253343"/>
                <a:gd name="connsiteX14" fmla="*/ 214992 w 234042"/>
                <a:gd name="connsiteY14" fmla="*/ 2024743 h 2253343"/>
                <a:gd name="connsiteX15" fmla="*/ 231321 w 234042"/>
                <a:gd name="connsiteY15" fmla="*/ 2024743 h 2253343"/>
                <a:gd name="connsiteX16" fmla="*/ 231321 w 234042"/>
                <a:gd name="connsiteY16" fmla="*/ 2253343 h 2253343"/>
                <a:gd name="connsiteX0" fmla="*/ 231321 w 231321"/>
                <a:gd name="connsiteY0" fmla="*/ 0 h 2313214"/>
                <a:gd name="connsiteX1" fmla="*/ 133350 w 231321"/>
                <a:gd name="connsiteY1" fmla="*/ 130629 h 2313214"/>
                <a:gd name="connsiteX2" fmla="*/ 84364 w 231321"/>
                <a:gd name="connsiteY2" fmla="*/ 228600 h 2313214"/>
                <a:gd name="connsiteX3" fmla="*/ 51707 w 231321"/>
                <a:gd name="connsiteY3" fmla="*/ 326571 h 2313214"/>
                <a:gd name="connsiteX4" fmla="*/ 19050 w 231321"/>
                <a:gd name="connsiteY4" fmla="*/ 440871 h 2313214"/>
                <a:gd name="connsiteX5" fmla="*/ 51707 w 231321"/>
                <a:gd name="connsiteY5" fmla="*/ 685800 h 2313214"/>
                <a:gd name="connsiteX6" fmla="*/ 117021 w 231321"/>
                <a:gd name="connsiteY6" fmla="*/ 783771 h 2313214"/>
                <a:gd name="connsiteX7" fmla="*/ 149678 w 231321"/>
                <a:gd name="connsiteY7" fmla="*/ 914400 h 2313214"/>
                <a:gd name="connsiteX8" fmla="*/ 117021 w 231321"/>
                <a:gd name="connsiteY8" fmla="*/ 1224643 h 2313214"/>
                <a:gd name="connsiteX9" fmla="*/ 84364 w 231321"/>
                <a:gd name="connsiteY9" fmla="*/ 1273629 h 2313214"/>
                <a:gd name="connsiteX10" fmla="*/ 68035 w 231321"/>
                <a:gd name="connsiteY10" fmla="*/ 1322614 h 2313214"/>
                <a:gd name="connsiteX11" fmla="*/ 84364 w 231321"/>
                <a:gd name="connsiteY11" fmla="*/ 1502229 h 2313214"/>
                <a:gd name="connsiteX12" fmla="*/ 100692 w 231321"/>
                <a:gd name="connsiteY12" fmla="*/ 1894114 h 2313214"/>
                <a:gd name="connsiteX13" fmla="*/ 182335 w 231321"/>
                <a:gd name="connsiteY13" fmla="*/ 1975757 h 2313214"/>
                <a:gd name="connsiteX14" fmla="*/ 214992 w 231321"/>
                <a:gd name="connsiteY14" fmla="*/ 2024743 h 2313214"/>
                <a:gd name="connsiteX15" fmla="*/ 231321 w 231321"/>
                <a:gd name="connsiteY15" fmla="*/ 2024743 h 2313214"/>
                <a:gd name="connsiteX16" fmla="*/ 231321 w 231321"/>
                <a:gd name="connsiteY16" fmla="*/ 2253343 h 2313214"/>
                <a:gd name="connsiteX0" fmla="*/ 212271 w 212271"/>
                <a:gd name="connsiteY0" fmla="*/ 0 h 2253343"/>
                <a:gd name="connsiteX1" fmla="*/ 114300 w 212271"/>
                <a:gd name="connsiteY1" fmla="*/ 130629 h 2253343"/>
                <a:gd name="connsiteX2" fmla="*/ 65314 w 212271"/>
                <a:gd name="connsiteY2" fmla="*/ 228600 h 2253343"/>
                <a:gd name="connsiteX3" fmla="*/ 32657 w 212271"/>
                <a:gd name="connsiteY3" fmla="*/ 326571 h 2253343"/>
                <a:gd name="connsiteX4" fmla="*/ 0 w 212271"/>
                <a:gd name="connsiteY4" fmla="*/ 440871 h 2253343"/>
                <a:gd name="connsiteX5" fmla="*/ 32657 w 212271"/>
                <a:gd name="connsiteY5" fmla="*/ 685800 h 2253343"/>
                <a:gd name="connsiteX6" fmla="*/ 97971 w 212271"/>
                <a:gd name="connsiteY6" fmla="*/ 783771 h 2253343"/>
                <a:gd name="connsiteX7" fmla="*/ 130628 w 212271"/>
                <a:gd name="connsiteY7" fmla="*/ 914400 h 2253343"/>
                <a:gd name="connsiteX8" fmla="*/ 97971 w 212271"/>
                <a:gd name="connsiteY8" fmla="*/ 1224643 h 2253343"/>
                <a:gd name="connsiteX9" fmla="*/ 65314 w 212271"/>
                <a:gd name="connsiteY9" fmla="*/ 1273629 h 2253343"/>
                <a:gd name="connsiteX10" fmla="*/ 48985 w 212271"/>
                <a:gd name="connsiteY10" fmla="*/ 1322614 h 2253343"/>
                <a:gd name="connsiteX11" fmla="*/ 65314 w 212271"/>
                <a:gd name="connsiteY11" fmla="*/ 1502229 h 2253343"/>
                <a:gd name="connsiteX12" fmla="*/ 81642 w 212271"/>
                <a:gd name="connsiteY12" fmla="*/ 1894114 h 2253343"/>
                <a:gd name="connsiteX13" fmla="*/ 163285 w 212271"/>
                <a:gd name="connsiteY13" fmla="*/ 1975757 h 2253343"/>
                <a:gd name="connsiteX14" fmla="*/ 195942 w 212271"/>
                <a:gd name="connsiteY14" fmla="*/ 2024743 h 2253343"/>
                <a:gd name="connsiteX15" fmla="*/ 212271 w 212271"/>
                <a:gd name="connsiteY15" fmla="*/ 2253343 h 2253343"/>
                <a:gd name="connsiteX0" fmla="*/ 212271 w 212271"/>
                <a:gd name="connsiteY0" fmla="*/ 0 h 2253343"/>
                <a:gd name="connsiteX1" fmla="*/ 114300 w 212271"/>
                <a:gd name="connsiteY1" fmla="*/ 130629 h 2253343"/>
                <a:gd name="connsiteX2" fmla="*/ 65314 w 212271"/>
                <a:gd name="connsiteY2" fmla="*/ 228600 h 2253343"/>
                <a:gd name="connsiteX3" fmla="*/ 32657 w 212271"/>
                <a:gd name="connsiteY3" fmla="*/ 326571 h 2253343"/>
                <a:gd name="connsiteX4" fmla="*/ 0 w 212271"/>
                <a:gd name="connsiteY4" fmla="*/ 440871 h 2253343"/>
                <a:gd name="connsiteX5" fmla="*/ 32657 w 212271"/>
                <a:gd name="connsiteY5" fmla="*/ 685800 h 2253343"/>
                <a:gd name="connsiteX6" fmla="*/ 97971 w 212271"/>
                <a:gd name="connsiteY6" fmla="*/ 783771 h 2253343"/>
                <a:gd name="connsiteX7" fmla="*/ 130628 w 212271"/>
                <a:gd name="connsiteY7" fmla="*/ 914400 h 2253343"/>
                <a:gd name="connsiteX8" fmla="*/ 97971 w 212271"/>
                <a:gd name="connsiteY8" fmla="*/ 1224643 h 2253343"/>
                <a:gd name="connsiteX9" fmla="*/ 65314 w 212271"/>
                <a:gd name="connsiteY9" fmla="*/ 1273629 h 2253343"/>
                <a:gd name="connsiteX10" fmla="*/ 48985 w 212271"/>
                <a:gd name="connsiteY10" fmla="*/ 1322614 h 2253343"/>
                <a:gd name="connsiteX11" fmla="*/ 65314 w 212271"/>
                <a:gd name="connsiteY11" fmla="*/ 1502229 h 2253343"/>
                <a:gd name="connsiteX12" fmla="*/ 81642 w 212271"/>
                <a:gd name="connsiteY12" fmla="*/ 1894114 h 2253343"/>
                <a:gd name="connsiteX13" fmla="*/ 163285 w 212271"/>
                <a:gd name="connsiteY13" fmla="*/ 1975757 h 2253343"/>
                <a:gd name="connsiteX14" fmla="*/ 212271 w 212271"/>
                <a:gd name="connsiteY14" fmla="*/ 2253343 h 2253343"/>
                <a:gd name="connsiteX0" fmla="*/ 212271 w 212271"/>
                <a:gd name="connsiteY0" fmla="*/ 0 h 2253343"/>
                <a:gd name="connsiteX1" fmla="*/ 114300 w 212271"/>
                <a:gd name="connsiteY1" fmla="*/ 130629 h 2253343"/>
                <a:gd name="connsiteX2" fmla="*/ 65314 w 212271"/>
                <a:gd name="connsiteY2" fmla="*/ 228600 h 2253343"/>
                <a:gd name="connsiteX3" fmla="*/ 32657 w 212271"/>
                <a:gd name="connsiteY3" fmla="*/ 326571 h 2253343"/>
                <a:gd name="connsiteX4" fmla="*/ 0 w 212271"/>
                <a:gd name="connsiteY4" fmla="*/ 440871 h 2253343"/>
                <a:gd name="connsiteX5" fmla="*/ 32657 w 212271"/>
                <a:gd name="connsiteY5" fmla="*/ 685800 h 2253343"/>
                <a:gd name="connsiteX6" fmla="*/ 97971 w 212271"/>
                <a:gd name="connsiteY6" fmla="*/ 783771 h 2253343"/>
                <a:gd name="connsiteX7" fmla="*/ 130628 w 212271"/>
                <a:gd name="connsiteY7" fmla="*/ 914400 h 2253343"/>
                <a:gd name="connsiteX8" fmla="*/ 97971 w 212271"/>
                <a:gd name="connsiteY8" fmla="*/ 1224643 h 2253343"/>
                <a:gd name="connsiteX9" fmla="*/ 65314 w 212271"/>
                <a:gd name="connsiteY9" fmla="*/ 1273629 h 2253343"/>
                <a:gd name="connsiteX10" fmla="*/ 48985 w 212271"/>
                <a:gd name="connsiteY10" fmla="*/ 1322614 h 2253343"/>
                <a:gd name="connsiteX11" fmla="*/ 65314 w 212271"/>
                <a:gd name="connsiteY11" fmla="*/ 1502229 h 2253343"/>
                <a:gd name="connsiteX12" fmla="*/ 81642 w 212271"/>
                <a:gd name="connsiteY12" fmla="*/ 1894114 h 2253343"/>
                <a:gd name="connsiteX13" fmla="*/ 212271 w 212271"/>
                <a:gd name="connsiteY13" fmla="*/ 2253343 h 225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2271" h="2253343">
                  <a:moveTo>
                    <a:pt x="212271" y="0"/>
                  </a:moveTo>
                  <a:cubicBezTo>
                    <a:pt x="138417" y="110780"/>
                    <a:pt x="174710" y="70217"/>
                    <a:pt x="114300" y="130629"/>
                  </a:cubicBezTo>
                  <a:cubicBezTo>
                    <a:pt x="54744" y="309290"/>
                    <a:pt x="149729" y="38665"/>
                    <a:pt x="65314" y="228600"/>
                  </a:cubicBezTo>
                  <a:cubicBezTo>
                    <a:pt x="51333" y="260057"/>
                    <a:pt x="43543" y="293914"/>
                    <a:pt x="32657" y="326571"/>
                  </a:cubicBezTo>
                  <a:cubicBezTo>
                    <a:pt x="9230" y="396851"/>
                    <a:pt x="20504" y="358854"/>
                    <a:pt x="0" y="440871"/>
                  </a:cubicBezTo>
                  <a:cubicBezTo>
                    <a:pt x="10886" y="522514"/>
                    <a:pt x="10030" y="606604"/>
                    <a:pt x="32657" y="685800"/>
                  </a:cubicBezTo>
                  <a:cubicBezTo>
                    <a:pt x="43439" y="723539"/>
                    <a:pt x="85559" y="746536"/>
                    <a:pt x="97971" y="783771"/>
                  </a:cubicBezTo>
                  <a:cubicBezTo>
                    <a:pt x="123077" y="859086"/>
                    <a:pt x="110925" y="815879"/>
                    <a:pt x="130628" y="914400"/>
                  </a:cubicBezTo>
                  <a:cubicBezTo>
                    <a:pt x="130066" y="922272"/>
                    <a:pt x="122837" y="1158335"/>
                    <a:pt x="97971" y="1224643"/>
                  </a:cubicBezTo>
                  <a:cubicBezTo>
                    <a:pt x="91080" y="1243018"/>
                    <a:pt x="74090" y="1256076"/>
                    <a:pt x="65314" y="1273629"/>
                  </a:cubicBezTo>
                  <a:cubicBezTo>
                    <a:pt x="57617" y="1289024"/>
                    <a:pt x="54428" y="1306286"/>
                    <a:pt x="48985" y="1322614"/>
                  </a:cubicBezTo>
                  <a:cubicBezTo>
                    <a:pt x="54428" y="1382486"/>
                    <a:pt x="61884" y="1442208"/>
                    <a:pt x="65314" y="1502229"/>
                  </a:cubicBezTo>
                  <a:cubicBezTo>
                    <a:pt x="72773" y="1632758"/>
                    <a:pt x="55153" y="1766084"/>
                    <a:pt x="81642" y="1894114"/>
                  </a:cubicBezTo>
                  <a:cubicBezTo>
                    <a:pt x="106135" y="2019300"/>
                    <a:pt x="185057" y="2178504"/>
                    <a:pt x="212271" y="2253343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6" name="Group 44"/>
          <p:cNvGrpSpPr>
            <a:grpSpLocks/>
          </p:cNvGrpSpPr>
          <p:nvPr/>
        </p:nvGrpSpPr>
        <p:grpSpPr bwMode="auto">
          <a:xfrm>
            <a:off x="1828800" y="4724400"/>
            <a:ext cx="1554163" cy="1554163"/>
            <a:chOff x="1828800" y="4724400"/>
            <a:chExt cx="1554480" cy="1554480"/>
          </a:xfrm>
        </p:grpSpPr>
        <p:sp>
          <p:nvSpPr>
            <p:cNvPr id="17" name="Oval 26"/>
            <p:cNvSpPr>
              <a:spLocks noChangeArrowheads="1"/>
            </p:cNvSpPr>
            <p:nvPr/>
          </p:nvSpPr>
          <p:spPr bwMode="auto">
            <a:xfrm>
              <a:off x="1828800" y="4724400"/>
              <a:ext cx="1554480" cy="1554480"/>
            </a:xfrm>
            <a:prstGeom prst="ellipse">
              <a:avLst/>
            </a:prstGeom>
            <a:solidFill>
              <a:srgbClr val="8585E0">
                <a:alpha val="61176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TextBox 27"/>
            <p:cNvSpPr txBox="1">
              <a:spLocks noChangeArrowheads="1"/>
            </p:cNvSpPr>
            <p:nvPr/>
          </p:nvSpPr>
          <p:spPr bwMode="auto">
            <a:xfrm>
              <a:off x="2133600" y="5486400"/>
              <a:ext cx="82586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/>
                <a:t>(p*,q*)</a:t>
              </a:r>
            </a:p>
          </p:txBody>
        </p:sp>
        <p:cxnSp>
          <p:nvCxnSpPr>
            <p:cNvPr id="20" name="Straight Connector 29"/>
            <p:cNvCxnSpPr>
              <a:cxnSpLocks noChangeShapeType="1"/>
            </p:cNvCxnSpPr>
            <p:nvPr/>
          </p:nvCxnSpPr>
          <p:spPr bwMode="auto">
            <a:xfrm>
              <a:off x="2590800" y="5486400"/>
              <a:ext cx="77724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1" name="TextBox 40"/>
            <p:cNvSpPr txBox="1">
              <a:spLocks noChangeArrowheads="1"/>
            </p:cNvSpPr>
            <p:nvPr/>
          </p:nvSpPr>
          <p:spPr bwMode="auto">
            <a:xfrm>
              <a:off x="2819400" y="5181600"/>
              <a:ext cx="3561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u="none">
                  <a:latin typeface="cmmi10" pitchFamily="34" charset="0"/>
                </a:rPr>
                <a:t>¢</a:t>
              </a: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2590955" y="5440509"/>
              <a:ext cx="76216" cy="7621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3" name="Rounded Rectangular Callout 22"/>
          <p:cNvSpPr/>
          <p:nvPr/>
        </p:nvSpPr>
        <p:spPr bwMode="auto">
          <a:xfrm>
            <a:off x="3733800" y="4800600"/>
            <a:ext cx="2057400" cy="715089"/>
          </a:xfrm>
          <a:prstGeom prst="wedgeRoundRectCallout">
            <a:avLst>
              <a:gd name="adj1" fmla="val -74089"/>
              <a:gd name="adj2" fmla="val 25485"/>
              <a:gd name="adj3" fmla="val 16667"/>
            </a:avLst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All 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mmi10"/>
              </a:rPr>
              <a:t>²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-equilibria inside this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 ball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about other problems?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0" y="1371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800" b="1" u="none" kern="0" dirty="0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Sparsest cut?</a:t>
            </a:r>
          </a:p>
        </p:txBody>
      </p:sp>
      <p:sp>
        <p:nvSpPr>
          <p:cNvPr id="4" name="Rectangle 48"/>
          <p:cNvSpPr>
            <a:spLocks noChangeArrowheads="1"/>
          </p:cNvSpPr>
          <p:nvPr/>
        </p:nvSpPr>
        <p:spPr bwMode="auto">
          <a:xfrm>
            <a:off x="0" y="1905000"/>
            <a:ext cx="5867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dirty="0" smtClean="0">
                <a:sym typeface="Symbol" pitchFamily="18" charset="2"/>
              </a:rPr>
              <a:t>Best </a:t>
            </a:r>
            <a:r>
              <a:rPr lang="en-US" sz="2800" u="none" dirty="0" err="1">
                <a:sym typeface="Symbol" pitchFamily="18" charset="2"/>
              </a:rPr>
              <a:t>apx</a:t>
            </a:r>
            <a:r>
              <a:rPr lang="en-US" sz="2800" u="none" dirty="0">
                <a:sym typeface="Symbol" pitchFamily="18" charset="2"/>
              </a:rPr>
              <a:t> is O((log </a:t>
            </a:r>
            <a:r>
              <a:rPr lang="en-US" sz="2800" u="none" dirty="0">
                <a:latin typeface="Comic Sans MS"/>
                <a:sym typeface="Symbol" pitchFamily="18" charset="2"/>
              </a:rPr>
              <a:t>n)</a:t>
            </a:r>
            <a:r>
              <a:rPr lang="en-US" sz="2800" u="none" baseline="30000" dirty="0">
                <a:latin typeface="Comic Sans MS"/>
                <a:sym typeface="Symbol" pitchFamily="18" charset="2"/>
              </a:rPr>
              <a:t>1/2</a:t>
            </a:r>
            <a:r>
              <a:rPr lang="en-US" sz="2800" u="none" dirty="0">
                <a:latin typeface="Comic Sans MS"/>
                <a:sym typeface="Symbol" pitchFamily="18" charset="2"/>
              </a:rPr>
              <a:t>)</a:t>
            </a:r>
            <a:r>
              <a:rPr lang="en-US" sz="2800" u="none" dirty="0">
                <a:sym typeface="Symbol" pitchFamily="18" charset="2"/>
              </a:rPr>
              <a:t> </a:t>
            </a:r>
            <a:r>
              <a:rPr lang="en-US" sz="2800" u="none" dirty="0">
                <a:solidFill>
                  <a:schemeClr val="accent1">
                    <a:lumMod val="50000"/>
                  </a:schemeClr>
                </a:solidFill>
                <a:sym typeface="Symbol" pitchFamily="18" charset="2"/>
              </a:rPr>
              <a:t>[ARV]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dirty="0" smtClean="0">
                <a:sym typeface="Symbol" pitchFamily="18" charset="2"/>
              </a:rPr>
              <a:t>Often the </a:t>
            </a:r>
            <a:r>
              <a:rPr lang="en-US" sz="2800" u="none" dirty="0" smtClean="0">
                <a:solidFill>
                  <a:srgbClr val="FF0000"/>
                </a:solidFill>
                <a:sym typeface="Symbol" pitchFamily="18" charset="2"/>
              </a:rPr>
              <a:t>reason</a:t>
            </a:r>
            <a:r>
              <a:rPr lang="en-US" sz="2800" u="none" dirty="0" smtClean="0">
                <a:sym typeface="Symbol" pitchFamily="18" charset="2"/>
              </a:rPr>
              <a:t> you want a good cut is to segment an image, </a:t>
            </a:r>
            <a:r>
              <a:rPr lang="en-US" sz="2800" u="none" dirty="0">
                <a:sym typeface="Symbol" pitchFamily="18" charset="2"/>
              </a:rPr>
              <a:t>partition cats from dogs, </a:t>
            </a:r>
            <a:r>
              <a:rPr lang="en-US" sz="2800" u="none" dirty="0" smtClean="0">
                <a:sym typeface="Symbol" pitchFamily="18" charset="2"/>
              </a:rPr>
              <a:t>etc. </a:t>
            </a:r>
            <a:r>
              <a:rPr lang="en-US" u="none" dirty="0" smtClean="0">
                <a:solidFill>
                  <a:schemeClr val="accent2"/>
                </a:solidFill>
                <a:sym typeface="Symbol" pitchFamily="18" charset="2"/>
              </a:rPr>
              <a:t>(edges represent similarity)</a:t>
            </a:r>
            <a:endParaRPr lang="en-US" sz="2800" u="none" dirty="0" smtClean="0">
              <a:solidFill>
                <a:schemeClr val="accent2"/>
              </a:solidFill>
              <a:sym typeface="Symbol" pitchFamily="18" charset="2"/>
            </a:endParaRP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dirty="0" smtClean="0">
                <a:sym typeface="Symbol" pitchFamily="18" charset="2"/>
              </a:rPr>
              <a:t>Implicitly hoping good </a:t>
            </a:r>
            <a:r>
              <a:rPr lang="en-US" sz="2800" u="none" dirty="0" err="1" smtClean="0">
                <a:sym typeface="Symbol" pitchFamily="18" charset="2"/>
              </a:rPr>
              <a:t>apx</a:t>
            </a:r>
            <a:r>
              <a:rPr lang="en-US" sz="2800" u="none" dirty="0" smtClean="0">
                <a:sym typeface="Symbol" pitchFamily="18" charset="2"/>
              </a:rPr>
              <a:t> implies low error…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dirty="0" smtClean="0">
                <a:sym typeface="Symbol" pitchFamily="18" charset="2"/>
              </a:rPr>
              <a:t>What if assume any </a:t>
            </a:r>
            <a:r>
              <a:rPr lang="en-US" sz="2800" u="none" dirty="0">
                <a:sym typeface="Symbol" pitchFamily="18" charset="2"/>
              </a:rPr>
              <a:t>10-apx has error </a:t>
            </a:r>
            <a:r>
              <a:rPr lang="en-US" sz="2800" u="none" dirty="0">
                <a:latin typeface="cmsy10"/>
                <a:sym typeface="Symbol" pitchFamily="18" charset="2"/>
              </a:rPr>
              <a:t>·</a:t>
            </a:r>
            <a:r>
              <a:rPr lang="en-US" sz="2800" u="none" dirty="0">
                <a:sym typeface="Symbol" pitchFamily="18" charset="2"/>
              </a:rPr>
              <a:t> </a:t>
            </a:r>
            <a:r>
              <a:rPr lang="en-US" sz="2800" u="none" dirty="0" smtClean="0">
                <a:latin typeface="cmmi10"/>
                <a:sym typeface="Symbol" pitchFamily="18" charset="2"/>
              </a:rPr>
              <a:t>²</a:t>
            </a:r>
            <a:r>
              <a:rPr lang="en-US" sz="2800" u="none" dirty="0" smtClean="0">
                <a:sym typeface="Symbol" pitchFamily="18" charset="2"/>
              </a:rPr>
              <a:t>?</a:t>
            </a:r>
            <a:endParaRPr lang="en-US" sz="2800" u="none" dirty="0">
              <a:latin typeface="cmmi10"/>
            </a:endParaRP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5715000" y="1295400"/>
            <a:ext cx="3200400" cy="3509963"/>
            <a:chOff x="5715000" y="1219200"/>
            <a:chExt cx="3200399" cy="3510201"/>
          </a:xfrm>
        </p:grpSpPr>
        <p:sp>
          <p:nvSpPr>
            <p:cNvPr id="6" name="Rounded Rectangle 18"/>
            <p:cNvSpPr>
              <a:spLocks noChangeArrowheads="1"/>
            </p:cNvSpPr>
            <p:nvPr/>
          </p:nvSpPr>
          <p:spPr bwMode="auto">
            <a:xfrm>
              <a:off x="5943600" y="1219200"/>
              <a:ext cx="2514600" cy="19812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5715000" y="1371600"/>
              <a:ext cx="3200399" cy="3357801"/>
              <a:chOff x="5715000" y="1371600"/>
              <a:chExt cx="3200399" cy="3357801"/>
            </a:xfrm>
          </p:grpSpPr>
          <p:sp>
            <p:nvSpPr>
              <p:cNvPr id="8" name="Rounded Rectangular Callout 7"/>
              <p:cNvSpPr/>
              <p:nvPr/>
            </p:nvSpPr>
            <p:spPr bwMode="auto">
              <a:xfrm>
                <a:off x="5715000" y="3810176"/>
                <a:ext cx="3047999" cy="919225"/>
              </a:xfrm>
              <a:prstGeom prst="wedgeRoundRectCallout">
                <a:avLst>
                  <a:gd name="adj1" fmla="val -6598"/>
                  <a:gd name="adj2" fmla="val -158917"/>
                  <a:gd name="adj3" fmla="val 16667"/>
                </a:avLst>
              </a:prstGeom>
              <a:solidFill>
                <a:schemeClr val="bg2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u="none" dirty="0"/>
                  <a:t>Minimize e(A,B)/(|A|*|B|)</a:t>
                </a:r>
                <a:endParaRPr lang="en-US" dirty="0"/>
              </a:p>
            </p:txBody>
          </p:sp>
          <p:grpSp>
            <p:nvGrpSpPr>
              <p:cNvPr id="9" name="Group 16"/>
              <p:cNvGrpSpPr>
                <a:grpSpLocks/>
              </p:cNvGrpSpPr>
              <p:nvPr/>
            </p:nvGrpSpPr>
            <p:grpSpPr bwMode="auto">
              <a:xfrm>
                <a:off x="6172200" y="1371600"/>
                <a:ext cx="2743199" cy="1757492"/>
                <a:chOff x="3200400" y="1676400"/>
                <a:chExt cx="2743199" cy="1757492"/>
              </a:xfrm>
            </p:grpSpPr>
            <p:sp>
              <p:nvSpPr>
                <p:cNvPr id="10" name="Oval 3"/>
                <p:cNvSpPr>
                  <a:spLocks noChangeArrowheads="1"/>
                </p:cNvSpPr>
                <p:nvPr/>
              </p:nvSpPr>
              <p:spPr bwMode="auto">
                <a:xfrm>
                  <a:off x="3200400" y="1676400"/>
                  <a:ext cx="838200" cy="1219200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" name="Oval 4"/>
                <p:cNvSpPr>
                  <a:spLocks noChangeArrowheads="1"/>
                </p:cNvSpPr>
                <p:nvPr/>
              </p:nvSpPr>
              <p:spPr bwMode="auto">
                <a:xfrm>
                  <a:off x="4343400" y="1676400"/>
                  <a:ext cx="838200" cy="1219200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" name="TextBox 7"/>
                <p:cNvSpPr txBox="1"/>
                <p:nvPr/>
              </p:nvSpPr>
              <p:spPr>
                <a:xfrm>
                  <a:off x="3276600" y="2971898"/>
                  <a:ext cx="609600" cy="461994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en-US" u="none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A</a:t>
                  </a: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4419600" y="2971898"/>
                  <a:ext cx="609600" cy="461994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en-US" u="none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B</a:t>
                  </a:r>
                </a:p>
              </p:txBody>
            </p:sp>
            <p:cxnSp>
              <p:nvCxnSpPr>
                <p:cNvPr id="14" name="Straight Connector 11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1981200"/>
                  <a:ext cx="1219200" cy="762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15" name="Straight Connector 12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2209800"/>
                  <a:ext cx="1219200" cy="762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16" name="Straight Connector 13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2438400"/>
                  <a:ext cx="1219200" cy="762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17" name="Straight Connector 14"/>
                <p:cNvCxnSpPr>
                  <a:cxnSpLocks noChangeShapeType="1"/>
                </p:cNvCxnSpPr>
                <p:nvPr/>
              </p:nvCxnSpPr>
              <p:spPr bwMode="auto">
                <a:xfrm flipV="1">
                  <a:off x="3581400" y="2057400"/>
                  <a:ext cx="1143000" cy="5334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sp>
              <p:nvSpPr>
                <p:cNvPr id="18" name="TextBox 17"/>
                <p:cNvSpPr txBox="1"/>
                <p:nvPr/>
              </p:nvSpPr>
              <p:spPr>
                <a:xfrm>
                  <a:off x="5333999" y="2286051"/>
                  <a:ext cx="609600" cy="461994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en-US" u="none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G</a:t>
                  </a:r>
                </a:p>
              </p:txBody>
            </p:sp>
          </p:grpSp>
        </p:grpSp>
      </p:grp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533400" y="59436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Good open question!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4" grpId="0" build="p"/>
      <p:bldP spid="2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about other problems?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0" y="1371600"/>
            <a:ext cx="9144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800" b="1" u="none" kern="0" dirty="0" err="1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Phylogenetic</a:t>
            </a:r>
            <a:r>
              <a:rPr lang="en-US" sz="2800" b="1" u="none" kern="0" dirty="0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 Trees?</a:t>
            </a:r>
            <a:endParaRPr lang="en-US" sz="2800" u="none" kern="0" dirty="0">
              <a:latin typeface="+mn-lt"/>
              <a:sym typeface="Symbol" pitchFamily="18" charset="2"/>
            </a:endParaRPr>
          </a:p>
        </p:txBody>
      </p:sp>
      <p:sp>
        <p:nvSpPr>
          <p:cNvPr id="4" name="Rectangle 48"/>
          <p:cNvSpPr>
            <a:spLocks noChangeArrowheads="1"/>
          </p:cNvSpPr>
          <p:nvPr/>
        </p:nvSpPr>
        <p:spPr bwMode="auto">
          <a:xfrm>
            <a:off x="0" y="1905000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3200" u="none" dirty="0" smtClean="0">
                <a:solidFill>
                  <a:schemeClr val="accent6"/>
                </a:solidFill>
                <a:sym typeface="Symbol" pitchFamily="18" charset="2"/>
              </a:rPr>
              <a:t>Trying to reconstruct evolutionary trees</a:t>
            </a:r>
            <a:endParaRPr lang="en-US" sz="3200" u="none" dirty="0">
              <a:solidFill>
                <a:schemeClr val="accent6"/>
              </a:solidFill>
              <a:sym typeface="Symbol" pitchFamily="18" charset="2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dirty="0">
                <a:sym typeface="Symbol" pitchFamily="18" charset="2"/>
              </a:rPr>
              <a:t>Often posed as a Steiner-tree-like </a:t>
            </a:r>
            <a:r>
              <a:rPr lang="en-US" sz="2800" u="none" dirty="0" smtClean="0">
                <a:sym typeface="Symbol" pitchFamily="18" charset="2"/>
              </a:rPr>
              <a:t>optimization problem</a:t>
            </a:r>
            <a:r>
              <a:rPr lang="en-US" sz="2800" u="none" dirty="0">
                <a:sym typeface="Symbol" pitchFamily="18" charset="2"/>
              </a:rPr>
              <a:t>.</a:t>
            </a:r>
          </a:p>
          <a:p>
            <a:pPr marL="800100" lvl="1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dirty="0" smtClean="0">
                <a:sym typeface="Symbol" pitchFamily="18" charset="2"/>
              </a:rPr>
              <a:t>But really our goal is to get structure close to the correct answer.</a:t>
            </a:r>
          </a:p>
          <a:p>
            <a:pPr marL="800100" lvl="1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dirty="0" smtClean="0">
                <a:sym typeface="Symbol" pitchFamily="18" charset="2"/>
              </a:rPr>
              <a:t>Could this approach be                                     useful here?</a:t>
            </a:r>
          </a:p>
        </p:txBody>
      </p: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362200" y="4572000"/>
            <a:ext cx="6096000" cy="1905000"/>
            <a:chOff x="2057400" y="4953000"/>
            <a:chExt cx="6096000" cy="1905000"/>
          </a:xfrm>
        </p:grpSpPr>
        <p:sp>
          <p:nvSpPr>
            <p:cNvPr id="6" name="TextBox 15"/>
            <p:cNvSpPr txBox="1">
              <a:spLocks noChangeArrowheads="1"/>
            </p:cNvSpPr>
            <p:nvPr/>
          </p:nvSpPr>
          <p:spPr bwMode="auto">
            <a:xfrm>
              <a:off x="2057400" y="6172200"/>
              <a:ext cx="1861407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1001010001</a:t>
              </a:r>
            </a:p>
          </p:txBody>
        </p:sp>
        <p:sp>
          <p:nvSpPr>
            <p:cNvPr id="7" name="TextBox 16"/>
            <p:cNvSpPr txBox="1">
              <a:spLocks noChangeArrowheads="1"/>
            </p:cNvSpPr>
            <p:nvPr/>
          </p:nvSpPr>
          <p:spPr bwMode="auto">
            <a:xfrm>
              <a:off x="4158393" y="6172200"/>
              <a:ext cx="1861408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1011000010</a:t>
              </a:r>
            </a:p>
          </p:txBody>
        </p:sp>
        <p:sp>
          <p:nvSpPr>
            <p:cNvPr id="8" name="TextBox 17"/>
            <p:cNvSpPr txBox="1">
              <a:spLocks noChangeArrowheads="1"/>
            </p:cNvSpPr>
            <p:nvPr/>
          </p:nvSpPr>
          <p:spPr bwMode="auto">
            <a:xfrm>
              <a:off x="6341686" y="6172200"/>
              <a:ext cx="181171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0001110011</a:t>
              </a:r>
            </a:p>
          </p:txBody>
        </p:sp>
        <p:sp>
          <p:nvSpPr>
            <p:cNvPr id="9" name="TextBox 18"/>
            <p:cNvSpPr txBox="1">
              <a:spLocks noChangeArrowheads="1"/>
            </p:cNvSpPr>
            <p:nvPr/>
          </p:nvSpPr>
          <p:spPr bwMode="auto">
            <a:xfrm>
              <a:off x="3810000" y="5486400"/>
              <a:ext cx="1189749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           </a:t>
              </a:r>
            </a:p>
          </p:txBody>
        </p:sp>
        <p:sp>
          <p:nvSpPr>
            <p:cNvPr id="10" name="TextBox 19"/>
            <p:cNvSpPr txBox="1">
              <a:spLocks noChangeArrowheads="1"/>
            </p:cNvSpPr>
            <p:nvPr/>
          </p:nvSpPr>
          <p:spPr bwMode="auto">
            <a:xfrm>
              <a:off x="5211051" y="4953000"/>
              <a:ext cx="1189749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           </a:t>
              </a:r>
            </a:p>
          </p:txBody>
        </p:sp>
        <p:cxnSp>
          <p:nvCxnSpPr>
            <p:cNvPr id="11" name="Straight Connector 21"/>
            <p:cNvCxnSpPr>
              <a:cxnSpLocks noChangeShapeType="1"/>
              <a:endCxn id="8" idx="0"/>
            </p:cNvCxnSpPr>
            <p:nvPr/>
          </p:nvCxnSpPr>
          <p:spPr bwMode="auto">
            <a:xfrm>
              <a:off x="6019800" y="5410200"/>
              <a:ext cx="1227743" cy="7620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" name="Straight Connector 23"/>
            <p:cNvCxnSpPr>
              <a:cxnSpLocks noChangeShapeType="1"/>
              <a:stCxn id="9" idx="2"/>
            </p:cNvCxnSpPr>
            <p:nvPr/>
          </p:nvCxnSpPr>
          <p:spPr bwMode="auto">
            <a:xfrm>
              <a:off x="4343400" y="5943600"/>
              <a:ext cx="914400" cy="914400"/>
            </a:xfrm>
            <a:prstGeom prst="line">
              <a:avLst/>
            </a:prstGeom>
            <a:noFill/>
            <a:ln w="9525" algn="ctr">
              <a:noFill/>
              <a:round/>
              <a:headEnd/>
              <a:tailEnd/>
            </a:ln>
          </p:spPr>
        </p:cxnSp>
        <p:cxnSp>
          <p:nvCxnSpPr>
            <p:cNvPr id="13" name="Straight Connector 25"/>
            <p:cNvCxnSpPr>
              <a:cxnSpLocks noChangeShapeType="1"/>
            </p:cNvCxnSpPr>
            <p:nvPr/>
          </p:nvCxnSpPr>
          <p:spPr bwMode="auto">
            <a:xfrm rot="10800000" flipV="1">
              <a:off x="3276600" y="5943600"/>
              <a:ext cx="914400" cy="2286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" name="Straight Connector 28"/>
            <p:cNvCxnSpPr>
              <a:cxnSpLocks noChangeShapeType="1"/>
              <a:endCxn id="7" idx="0"/>
            </p:cNvCxnSpPr>
            <p:nvPr/>
          </p:nvCxnSpPr>
          <p:spPr bwMode="auto">
            <a:xfrm>
              <a:off x="4648200" y="5943600"/>
              <a:ext cx="440897" cy="2286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" name="Straight Connector 31"/>
            <p:cNvCxnSpPr>
              <a:cxnSpLocks noChangeShapeType="1"/>
            </p:cNvCxnSpPr>
            <p:nvPr/>
          </p:nvCxnSpPr>
          <p:spPr bwMode="auto">
            <a:xfrm flipV="1">
              <a:off x="4953000" y="5410200"/>
              <a:ext cx="228600" cy="76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4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Summary &amp; Open Problems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24384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US" sz="2800" dirty="0" smtClean="0">
                <a:sym typeface="Symbol" pitchFamily="18" charset="2"/>
              </a:rPr>
              <a:t>For clustering, can say “if data has the property that a 1.1 </a:t>
            </a:r>
            <a:r>
              <a:rPr lang="en-US" sz="2800" dirty="0" err="1" smtClean="0">
                <a:sym typeface="Symbol" pitchFamily="18" charset="2"/>
              </a:rPr>
              <a:t>apx</a:t>
            </a:r>
            <a:r>
              <a:rPr lang="en-US" sz="2800" dirty="0" smtClean="0">
                <a:sym typeface="Symbol" pitchFamily="18" charset="2"/>
              </a:rPr>
              <a:t> to</a:t>
            </a:r>
            <a:r>
              <a:rPr lang="en-US" sz="2800" dirty="0" smtClean="0">
                <a:solidFill>
                  <a:schemeClr val="accent6"/>
                </a:solidFill>
                <a:sym typeface="Symbol" pitchFamily="18" charset="2"/>
              </a:rPr>
              <a:t> [pick one: k-median, k-means, min-sum]</a:t>
            </a:r>
            <a:r>
              <a:rPr lang="en-US" sz="2800" dirty="0" smtClean="0">
                <a:sym typeface="Symbol" pitchFamily="18" charset="2"/>
              </a:rPr>
              <a:t> would be sufficient to have error </a:t>
            </a:r>
            <a:r>
              <a:rPr lang="en-US" sz="2800" dirty="0" smtClean="0">
                <a:latin typeface="cmmi10"/>
                <a:sym typeface="Symbol" pitchFamily="18" charset="2"/>
              </a:rPr>
              <a:t>²</a:t>
            </a:r>
            <a:r>
              <a:rPr lang="en-US" sz="2800" dirty="0" smtClean="0">
                <a:sym typeface="Symbol" pitchFamily="18" charset="2"/>
              </a:rPr>
              <a:t> then we can get error O(</a:t>
            </a:r>
            <a:r>
              <a:rPr lang="en-US" sz="2800" dirty="0" smtClean="0">
                <a:latin typeface="cmmi10"/>
                <a:sym typeface="Symbol" pitchFamily="18" charset="2"/>
              </a:rPr>
              <a:t>²</a:t>
            </a:r>
            <a:r>
              <a:rPr lang="en-US" sz="2800" dirty="0" smtClean="0">
                <a:sym typeface="Symbol" pitchFamily="18" charset="2"/>
              </a:rPr>
              <a:t>)” 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…even though you might think NP-hardness results for approximating these objectives would preclude this.</a:t>
            </a:r>
          </a:p>
          <a:p>
            <a:pPr marL="609600" indent="-609600" eaLnBrk="1" hangingPunct="1">
              <a:buFontTx/>
              <a:buNone/>
              <a:defRPr/>
            </a:pPr>
            <a:endParaRPr lang="en-US" dirty="0" smtClean="0">
              <a:solidFill>
                <a:srgbClr val="00B050"/>
              </a:solidFill>
              <a:sym typeface="Symbol" pitchFamily="18" charset="2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312420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Notion of </a:t>
            </a:r>
            <a:r>
              <a:rPr lang="en-US" sz="2800" u="none" kern="0" dirty="0" err="1" smtClean="0">
                <a:latin typeface="+mn-lt"/>
                <a:sym typeface="Symbol" pitchFamily="18" charset="2"/>
              </a:rPr>
              <a:t>Approx</a:t>
            </a:r>
            <a:r>
              <a:rPr lang="en-US" sz="2800" u="none" kern="0" dirty="0" smtClean="0">
                <a:latin typeface="+mn-lt"/>
                <a:sym typeface="Symbol" pitchFamily="18" charset="2"/>
              </a:rPr>
              <a:t>-Stability makes sense to examine for </a:t>
            </a:r>
            <a:r>
              <a:rPr lang="en-US" sz="2800" u="none" kern="0" dirty="0">
                <a:latin typeface="+mn-lt"/>
                <a:sym typeface="Symbol" pitchFamily="18" charset="2"/>
              </a:rPr>
              <a:t>other optimization problems where </a:t>
            </a:r>
            <a:r>
              <a:rPr lang="en-US" sz="2800" u="none" kern="0" dirty="0">
                <a:solidFill>
                  <a:srgbClr val="CC00CC"/>
                </a:solidFill>
                <a:latin typeface="+mn-lt"/>
                <a:sym typeface="Symbol" pitchFamily="18" charset="2"/>
              </a:rPr>
              <a:t>objective function may be a proxy for something </a:t>
            </a:r>
            <a:r>
              <a:rPr lang="en-US" sz="2800" u="none" kern="0" dirty="0" smtClean="0">
                <a:solidFill>
                  <a:srgbClr val="CC00CC"/>
                </a:solidFill>
                <a:latin typeface="+mn-lt"/>
                <a:sym typeface="Symbol" pitchFamily="18" charset="2"/>
              </a:rPr>
              <a:t>else</a:t>
            </a:r>
            <a:r>
              <a:rPr lang="en-US" sz="2800" u="none" kern="0" dirty="0" smtClean="0">
                <a:latin typeface="+mn-lt"/>
                <a:sym typeface="Symbol" pitchFamily="18" charset="2"/>
              </a:rPr>
              <a:t>.</a:t>
            </a:r>
          </a:p>
          <a:p>
            <a:pPr marL="609600" indent="-609600" algn="l"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800" u="none" kern="0" dirty="0" smtClean="0">
                <a:latin typeface="+mn-lt"/>
                <a:sym typeface="Symbol" pitchFamily="18" charset="2"/>
              </a:rPr>
              <a:t>Open question #1: other problems?</a:t>
            </a:r>
            <a:endParaRPr lang="en-US" sz="2800" u="none" kern="0" dirty="0">
              <a:latin typeface="+mn-lt"/>
              <a:sym typeface="Symbol" pitchFamily="18" charset="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4953000"/>
            <a:ext cx="8839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kern="0" dirty="0">
                <a:solidFill>
                  <a:schemeClr val="accent6"/>
                </a:solidFill>
                <a:latin typeface="+mn-lt"/>
                <a:sym typeface="Symbol" pitchFamily="18" charset="2"/>
              </a:rPr>
              <a:t>Nash equilibria</a:t>
            </a: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kern="0" dirty="0" smtClean="0">
                <a:solidFill>
                  <a:schemeClr val="accent6"/>
                </a:solidFill>
                <a:latin typeface="+mn-lt"/>
                <a:sym typeface="Symbol" pitchFamily="18" charset="2"/>
              </a:rPr>
              <a:t>Sparsest cut?</a:t>
            </a:r>
            <a:endParaRPr lang="en-US" sz="2800" u="none" kern="0" dirty="0">
              <a:solidFill>
                <a:schemeClr val="accent6"/>
              </a:solidFill>
              <a:latin typeface="+mn-lt"/>
              <a:sym typeface="Symbol" pitchFamily="18" charset="2"/>
            </a:endParaRPr>
          </a:p>
          <a:p>
            <a:pPr marL="342900" indent="-342900" algn="l">
              <a:spcBef>
                <a:spcPct val="2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800" u="none" kern="0" dirty="0" smtClean="0">
                <a:solidFill>
                  <a:schemeClr val="accent6"/>
                </a:solidFill>
                <a:latin typeface="+mn-lt"/>
                <a:sym typeface="Symbol" pitchFamily="18" charset="2"/>
              </a:rPr>
              <a:t>Evolutionary </a:t>
            </a:r>
            <a:r>
              <a:rPr lang="en-US" sz="2800" u="none" kern="0" dirty="0">
                <a:solidFill>
                  <a:schemeClr val="accent6"/>
                </a:solidFill>
                <a:latin typeface="+mn-lt"/>
                <a:sym typeface="Symbol" pitchFamily="18" charset="2"/>
              </a:rPr>
              <a:t>trees?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build="p" bldLvl="2" autoUpdateAnimBg="0"/>
      <p:bldP spid="4" grpId="0" uiExpand="1" build="p" bldLvl="2" autoUpdateAnimBg="0"/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37" name="Rectangle 21"/>
          <p:cNvSpPr>
            <a:spLocks noChangeArrowheads="1"/>
          </p:cNvSpPr>
          <p:nvPr/>
        </p:nvSpPr>
        <p:spPr bwMode="auto">
          <a:xfrm>
            <a:off x="304800" y="2286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4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Main running example: Clustering</a:t>
            </a:r>
            <a:endParaRPr lang="en-US" sz="4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5036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Summary &amp; Open Problems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US" sz="2800" dirty="0" smtClean="0">
                <a:sym typeface="Symbol" pitchFamily="18" charset="2"/>
              </a:rPr>
              <a:t>Open question #2: what if we only assume </a:t>
            </a:r>
            <a:r>
              <a:rPr lang="en-US" sz="2800" dirty="0" smtClean="0">
                <a:solidFill>
                  <a:srgbClr val="CC00CC"/>
                </a:solidFill>
                <a:sym typeface="Symbol" pitchFamily="18" charset="2"/>
              </a:rPr>
              <a:t>most</a:t>
            </a:r>
            <a:r>
              <a:rPr lang="en-US" sz="2800" dirty="0" smtClean="0">
                <a:sym typeface="Symbol" pitchFamily="18" charset="2"/>
              </a:rPr>
              <a:t> c-approximations are close to target?  Can we get positive results from that?</a:t>
            </a:r>
          </a:p>
          <a:p>
            <a:pPr marL="609600" indent="-609600" eaLnBrk="1" hangingPunct="1">
              <a:buFontTx/>
              <a:buNone/>
              <a:defRPr/>
            </a:pPr>
            <a:endParaRPr lang="en-US" sz="2000" dirty="0">
              <a:sym typeface="Symbol" pitchFamily="18" charset="2"/>
            </a:endParaRPr>
          </a:p>
          <a:p>
            <a:pPr marL="609600" lvl="1" indent="-609600" eaLnBrk="1" hangingPunct="1">
              <a:buNone/>
              <a:defRPr/>
            </a:pPr>
            <a:r>
              <a:rPr lang="en-US" sz="2800" dirty="0" smtClean="0">
                <a:sym typeface="Symbol" pitchFamily="18" charset="2"/>
              </a:rPr>
              <a:t>Open question #3: for k-median, general bound was </a:t>
            </a:r>
            <a:r>
              <a:rPr lang="en-US" dirty="0" smtClean="0"/>
              <a:t>O(</a:t>
            </a:r>
            <a:r>
              <a:rPr lang="en-US" dirty="0" smtClean="0">
                <a:latin typeface="cmmi10"/>
              </a:rPr>
              <a:t>²</a:t>
            </a:r>
            <a:r>
              <a:rPr lang="en-US" dirty="0"/>
              <a:t>/(c-1</a:t>
            </a:r>
            <a:r>
              <a:rPr lang="en-US" dirty="0" smtClean="0"/>
              <a:t>)). What </a:t>
            </a:r>
            <a:r>
              <a:rPr lang="en-US" dirty="0"/>
              <a:t>if only assume that (1+</a:t>
            </a:r>
            <a:r>
              <a:rPr lang="en-US" dirty="0">
                <a:latin typeface="cmmi10"/>
              </a:rPr>
              <a:t>²</a:t>
            </a:r>
            <a:r>
              <a:rPr lang="en-US" dirty="0"/>
              <a:t>)-</a:t>
            </a:r>
            <a:r>
              <a:rPr lang="en-US" dirty="0" err="1"/>
              <a:t>apx</a:t>
            </a:r>
            <a:r>
              <a:rPr lang="en-US" dirty="0"/>
              <a:t> is </a:t>
            </a:r>
            <a:r>
              <a:rPr lang="en-US" dirty="0">
                <a:latin typeface="cmmi10"/>
              </a:rPr>
              <a:t>²</a:t>
            </a:r>
            <a:r>
              <a:rPr lang="en-US" dirty="0"/>
              <a:t>-close</a:t>
            </a:r>
            <a:r>
              <a:rPr lang="en-US" dirty="0" smtClean="0"/>
              <a:t>?  </a:t>
            </a:r>
            <a:r>
              <a:rPr lang="en-US" sz="2000" dirty="0" smtClean="0">
                <a:solidFill>
                  <a:srgbClr val="00B050"/>
                </a:solidFill>
              </a:rPr>
              <a:t>[recall that best known </a:t>
            </a:r>
            <a:r>
              <a:rPr lang="en-US" sz="2000" dirty="0" err="1" smtClean="0">
                <a:solidFill>
                  <a:srgbClr val="00B050"/>
                </a:solidFill>
              </a:rPr>
              <a:t>apx</a:t>
            </a:r>
            <a:r>
              <a:rPr lang="en-US" sz="2000" dirty="0" smtClean="0">
                <a:solidFill>
                  <a:srgbClr val="00B050"/>
                </a:solidFill>
              </a:rPr>
              <a:t> is factor of 3, so would be impressive to be able to do this]</a:t>
            </a:r>
          </a:p>
          <a:p>
            <a:pPr marL="609600" lvl="1" indent="-609600" eaLnBrk="1" hangingPunct="1">
              <a:buNone/>
              <a:defRPr/>
            </a:pPr>
            <a:endParaRPr lang="en-US" sz="2000" dirty="0"/>
          </a:p>
          <a:p>
            <a:pPr marL="609600" lvl="1" indent="-609600" eaLnBrk="1" hangingPunct="1">
              <a:buNone/>
              <a:defRPr/>
            </a:pPr>
            <a:r>
              <a:rPr lang="en-US" dirty="0">
                <a:sym typeface="Symbol" pitchFamily="18" charset="2"/>
              </a:rPr>
              <a:t>Open question </a:t>
            </a:r>
            <a:r>
              <a:rPr lang="en-US" dirty="0" smtClean="0">
                <a:sym typeface="Symbol" pitchFamily="18" charset="2"/>
              </a:rPr>
              <a:t>#4: for “easy” problems: given arbitrary instance, find stable </a:t>
            </a:r>
            <a:r>
              <a:rPr lang="en-US" dirty="0" smtClean="0">
                <a:solidFill>
                  <a:srgbClr val="CC00CC"/>
                </a:solidFill>
                <a:sym typeface="Symbol" pitchFamily="18" charset="2"/>
              </a:rPr>
              <a:t>portions</a:t>
            </a:r>
            <a:r>
              <a:rPr lang="en-US" dirty="0" smtClean="0">
                <a:sym typeface="Symbol" pitchFamily="18" charset="2"/>
              </a:rPr>
              <a:t> of solution.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28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uiExpand="1" build="p" bldLvl="2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Summary &amp; Open Problems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US" sz="2800" dirty="0" smtClean="0">
                <a:sym typeface="Symbol" pitchFamily="18" charset="2"/>
              </a:rPr>
              <a:t>Open question #5: connection to &amp; combinations with </a:t>
            </a:r>
            <a:r>
              <a:rPr lang="en-US" sz="2800" dirty="0" err="1" smtClean="0">
                <a:sym typeface="Symbol" pitchFamily="18" charset="2"/>
              </a:rPr>
              <a:t>Bilu-Linial</a:t>
            </a:r>
            <a:r>
              <a:rPr lang="en-US" sz="2800" dirty="0" smtClean="0">
                <a:sym typeface="Symbol" pitchFamily="18" charset="2"/>
              </a:rPr>
              <a:t> perturbation-stability notion. 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[very nice clustering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alg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 of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Balcan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 and Liang for perturbation-stable instances that breaks factor-3 barrier]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7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447800" y="3475038"/>
            <a:ext cx="7473950" cy="1173162"/>
            <a:chOff x="912" y="2285"/>
            <a:chExt cx="4708" cy="739"/>
          </a:xfrm>
        </p:grpSpPr>
        <p:pic>
          <p:nvPicPr>
            <p:cNvPr id="353302" name="Picture 22" descr="Figure 3"/>
            <p:cNvPicPr>
              <a:picLocks noChangeAspect="1" noChangeArrowheads="1"/>
            </p:cNvPicPr>
            <p:nvPr/>
          </p:nvPicPr>
          <p:blipFill>
            <a:blip r:embed="rId3"/>
            <a:srcRect l="11746" b="63898"/>
            <a:stretch>
              <a:fillRect/>
            </a:stretch>
          </p:blipFill>
          <p:spPr bwMode="auto">
            <a:xfrm>
              <a:off x="2016" y="2336"/>
              <a:ext cx="3604" cy="640"/>
            </a:xfrm>
            <a:prstGeom prst="rect">
              <a:avLst/>
            </a:prstGeom>
            <a:noFill/>
          </p:spPr>
        </p:pic>
        <p:pic>
          <p:nvPicPr>
            <p:cNvPr id="353288" name="Picture 8" descr="protein_04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12" y="2285"/>
              <a:ext cx="1056" cy="739"/>
            </a:xfrm>
            <a:prstGeom prst="rect">
              <a:avLst/>
            </a:prstGeom>
            <a:noFill/>
          </p:spPr>
        </p:pic>
      </p:grpSp>
      <p:sp>
        <p:nvSpPr>
          <p:cNvPr id="3532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8991600" cy="5562600"/>
          </a:xfrm>
        </p:spPr>
        <p:txBody>
          <a:bodyPr/>
          <a:lstStyle/>
          <a:p>
            <a:r>
              <a:rPr lang="en-US" dirty="0"/>
              <a:t>Given a set of documents or search results, cluster them by topic.</a:t>
            </a:r>
          </a:p>
          <a:p>
            <a:endParaRPr lang="en-US" dirty="0"/>
          </a:p>
          <a:p>
            <a:r>
              <a:rPr lang="en-US" dirty="0"/>
              <a:t>Given a collection of protein sequences, cluster them by function.</a:t>
            </a:r>
          </a:p>
          <a:p>
            <a:endParaRPr lang="en-US" dirty="0"/>
          </a:p>
          <a:p>
            <a:pPr marL="0" indent="0">
              <a:buNone/>
            </a:pPr>
            <a:endParaRPr lang="en-US" sz="1600" dirty="0"/>
          </a:p>
          <a:p>
            <a:r>
              <a:rPr lang="en-US" dirty="0" smtClean="0"/>
              <a:t>…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CC0099"/>
                </a:solidFill>
              </a:rPr>
              <a:t>So, how do we solve it?</a:t>
            </a:r>
            <a:endParaRPr lang="en-US" dirty="0">
              <a:solidFill>
                <a:srgbClr val="CC0099"/>
              </a:solidFill>
            </a:endParaRPr>
          </a:p>
        </p:txBody>
      </p:sp>
      <p:sp>
        <p:nvSpPr>
          <p:cNvPr id="353283" name="Rectangle 3"/>
          <p:cNvSpPr>
            <a:spLocks noChangeArrowheads="1"/>
          </p:cNvSpPr>
          <p:nvPr/>
        </p:nvSpPr>
        <p:spPr bwMode="auto">
          <a:xfrm>
            <a:off x="304800" y="762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Clustering comes up in many places</a:t>
            </a: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967413" y="1600200"/>
            <a:ext cx="2490787" cy="1143000"/>
            <a:chOff x="3759" y="1104"/>
            <a:chExt cx="1569" cy="720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3759" y="1152"/>
              <a:ext cx="657" cy="432"/>
              <a:chOff x="2832" y="1248"/>
              <a:chExt cx="993" cy="570"/>
            </a:xfrm>
          </p:grpSpPr>
          <p:sp>
            <p:nvSpPr>
              <p:cNvPr id="353285" name="Document"/>
              <p:cNvSpPr>
                <a:spLocks noEditPoints="1" noChangeArrowheads="1"/>
              </p:cNvSpPr>
              <p:nvPr/>
            </p:nvSpPr>
            <p:spPr bwMode="auto">
              <a:xfrm>
                <a:off x="2832" y="1248"/>
                <a:ext cx="369" cy="522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86" name="Document"/>
              <p:cNvSpPr>
                <a:spLocks noEditPoints="1" noChangeArrowheads="1"/>
              </p:cNvSpPr>
              <p:nvPr/>
            </p:nvSpPr>
            <p:spPr bwMode="auto">
              <a:xfrm>
                <a:off x="3456" y="1248"/>
                <a:ext cx="369" cy="522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87" name="Document"/>
              <p:cNvSpPr>
                <a:spLocks noEditPoints="1" noChangeArrowheads="1"/>
              </p:cNvSpPr>
              <p:nvPr/>
            </p:nvSpPr>
            <p:spPr bwMode="auto">
              <a:xfrm>
                <a:off x="3168" y="1296"/>
                <a:ext cx="369" cy="522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4656" y="1104"/>
              <a:ext cx="672" cy="384"/>
              <a:chOff x="2832" y="1248"/>
              <a:chExt cx="993" cy="570"/>
            </a:xfrm>
          </p:grpSpPr>
          <p:sp>
            <p:nvSpPr>
              <p:cNvPr id="353290" name="Document"/>
              <p:cNvSpPr>
                <a:spLocks noEditPoints="1" noChangeArrowheads="1"/>
              </p:cNvSpPr>
              <p:nvPr/>
            </p:nvSpPr>
            <p:spPr bwMode="auto">
              <a:xfrm>
                <a:off x="2832" y="1248"/>
                <a:ext cx="369" cy="522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91" name="Document"/>
              <p:cNvSpPr>
                <a:spLocks noEditPoints="1" noChangeArrowheads="1"/>
              </p:cNvSpPr>
              <p:nvPr/>
            </p:nvSpPr>
            <p:spPr bwMode="auto">
              <a:xfrm>
                <a:off x="3456" y="1248"/>
                <a:ext cx="369" cy="522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92" name="Document"/>
              <p:cNvSpPr>
                <a:spLocks noEditPoints="1" noChangeArrowheads="1"/>
              </p:cNvSpPr>
              <p:nvPr/>
            </p:nvSpPr>
            <p:spPr bwMode="auto">
              <a:xfrm>
                <a:off x="3168" y="1296"/>
                <a:ext cx="369" cy="522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4320" y="1440"/>
              <a:ext cx="672" cy="384"/>
              <a:chOff x="2832" y="1248"/>
              <a:chExt cx="993" cy="570"/>
            </a:xfrm>
          </p:grpSpPr>
          <p:sp>
            <p:nvSpPr>
              <p:cNvPr id="353294" name="Document"/>
              <p:cNvSpPr>
                <a:spLocks noEditPoints="1" noChangeArrowheads="1"/>
              </p:cNvSpPr>
              <p:nvPr/>
            </p:nvSpPr>
            <p:spPr bwMode="auto">
              <a:xfrm>
                <a:off x="2832" y="1248"/>
                <a:ext cx="369" cy="522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95" name="Document"/>
              <p:cNvSpPr>
                <a:spLocks noEditPoints="1" noChangeArrowheads="1"/>
              </p:cNvSpPr>
              <p:nvPr/>
            </p:nvSpPr>
            <p:spPr bwMode="auto">
              <a:xfrm>
                <a:off x="3456" y="1248"/>
                <a:ext cx="369" cy="522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96" name="Document"/>
              <p:cNvSpPr>
                <a:spLocks noEditPoints="1" noChangeArrowheads="1"/>
              </p:cNvSpPr>
              <p:nvPr/>
            </p:nvSpPr>
            <p:spPr bwMode="auto">
              <a:xfrm>
                <a:off x="3168" y="1296"/>
                <a:ext cx="369" cy="522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1447800" y="3475038"/>
            <a:ext cx="7473950" cy="1173162"/>
            <a:chOff x="912" y="2285"/>
            <a:chExt cx="4708" cy="739"/>
          </a:xfrm>
        </p:grpSpPr>
        <p:pic>
          <p:nvPicPr>
            <p:cNvPr id="9242" name="Picture 3" descr="Figure 3"/>
            <p:cNvPicPr>
              <a:picLocks noChangeAspect="1" noChangeArrowheads="1"/>
            </p:cNvPicPr>
            <p:nvPr/>
          </p:nvPicPr>
          <p:blipFill>
            <a:blip r:embed="rId3"/>
            <a:srcRect l="11746" b="63898"/>
            <a:stretch>
              <a:fillRect/>
            </a:stretch>
          </p:blipFill>
          <p:spPr bwMode="auto">
            <a:xfrm>
              <a:off x="2016" y="2336"/>
              <a:ext cx="360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3" name="Picture 4" descr="protein_04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12" y="2285"/>
              <a:ext cx="1056" cy="7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1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8991600" cy="5562600"/>
          </a:xfrm>
        </p:spPr>
        <p:txBody>
          <a:bodyPr/>
          <a:lstStyle/>
          <a:p>
            <a:pPr eaLnBrk="1" hangingPunct="1"/>
            <a:r>
              <a:rPr lang="en-US" dirty="0" smtClean="0"/>
              <a:t>Given a set of documents or search results, cluster them by topic.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Given a collection of protein sequences, cluster them by function.</a:t>
            </a:r>
          </a:p>
          <a:p>
            <a:pPr eaLnBrk="1" hangingPunct="1"/>
            <a:endParaRPr lang="en-US" dirty="0" smtClean="0"/>
          </a:p>
          <a:p>
            <a:pPr marL="0" indent="0" eaLnBrk="1" hangingPunct="1">
              <a:buNone/>
            </a:pPr>
            <a:endParaRPr lang="en-US" sz="1600" dirty="0" smtClean="0"/>
          </a:p>
          <a:p>
            <a:r>
              <a:rPr lang="en-US" dirty="0"/>
              <a:t>…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CC0099"/>
                </a:solidFill>
              </a:rPr>
              <a:t>So, how do we solve it?</a:t>
            </a:r>
          </a:p>
        </p:txBody>
      </p:sp>
      <p:sp>
        <p:nvSpPr>
          <p:cNvPr id="434182" name="Rectangle 6"/>
          <p:cNvSpPr>
            <a:spLocks noChangeArrowheads="1"/>
          </p:cNvSpPr>
          <p:nvPr/>
        </p:nvSpPr>
        <p:spPr bwMode="auto">
          <a:xfrm>
            <a:off x="304800" y="762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40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Standard approach</a:t>
            </a:r>
          </a:p>
        </p:txBody>
      </p:sp>
      <p:grpSp>
        <p:nvGrpSpPr>
          <p:cNvPr id="9221" name="Group 7"/>
          <p:cNvGrpSpPr>
            <a:grpSpLocks/>
          </p:cNvGrpSpPr>
          <p:nvPr/>
        </p:nvGrpSpPr>
        <p:grpSpPr bwMode="auto">
          <a:xfrm>
            <a:off x="5967413" y="1600200"/>
            <a:ext cx="2490787" cy="1143000"/>
            <a:chOff x="3759" y="1104"/>
            <a:chExt cx="1569" cy="720"/>
          </a:xfrm>
        </p:grpSpPr>
        <p:grpSp>
          <p:nvGrpSpPr>
            <p:cNvPr id="9230" name="Group 8"/>
            <p:cNvGrpSpPr>
              <a:grpSpLocks/>
            </p:cNvGrpSpPr>
            <p:nvPr/>
          </p:nvGrpSpPr>
          <p:grpSpPr bwMode="auto">
            <a:xfrm>
              <a:off x="3759" y="1152"/>
              <a:ext cx="657" cy="432"/>
              <a:chOff x="2832" y="1248"/>
              <a:chExt cx="993" cy="570"/>
            </a:xfrm>
          </p:grpSpPr>
          <p:sp>
            <p:nvSpPr>
              <p:cNvPr id="434185" name="Document"/>
              <p:cNvSpPr>
                <a:spLocks noEditPoints="1" noChangeArrowheads="1"/>
              </p:cNvSpPr>
              <p:nvPr/>
            </p:nvSpPr>
            <p:spPr bwMode="auto">
              <a:xfrm>
                <a:off x="2832" y="1248"/>
                <a:ext cx="369" cy="523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4186" name="Document"/>
              <p:cNvSpPr>
                <a:spLocks noEditPoints="1" noChangeArrowheads="1"/>
              </p:cNvSpPr>
              <p:nvPr/>
            </p:nvSpPr>
            <p:spPr bwMode="auto">
              <a:xfrm>
                <a:off x="3456" y="1248"/>
                <a:ext cx="369" cy="523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4187" name="Document"/>
              <p:cNvSpPr>
                <a:spLocks noEditPoints="1" noChangeArrowheads="1"/>
              </p:cNvSpPr>
              <p:nvPr/>
            </p:nvSpPr>
            <p:spPr bwMode="auto">
              <a:xfrm>
                <a:off x="3168" y="1296"/>
                <a:ext cx="369" cy="525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9231" name="Group 12"/>
            <p:cNvGrpSpPr>
              <a:grpSpLocks/>
            </p:cNvGrpSpPr>
            <p:nvPr/>
          </p:nvGrpSpPr>
          <p:grpSpPr bwMode="auto">
            <a:xfrm>
              <a:off x="4656" y="1104"/>
              <a:ext cx="672" cy="384"/>
              <a:chOff x="2832" y="1248"/>
              <a:chExt cx="993" cy="570"/>
            </a:xfrm>
          </p:grpSpPr>
          <p:sp>
            <p:nvSpPr>
              <p:cNvPr id="434189" name="Document"/>
              <p:cNvSpPr>
                <a:spLocks noEditPoints="1" noChangeArrowheads="1"/>
              </p:cNvSpPr>
              <p:nvPr/>
            </p:nvSpPr>
            <p:spPr bwMode="auto">
              <a:xfrm>
                <a:off x="2832" y="1248"/>
                <a:ext cx="369" cy="523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4190" name="Document"/>
              <p:cNvSpPr>
                <a:spLocks noEditPoints="1" noChangeArrowheads="1"/>
              </p:cNvSpPr>
              <p:nvPr/>
            </p:nvSpPr>
            <p:spPr bwMode="auto">
              <a:xfrm>
                <a:off x="3456" y="1248"/>
                <a:ext cx="369" cy="523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4191" name="Document"/>
              <p:cNvSpPr>
                <a:spLocks noEditPoints="1" noChangeArrowheads="1"/>
              </p:cNvSpPr>
              <p:nvPr/>
            </p:nvSpPr>
            <p:spPr bwMode="auto">
              <a:xfrm>
                <a:off x="3167" y="1296"/>
                <a:ext cx="368" cy="524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9232" name="Group 16"/>
            <p:cNvGrpSpPr>
              <a:grpSpLocks/>
            </p:cNvGrpSpPr>
            <p:nvPr/>
          </p:nvGrpSpPr>
          <p:grpSpPr bwMode="auto">
            <a:xfrm>
              <a:off x="4320" y="1440"/>
              <a:ext cx="672" cy="384"/>
              <a:chOff x="2832" y="1248"/>
              <a:chExt cx="993" cy="570"/>
            </a:xfrm>
          </p:grpSpPr>
          <p:sp>
            <p:nvSpPr>
              <p:cNvPr id="434193" name="Document"/>
              <p:cNvSpPr>
                <a:spLocks noEditPoints="1" noChangeArrowheads="1"/>
              </p:cNvSpPr>
              <p:nvPr/>
            </p:nvSpPr>
            <p:spPr bwMode="auto">
              <a:xfrm>
                <a:off x="2832" y="1248"/>
                <a:ext cx="369" cy="523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4194" name="Document"/>
              <p:cNvSpPr>
                <a:spLocks noEditPoints="1" noChangeArrowheads="1"/>
              </p:cNvSpPr>
              <p:nvPr/>
            </p:nvSpPr>
            <p:spPr bwMode="auto">
              <a:xfrm>
                <a:off x="3456" y="1248"/>
                <a:ext cx="369" cy="523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4195" name="Document"/>
              <p:cNvSpPr>
                <a:spLocks noEditPoints="1" noChangeArrowheads="1"/>
              </p:cNvSpPr>
              <p:nvPr/>
            </p:nvSpPr>
            <p:spPr bwMode="auto">
              <a:xfrm>
                <a:off x="3167" y="1296"/>
                <a:ext cx="368" cy="524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ChangeArrowheads="1"/>
          </p:cNvSpPr>
          <p:nvPr/>
        </p:nvSpPr>
        <p:spPr bwMode="auto">
          <a:xfrm>
            <a:off x="304800" y="762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40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Standard approach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915400" cy="3276600"/>
          </a:xfrm>
          <a:noFill/>
        </p:spPr>
        <p:txBody>
          <a:bodyPr/>
          <a:lstStyle/>
          <a:p>
            <a:pPr eaLnBrk="1" hangingPunct="1"/>
            <a:r>
              <a:rPr lang="en-US" dirty="0"/>
              <a:t>Come up with some set of features </a:t>
            </a:r>
            <a:r>
              <a:rPr lang="en-US" sz="2800" dirty="0">
                <a:solidFill>
                  <a:schemeClr val="accent2"/>
                </a:solidFill>
              </a:rPr>
              <a:t>(words in document)</a:t>
            </a:r>
            <a:r>
              <a:rPr lang="en-US" sz="2800" dirty="0"/>
              <a:t> </a:t>
            </a:r>
            <a:r>
              <a:rPr lang="en-US" dirty="0"/>
              <a:t>or distance measure </a:t>
            </a:r>
            <a:r>
              <a:rPr lang="en-US" sz="2800" dirty="0">
                <a:solidFill>
                  <a:schemeClr val="accent2"/>
                </a:solidFill>
              </a:rPr>
              <a:t>(edit distance)</a:t>
            </a:r>
          </a:p>
          <a:p>
            <a:pPr eaLnBrk="1" hangingPunct="1"/>
            <a:r>
              <a:rPr lang="en-US" dirty="0" smtClean="0"/>
              <a:t>Use to view data as points in metric space</a:t>
            </a:r>
            <a:endParaRPr lang="en-US" sz="2400" dirty="0" smtClean="0"/>
          </a:p>
          <a:p>
            <a:pPr eaLnBrk="1" hangingPunct="1"/>
            <a:r>
              <a:rPr lang="en-US" dirty="0" smtClean="0"/>
              <a:t>Run clustering algorithm on points. Hope it gives a good output.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77625" y="3935810"/>
            <a:ext cx="4097022" cy="2400749"/>
            <a:chOff x="1677625" y="3935810"/>
            <a:chExt cx="4097022" cy="2400749"/>
          </a:xfrm>
        </p:grpSpPr>
        <p:pic>
          <p:nvPicPr>
            <p:cNvPr id="23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77625" y="4114800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91000" y="4481489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91000" y="3997234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24089" y="5410200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54939" y="4055698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63108" y="4634353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35628" y="5613139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57817" y="5978579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47891" y="3935810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915400" cy="3048000"/>
          </a:xfrm>
        </p:spPr>
        <p:txBody>
          <a:bodyPr/>
          <a:lstStyle/>
          <a:p>
            <a:pPr eaLnBrk="1" hangingPunct="1"/>
            <a:r>
              <a:rPr lang="en-US" dirty="0"/>
              <a:t>Come up with some set of features </a:t>
            </a:r>
            <a:r>
              <a:rPr lang="en-US" sz="2800" dirty="0">
                <a:solidFill>
                  <a:schemeClr val="accent2"/>
                </a:solidFill>
              </a:rPr>
              <a:t>(words in document)</a:t>
            </a:r>
            <a:r>
              <a:rPr lang="en-US" sz="2800" dirty="0"/>
              <a:t> </a:t>
            </a:r>
            <a:r>
              <a:rPr lang="en-US" dirty="0"/>
              <a:t>or distance measure </a:t>
            </a:r>
            <a:r>
              <a:rPr lang="en-US" sz="2800" dirty="0">
                <a:solidFill>
                  <a:schemeClr val="accent2"/>
                </a:solidFill>
              </a:rPr>
              <a:t>(edit distance)</a:t>
            </a:r>
          </a:p>
          <a:p>
            <a:pPr eaLnBrk="1" hangingPunct="1"/>
            <a:r>
              <a:rPr lang="en-US" dirty="0" smtClean="0"/>
              <a:t>Use to view data as points in metric space </a:t>
            </a:r>
          </a:p>
          <a:p>
            <a:pPr eaLnBrk="1" hangingPunct="1"/>
            <a:r>
              <a:rPr lang="en-US" dirty="0" smtClean="0"/>
              <a:t>Pick some objective to optimize like k-median, k-means, min-sum,…</a:t>
            </a:r>
          </a:p>
        </p:txBody>
      </p:sp>
      <p:sp>
        <p:nvSpPr>
          <p:cNvPr id="432131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40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Standard theoretical approach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677625" y="3935810"/>
            <a:ext cx="4097022" cy="2400749"/>
            <a:chOff x="1677625" y="3935810"/>
            <a:chExt cx="4097022" cy="2400749"/>
          </a:xfrm>
        </p:grpSpPr>
        <p:pic>
          <p:nvPicPr>
            <p:cNvPr id="15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77625" y="4114800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91000" y="4481489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91000" y="3997234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24089" y="5410200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54939" y="4055698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63108" y="4634353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35628" y="5613139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57817" y="5978579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4" descr="protein_04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47891" y="3935810"/>
              <a:ext cx="511539" cy="357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915400" cy="5181600"/>
          </a:xfrm>
        </p:spPr>
        <p:txBody>
          <a:bodyPr/>
          <a:lstStyle/>
          <a:p>
            <a:pPr eaLnBrk="1" hangingPunct="1"/>
            <a:r>
              <a:rPr lang="en-US" dirty="0"/>
              <a:t>Come up with some set of features </a:t>
            </a:r>
            <a:r>
              <a:rPr lang="en-US" sz="2800" dirty="0">
                <a:solidFill>
                  <a:schemeClr val="accent2"/>
                </a:solidFill>
              </a:rPr>
              <a:t>(words in document)</a:t>
            </a:r>
            <a:r>
              <a:rPr lang="en-US" sz="2800" dirty="0"/>
              <a:t> </a:t>
            </a:r>
            <a:r>
              <a:rPr lang="en-US" dirty="0"/>
              <a:t>or distance measure </a:t>
            </a:r>
            <a:r>
              <a:rPr lang="en-US" sz="2800" dirty="0">
                <a:solidFill>
                  <a:schemeClr val="accent2"/>
                </a:solidFill>
              </a:rPr>
              <a:t>(edit distance)</a:t>
            </a:r>
          </a:p>
          <a:p>
            <a:pPr eaLnBrk="1" hangingPunct="1"/>
            <a:r>
              <a:rPr lang="en-US" dirty="0" smtClean="0"/>
              <a:t>Use to view data as points in metric space </a:t>
            </a:r>
          </a:p>
          <a:p>
            <a:pPr eaLnBrk="1" hangingPunct="1"/>
            <a:r>
              <a:rPr lang="en-US" dirty="0" smtClean="0"/>
              <a:t>Pick some objective to optimize like k-median, k-means, min-sum,…</a:t>
            </a:r>
          </a:p>
          <a:p>
            <a:pPr lvl="1" eaLnBrk="1" hangingPunct="1"/>
            <a:r>
              <a:rPr lang="en-US" dirty="0" smtClean="0"/>
              <a:t>E.g., </a:t>
            </a:r>
            <a:r>
              <a:rPr lang="en-US" dirty="0" smtClean="0">
                <a:solidFill>
                  <a:srgbClr val="CC00CC"/>
                </a:solidFill>
              </a:rPr>
              <a:t>k-median</a:t>
            </a:r>
            <a:r>
              <a:rPr lang="en-US" dirty="0" smtClean="0"/>
              <a:t> asks: find center pts c</a:t>
            </a:r>
            <a:r>
              <a:rPr lang="en-US" baseline="-25000" dirty="0" smtClean="0"/>
              <a:t>1</a:t>
            </a:r>
            <a:r>
              <a:rPr lang="en-US" dirty="0" smtClean="0"/>
              <a:t>, c</a:t>
            </a:r>
            <a:r>
              <a:rPr lang="en-US" baseline="-25000" dirty="0" smtClean="0"/>
              <a:t>2</a:t>
            </a:r>
            <a:r>
              <a:rPr lang="en-US" dirty="0" smtClean="0"/>
              <a:t>, …, c</a:t>
            </a:r>
            <a:r>
              <a:rPr lang="en-US" baseline="-25000" dirty="0" smtClean="0"/>
              <a:t>k</a:t>
            </a:r>
            <a:r>
              <a:rPr lang="en-US" dirty="0" smtClean="0"/>
              <a:t> to minimize </a:t>
            </a:r>
            <a:r>
              <a:rPr lang="en-US" b="1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</a:t>
            </a:r>
            <a:r>
              <a:rPr lang="en-US" b="1" baseline="-25000" dirty="0" smtClean="0">
                <a:solidFill>
                  <a:schemeClr val="accent2"/>
                </a:solidFill>
                <a:sym typeface="Symbol" pitchFamily="18" charset="2"/>
              </a:rPr>
              <a:t>x</a:t>
            </a:r>
            <a:r>
              <a:rPr lang="en-US" b="1" dirty="0" smtClean="0">
                <a:solidFill>
                  <a:schemeClr val="accent2"/>
                </a:solidFill>
              </a:rPr>
              <a:t> min</a:t>
            </a:r>
            <a:r>
              <a:rPr lang="en-US" b="1" baseline="-25000" dirty="0" smtClean="0">
                <a:solidFill>
                  <a:schemeClr val="accent2"/>
                </a:solidFill>
              </a:rPr>
              <a:t>i</a:t>
            </a:r>
            <a:r>
              <a:rPr lang="en-US" b="1" dirty="0" smtClean="0">
                <a:solidFill>
                  <a:schemeClr val="accent2"/>
                </a:solidFill>
              </a:rPr>
              <a:t> d(</a:t>
            </a:r>
            <a:r>
              <a:rPr lang="en-US" b="1" dirty="0" err="1" smtClean="0">
                <a:solidFill>
                  <a:schemeClr val="accent2"/>
                </a:solidFill>
              </a:rPr>
              <a:t>x,c</a:t>
            </a:r>
            <a:r>
              <a:rPr lang="en-US" b="1" baseline="-25000" dirty="0" err="1" smtClean="0">
                <a:solidFill>
                  <a:schemeClr val="accent2"/>
                </a:solidFill>
              </a:rPr>
              <a:t>i</a:t>
            </a:r>
            <a:r>
              <a:rPr lang="en-US" b="1" dirty="0" smtClean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405507" name="Rectangle 3"/>
          <p:cNvSpPr>
            <a:spLocks noChangeArrowheads="1"/>
          </p:cNvSpPr>
          <p:nvPr/>
        </p:nvSpPr>
        <p:spPr bwMode="auto">
          <a:xfrm>
            <a:off x="6858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40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Standard theoretical approach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019800" y="4495800"/>
            <a:ext cx="2514600" cy="1676400"/>
            <a:chOff x="3792" y="2928"/>
            <a:chExt cx="1584" cy="1056"/>
          </a:xfrm>
        </p:grpSpPr>
        <p:sp>
          <p:nvSpPr>
            <p:cNvPr id="12294" name="Oval 5"/>
            <p:cNvSpPr>
              <a:spLocks noChangeArrowheads="1"/>
            </p:cNvSpPr>
            <p:nvPr/>
          </p:nvSpPr>
          <p:spPr bwMode="auto">
            <a:xfrm>
              <a:off x="4704" y="3360"/>
              <a:ext cx="672" cy="624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2295" name="Oval 6"/>
            <p:cNvSpPr>
              <a:spLocks noChangeArrowheads="1"/>
            </p:cNvSpPr>
            <p:nvPr/>
          </p:nvSpPr>
          <p:spPr bwMode="auto">
            <a:xfrm>
              <a:off x="3792" y="2976"/>
              <a:ext cx="768" cy="912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296" name="Text Box 7"/>
            <p:cNvSpPr txBox="1">
              <a:spLocks noChangeArrowheads="1"/>
            </p:cNvSpPr>
            <p:nvPr/>
          </p:nvSpPr>
          <p:spPr bwMode="auto">
            <a:xfrm>
              <a:off x="4752" y="3360"/>
              <a:ext cx="21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z</a:t>
              </a:r>
            </a:p>
          </p:txBody>
        </p:sp>
        <p:sp>
          <p:nvSpPr>
            <p:cNvPr id="12297" name="Text Box 8"/>
            <p:cNvSpPr txBox="1">
              <a:spLocks noChangeArrowheads="1"/>
            </p:cNvSpPr>
            <p:nvPr/>
          </p:nvSpPr>
          <p:spPr bwMode="auto">
            <a:xfrm>
              <a:off x="4072" y="3504"/>
              <a:ext cx="34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  x</a:t>
              </a:r>
            </a:p>
          </p:txBody>
        </p:sp>
        <p:sp>
          <p:nvSpPr>
            <p:cNvPr id="12298" name="Text Box 9"/>
            <p:cNvSpPr txBox="1">
              <a:spLocks noChangeArrowheads="1"/>
            </p:cNvSpPr>
            <p:nvPr/>
          </p:nvSpPr>
          <p:spPr bwMode="auto">
            <a:xfrm>
              <a:off x="4056" y="2928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y</a:t>
              </a:r>
            </a:p>
          </p:txBody>
        </p:sp>
        <p:sp>
          <p:nvSpPr>
            <p:cNvPr id="12299" name="Line 10"/>
            <p:cNvSpPr>
              <a:spLocks noChangeShapeType="1"/>
            </p:cNvSpPr>
            <p:nvPr/>
          </p:nvSpPr>
          <p:spPr bwMode="auto">
            <a:xfrm flipH="1" flipV="1">
              <a:off x="4080" y="3408"/>
              <a:ext cx="19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2300" name="Line 11"/>
            <p:cNvSpPr>
              <a:spLocks noChangeShapeType="1"/>
            </p:cNvSpPr>
            <p:nvPr/>
          </p:nvSpPr>
          <p:spPr bwMode="auto">
            <a:xfrm>
              <a:off x="4896" y="3552"/>
              <a:ext cx="144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1" name="Line 12"/>
            <p:cNvSpPr>
              <a:spLocks noChangeShapeType="1"/>
            </p:cNvSpPr>
            <p:nvPr/>
          </p:nvSpPr>
          <p:spPr bwMode="auto">
            <a:xfrm flipV="1">
              <a:off x="4080" y="3120"/>
              <a:ext cx="48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2" name="Text Box 13"/>
            <p:cNvSpPr txBox="1">
              <a:spLocks noChangeArrowheads="1"/>
            </p:cNvSpPr>
            <p:nvPr/>
          </p:nvSpPr>
          <p:spPr bwMode="auto">
            <a:xfrm>
              <a:off x="3903" y="3264"/>
              <a:ext cx="2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c</a:t>
              </a:r>
              <a:r>
                <a:rPr lang="en-US" u="none" baseline="-25000"/>
                <a:t>1</a:t>
              </a:r>
            </a:p>
          </p:txBody>
        </p:sp>
        <p:sp>
          <p:nvSpPr>
            <p:cNvPr id="12303" name="Text Box 14"/>
            <p:cNvSpPr txBox="1">
              <a:spLocks noChangeArrowheads="1"/>
            </p:cNvSpPr>
            <p:nvPr/>
          </p:nvSpPr>
          <p:spPr bwMode="auto">
            <a:xfrm>
              <a:off x="4987" y="3504"/>
              <a:ext cx="2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none"/>
                <a:t>c</a:t>
              </a:r>
              <a:r>
                <a:rPr lang="en-US" u="none" baseline="-25000"/>
                <a:t>2</a:t>
              </a:r>
            </a:p>
          </p:txBody>
        </p:sp>
      </p:grp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228600" y="46482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>
                <a:solidFill>
                  <a:srgbClr val="CC00CC"/>
                </a:solidFill>
                <a:latin typeface="+mn-lt"/>
              </a:rPr>
              <a:t>k-means</a:t>
            </a:r>
            <a:r>
              <a:rPr lang="en-US" sz="2800" u="none" kern="0" dirty="0">
                <a:latin typeface="+mn-lt"/>
              </a:rPr>
              <a:t> asks: find c</a:t>
            </a:r>
            <a:r>
              <a:rPr lang="en-US" sz="2800" u="none" kern="0" baseline="-25000" dirty="0">
                <a:latin typeface="+mn-lt"/>
              </a:rPr>
              <a:t>1</a:t>
            </a:r>
            <a:r>
              <a:rPr lang="en-US" sz="2800" u="none" kern="0" dirty="0">
                <a:latin typeface="+mn-lt"/>
              </a:rPr>
              <a:t>, c</a:t>
            </a:r>
            <a:r>
              <a:rPr lang="en-US" sz="2800" u="none" kern="0" baseline="-25000" dirty="0">
                <a:latin typeface="+mn-lt"/>
              </a:rPr>
              <a:t>2</a:t>
            </a:r>
            <a:r>
              <a:rPr lang="en-US" sz="2800" u="none" kern="0" dirty="0">
                <a:latin typeface="+mn-lt"/>
              </a:rPr>
              <a:t>, …, c</a:t>
            </a:r>
            <a:r>
              <a:rPr lang="en-US" sz="2800" u="none" kern="0" baseline="-25000" dirty="0">
                <a:latin typeface="+mn-lt"/>
              </a:rPr>
              <a:t>k</a:t>
            </a:r>
            <a:r>
              <a:rPr lang="en-US" sz="2800" u="none" kern="0" dirty="0">
                <a:latin typeface="+mn-lt"/>
              </a:rPr>
              <a:t>                          to minimize</a:t>
            </a:r>
            <a:r>
              <a:rPr lang="en-US" sz="2800" u="none" kern="0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800" b="1" u="none" kern="0" dirty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</a:t>
            </a:r>
            <a:r>
              <a:rPr lang="en-US" sz="2800" b="1" u="none" kern="0" baseline="-25000" dirty="0">
                <a:solidFill>
                  <a:schemeClr val="accent2"/>
                </a:solidFill>
                <a:latin typeface="+mn-lt"/>
                <a:sym typeface="Symbol" pitchFamily="18" charset="2"/>
              </a:rPr>
              <a:t>x</a:t>
            </a:r>
            <a:r>
              <a:rPr lang="en-US" sz="2800" b="1" u="none" kern="0" dirty="0">
                <a:solidFill>
                  <a:schemeClr val="accent2"/>
                </a:solidFill>
                <a:latin typeface="+mn-lt"/>
              </a:rPr>
              <a:t> min</a:t>
            </a:r>
            <a:r>
              <a:rPr lang="en-US" sz="2800" b="1" u="none" kern="0" baseline="-25000" dirty="0">
                <a:solidFill>
                  <a:schemeClr val="accent2"/>
                </a:solidFill>
                <a:latin typeface="+mn-lt"/>
              </a:rPr>
              <a:t>i</a:t>
            </a:r>
            <a:r>
              <a:rPr lang="en-US" sz="2800" b="1" u="none" kern="0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800" b="1" u="none" kern="0" dirty="0">
                <a:solidFill>
                  <a:schemeClr val="accent2"/>
                </a:solidFill>
                <a:latin typeface="Comic Sans MS"/>
              </a:rPr>
              <a:t>d</a:t>
            </a:r>
            <a:r>
              <a:rPr lang="en-US" sz="2800" b="1" u="none" kern="0" baseline="30000" dirty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sz="2800" b="1" u="none" kern="0" dirty="0">
                <a:solidFill>
                  <a:schemeClr val="accent2"/>
                </a:solidFill>
                <a:latin typeface="Comic Sans MS"/>
              </a:rPr>
              <a:t>(</a:t>
            </a:r>
            <a:r>
              <a:rPr lang="en-US" sz="2800" b="1" u="none" kern="0" dirty="0" err="1">
                <a:solidFill>
                  <a:schemeClr val="accent2"/>
                </a:solidFill>
                <a:latin typeface="Comic Sans MS"/>
              </a:rPr>
              <a:t>x,c</a:t>
            </a:r>
            <a:r>
              <a:rPr lang="en-US" sz="2800" b="1" u="none" kern="0" baseline="-25000" dirty="0" err="1">
                <a:solidFill>
                  <a:schemeClr val="accent2"/>
                </a:solidFill>
                <a:latin typeface="Comic Sans MS"/>
              </a:rPr>
              <a:t>i</a:t>
            </a:r>
            <a:r>
              <a:rPr lang="en-US" sz="2800" b="1" u="none" kern="0" dirty="0">
                <a:solidFill>
                  <a:schemeClr val="accent2"/>
                </a:solidFill>
                <a:latin typeface="+mn-lt"/>
              </a:rPr>
              <a:t>)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228600" y="55626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FontTx/>
              <a:buChar char="–"/>
              <a:defRPr/>
            </a:pPr>
            <a:r>
              <a:rPr lang="en-US" sz="2800" u="none" kern="0" dirty="0" smtClean="0">
                <a:solidFill>
                  <a:srgbClr val="CC00CC"/>
                </a:solidFill>
                <a:latin typeface="+mn-lt"/>
              </a:rPr>
              <a:t>Min-sum</a:t>
            </a:r>
            <a:r>
              <a:rPr lang="en-US" sz="2800" u="none" kern="0" dirty="0" smtClean="0">
                <a:latin typeface="+mn-lt"/>
              </a:rPr>
              <a:t> </a:t>
            </a:r>
            <a:r>
              <a:rPr lang="en-US" sz="2800" u="none" kern="0" dirty="0">
                <a:latin typeface="+mn-lt"/>
              </a:rPr>
              <a:t>asks: </a:t>
            </a:r>
            <a:r>
              <a:rPr lang="en-US" sz="2800" u="none" kern="0" dirty="0" smtClean="0">
                <a:latin typeface="+mn-lt"/>
              </a:rPr>
              <a:t>find k clusters                           minimizing sum of intra-cluster distances.</a:t>
            </a:r>
            <a:endParaRPr lang="en-US" sz="2800" b="1" u="none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441"/>
  <p:tag name="FIRSTADMINISTRATOR@E6LKEPEFUVWXY596" val="3819"/>
  <p:tag name="FIRSTADMINISTRATOR@E6U8ZONFUVWXY596" val="3819"/>
  <p:tag name="FIRSTADMINISTRATOR@EKNFFE0FUVWZY5H8" val="4278"/>
  <p:tag name="DEFAULTDISPLAYSOURCE" val="\documentclass{article}\pagestyle{empty}&#10;\begin{document}&#10;&#10;\end{document}&#10;"/>
  <p:tag name="EMBEDFONTS" val="1"/>
</p:tagLst>
</file>

<file path=ppt/theme/theme1.xml><?xml version="1.0" encoding="utf-8"?>
<a:theme xmlns:a="http://schemas.openxmlformats.org/drawingml/2006/main" name="clustering">
  <a:themeElements>
    <a:clrScheme name="clustering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ustering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luster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uster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uster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clustering</Template>
  <TotalTime>32654</TotalTime>
  <Words>3028</Words>
  <Application>Microsoft Office PowerPoint</Application>
  <PresentationFormat>On-screen Show (4:3)</PresentationFormat>
  <Paragraphs>333</Paragraphs>
  <Slides>41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Arial</vt:lpstr>
      <vt:lpstr>cmmi10</vt:lpstr>
      <vt:lpstr>cmsy10</vt:lpstr>
      <vt:lpstr>Wingdings</vt:lpstr>
      <vt:lpstr>Times New Roman</vt:lpstr>
      <vt:lpstr>Comic Sans MS</vt:lpstr>
      <vt:lpstr>Symbol</vt:lpstr>
      <vt:lpstr>clustering</vt:lpstr>
      <vt:lpstr>Harnessing implicit assumptions in problem formulations:  Approximation-stability and proxy 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Approximation-stability</vt:lpstr>
      <vt:lpstr>Clustering from(c,) k-median stability</vt:lpstr>
      <vt:lpstr>Clustering from(c,) k-median stability</vt:lpstr>
      <vt:lpstr>Clustering from(c,) k-median stability</vt:lpstr>
      <vt:lpstr>Clustering from(c,) k-median stability</vt:lpstr>
      <vt:lpstr>Clustering from(c,) k-median stability</vt:lpstr>
      <vt:lpstr>Clustering from(c,) k-median stability</vt:lpstr>
      <vt:lpstr>O()-close  -close</vt:lpstr>
      <vt:lpstr>O()-close  -close</vt:lpstr>
      <vt:lpstr>O()-close  -close</vt:lpstr>
      <vt:lpstr>O()-close  -close</vt:lpstr>
      <vt:lpstr>Stepping back…</vt:lpstr>
      <vt:lpstr>Stepping back…</vt:lpstr>
      <vt:lpstr>Stepping back…</vt:lpstr>
      <vt:lpstr>Stepping back…</vt:lpstr>
      <vt:lpstr>Extensions</vt:lpstr>
      <vt:lpstr>Extensions</vt:lpstr>
      <vt:lpstr>Extensions</vt:lpstr>
      <vt:lpstr>What about other problems?</vt:lpstr>
      <vt:lpstr>What about other problems?</vt:lpstr>
      <vt:lpstr>What about other problems?</vt:lpstr>
      <vt:lpstr>What about other problems?</vt:lpstr>
      <vt:lpstr>What about other problems?</vt:lpstr>
      <vt:lpstr>Summary &amp; Open Problems</vt:lpstr>
      <vt:lpstr>Summary &amp; Open Problems</vt:lpstr>
      <vt:lpstr>Summary &amp; Open Problems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Computational Theory of Clustering</dc:title>
  <dc:creator>Avrim Blum</dc:creator>
  <cp:lastModifiedBy>Blum</cp:lastModifiedBy>
  <cp:revision>256</cp:revision>
  <dcterms:created xsi:type="dcterms:W3CDTF">2008-10-07T12:34:37Z</dcterms:created>
  <dcterms:modified xsi:type="dcterms:W3CDTF">2012-06-07T13:31:30Z</dcterms:modified>
</cp:coreProperties>
</file>