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487" r:id="rId3"/>
    <p:sldId id="486" r:id="rId4"/>
    <p:sldId id="497" r:id="rId5"/>
    <p:sldId id="498" r:id="rId6"/>
    <p:sldId id="505" r:id="rId7"/>
    <p:sldId id="499" r:id="rId8"/>
    <p:sldId id="500" r:id="rId9"/>
    <p:sldId id="501" r:id="rId10"/>
    <p:sldId id="502" r:id="rId11"/>
    <p:sldId id="503" r:id="rId12"/>
    <p:sldId id="504" r:id="rId13"/>
    <p:sldId id="506" r:id="rId14"/>
    <p:sldId id="508" r:id="rId15"/>
    <p:sldId id="509" r:id="rId16"/>
    <p:sldId id="510" r:id="rId17"/>
    <p:sldId id="511" r:id="rId18"/>
    <p:sldId id="514" r:id="rId19"/>
    <p:sldId id="527" r:id="rId20"/>
    <p:sldId id="523" r:id="rId21"/>
    <p:sldId id="524" r:id="rId22"/>
    <p:sldId id="516" r:id="rId23"/>
    <p:sldId id="517" r:id="rId24"/>
    <p:sldId id="525" r:id="rId25"/>
    <p:sldId id="515" r:id="rId26"/>
    <p:sldId id="526" r:id="rId27"/>
    <p:sldId id="520" r:id="rId28"/>
    <p:sldId id="521" r:id="rId29"/>
    <p:sldId id="530" r:id="rId30"/>
    <p:sldId id="528" r:id="rId31"/>
    <p:sldId id="529" r:id="rId32"/>
  </p:sldIdLst>
  <p:sldSz cx="9144000" cy="6858000" type="screen4x3"/>
  <p:notesSz cx="7150100" cy="9448800"/>
  <p:embeddedFontLst>
    <p:embeddedFont>
      <p:font typeface="Comic Sans MS" pitchFamily="66" charset="0"/>
      <p:regular r:id="rId35"/>
      <p:bold r:id="rId36"/>
    </p:embeddedFont>
    <p:embeddedFont>
      <p:font typeface="cmmi10"/>
      <p:regular r:id="rId37"/>
    </p:embeddedFont>
    <p:embeddedFont>
      <p:font typeface="cmsy10"/>
      <p:regular r:id="rId38"/>
    </p:embeddedFont>
  </p:embeddedFontLst>
  <p:custDataLst>
    <p:tags r:id="rId39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33CC"/>
    <a:srgbClr val="FF99FF"/>
    <a:srgbClr val="00002E"/>
    <a:srgbClr val="002060"/>
    <a:srgbClr val="222268"/>
    <a:srgbClr val="000066"/>
    <a:srgbClr val="FFFFCC"/>
    <a:srgbClr val="D60093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7" autoAdjust="0"/>
    <p:restoredTop sz="91205" autoAdjust="0"/>
  </p:normalViewPr>
  <p:slideViewPr>
    <p:cSldViewPr>
      <p:cViewPr varScale="1">
        <p:scale>
          <a:sx n="70" d="100"/>
          <a:sy n="70" d="100"/>
        </p:scale>
        <p:origin x="-114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314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134" y="-96"/>
      </p:cViewPr>
      <p:guideLst>
        <p:guide orient="horz" pos="2976"/>
        <p:guide pos="2252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3.fntdata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1.fntdata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98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49713" y="0"/>
            <a:ext cx="3098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74138"/>
            <a:ext cx="3098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49713" y="8974138"/>
            <a:ext cx="3098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8474258-91D4-4F64-87C6-9942D2964D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98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t" anchorCtr="0" compatLnSpc="1">
            <a:prstTxWarp prst="textNoShape">
              <a:avLst/>
            </a:prstTxWarp>
          </a:bodyPr>
          <a:lstStyle>
            <a:lvl1pPr algn="l" defTabSz="947738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49713" y="0"/>
            <a:ext cx="3098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t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2850" y="708025"/>
            <a:ext cx="4724400" cy="3543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4375" y="4487863"/>
            <a:ext cx="5721350" cy="425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74138"/>
            <a:ext cx="3098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b" anchorCtr="0" compatLnSpc="1">
            <a:prstTxWarp prst="textNoShape">
              <a:avLst/>
            </a:prstTxWarp>
          </a:bodyPr>
          <a:lstStyle>
            <a:lvl1pPr algn="l" defTabSz="947738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49713" y="8974138"/>
            <a:ext cx="3098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b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latin typeface="Arial" charset="0"/>
              </a:defRPr>
            </a:lvl1pPr>
          </a:lstStyle>
          <a:p>
            <a:pPr>
              <a:defRPr/>
            </a:pPr>
            <a:fld id="{92ECA9FE-1D88-47B1-8333-03A57818C2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73A69E-E368-45FE-BB70-F984A31865E4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0D751-6676-43AE-A801-5A82AF73D25B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Maria-Florina Balcan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Maria-Florina Balcan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Maria-Florina Balcan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Maria-Florina Balcan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Maria-Florina Balcan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FFFF00"/>
              </a:buClr>
              <a:defRPr/>
            </a:lvl1pPr>
            <a:lvl2pPr>
              <a:buClr>
                <a:srgbClr val="FFFF00"/>
              </a:buCl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Maria-Florina Balcan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Maria-Florina Balcan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Maria-Florina Balcan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Maria-Florina Balcan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Maria-Florina Balcan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Maria-Florina Balcan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Maria-Florina Balcan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Maria-Florina Balcan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010400" y="6477000"/>
            <a:ext cx="2057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000CC"/>
                </a:solidFill>
              </a:defRPr>
            </a:lvl1pPr>
          </a:lstStyle>
          <a:p>
            <a:pPr>
              <a:defRPr/>
            </a:pPr>
            <a:r>
              <a:rPr lang="en-US"/>
              <a:t>Maria-Florina Balcan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273175"/>
            <a:ext cx="8686800" cy="1470025"/>
          </a:xfrm>
        </p:spPr>
        <p:txBody>
          <a:bodyPr/>
          <a:lstStyle/>
          <a:p>
            <a:pPr eaLnBrk="1" hangingPunct="1">
              <a:lnSpc>
                <a:spcPct val="125000"/>
              </a:lnSpc>
            </a:pPr>
            <a:r>
              <a:rPr lang="en-US" sz="4000" dirty="0" smtClean="0">
                <a:solidFill>
                  <a:srgbClr val="FF33CC"/>
                </a:solidFill>
              </a:rPr>
              <a:t>An brief tour of Differential Privacy</a:t>
            </a:r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1295400" y="4114800"/>
            <a:ext cx="6477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3800"/>
              <a:t>Avrim Blum</a:t>
            </a:r>
            <a:endParaRPr lang="en-US" sz="3800">
              <a:latin typeface="Arial" charset="0"/>
            </a:endParaRPr>
          </a:p>
        </p:txBody>
      </p:sp>
      <p:sp>
        <p:nvSpPr>
          <p:cNvPr id="23556" name="Rectangle 12"/>
          <p:cNvSpPr>
            <a:spLocks noChangeArrowheads="1"/>
          </p:cNvSpPr>
          <p:nvPr/>
        </p:nvSpPr>
        <p:spPr bwMode="auto">
          <a:xfrm>
            <a:off x="1371600" y="4800600"/>
            <a:ext cx="6477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3000" dirty="0" smtClean="0">
                <a:solidFill>
                  <a:srgbClr val="0070C0"/>
                </a:solidFill>
              </a:rPr>
              <a:t>Computer Science Dept</a:t>
            </a:r>
            <a:endParaRPr lang="en-US" sz="3000" dirty="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23558" name="Rectangle 5"/>
          <p:cNvSpPr>
            <a:spLocks noChangeArrowheads="1"/>
          </p:cNvSpPr>
          <p:nvPr/>
        </p:nvSpPr>
        <p:spPr bwMode="auto">
          <a:xfrm>
            <a:off x="1295400" y="3429000"/>
            <a:ext cx="6477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3200">
                <a:solidFill>
                  <a:srgbClr val="FFFF00"/>
                </a:solidFill>
              </a:rPr>
              <a:t>Your guide:</a:t>
            </a:r>
            <a:endParaRPr lang="en-US" sz="3200">
              <a:solidFill>
                <a:srgbClr val="FFFF00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dirty="0" smtClean="0">
                <a:solidFill>
                  <a:srgbClr val="00B0F0"/>
                </a:solidFill>
              </a:rPr>
              <a:t>Differential Privacy via output perturbation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5000"/>
          </a:xfrm>
        </p:spPr>
        <p:txBody>
          <a:bodyPr/>
          <a:lstStyle/>
          <a:p>
            <a:pPr eaLnBrk="1" hangingPunct="1">
              <a:buNone/>
              <a:defRPr/>
            </a:pPr>
            <a:r>
              <a:rPr lang="en-US" sz="2800" dirty="0" smtClean="0">
                <a:solidFill>
                  <a:srgbClr val="FF33CC"/>
                </a:solidFill>
              </a:rPr>
              <a:t>Say have n inputs in range [0,b].  Want to release average while preserving privacy.</a:t>
            </a:r>
          </a:p>
          <a:p>
            <a:pPr eaLnBrk="1" hangingPunct="1">
              <a:defRPr/>
            </a:pPr>
            <a:r>
              <a:rPr lang="en-US" sz="2800" dirty="0" smtClean="0"/>
              <a:t>Natural idea: take output and perturb with noise.</a:t>
            </a:r>
          </a:p>
          <a:p>
            <a:pPr eaLnBrk="1" hangingPunct="1">
              <a:buNone/>
              <a:defRPr/>
            </a:pPr>
            <a:endParaRPr lang="en-US" sz="1000" dirty="0" smtClean="0"/>
          </a:p>
          <a:p>
            <a:pPr eaLnBrk="1" hangingPunct="1">
              <a:defRPr/>
            </a:pPr>
            <a:r>
              <a:rPr lang="en-US" sz="2800" dirty="0" smtClean="0"/>
              <a:t>First thought: add Gaussian noise.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609600" y="3208283"/>
            <a:ext cx="7696200" cy="2812311"/>
            <a:chOff x="609600" y="3208283"/>
            <a:chExt cx="7696200" cy="2812311"/>
          </a:xfrm>
          <a:solidFill>
            <a:srgbClr val="002060">
              <a:alpha val="23137"/>
            </a:srgbClr>
          </a:solidFill>
        </p:grpSpPr>
        <p:cxnSp>
          <p:nvCxnSpPr>
            <p:cNvPr id="9" name="Straight Connector 8"/>
            <p:cNvCxnSpPr/>
            <p:nvPr/>
          </p:nvCxnSpPr>
          <p:spPr bwMode="auto">
            <a:xfrm>
              <a:off x="609600" y="5791200"/>
              <a:ext cx="7696200" cy="1588"/>
            </a:xfrm>
            <a:prstGeom prst="lin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" name="Freeform 10"/>
            <p:cNvSpPr/>
            <p:nvPr/>
          </p:nvSpPr>
          <p:spPr bwMode="auto">
            <a:xfrm>
              <a:off x="851338" y="3208283"/>
              <a:ext cx="6999890" cy="2596055"/>
            </a:xfrm>
            <a:custGeom>
              <a:avLst/>
              <a:gdLst>
                <a:gd name="connsiteX0" fmla="*/ 0 w 6999890"/>
                <a:gd name="connsiteY0" fmla="*/ 2622331 h 2803634"/>
                <a:gd name="connsiteX1" fmla="*/ 1245476 w 6999890"/>
                <a:gd name="connsiteY1" fmla="*/ 2433144 h 2803634"/>
                <a:gd name="connsiteX2" fmla="*/ 2963917 w 6999890"/>
                <a:gd name="connsiteY2" fmla="*/ 399393 h 2803634"/>
                <a:gd name="connsiteX3" fmla="*/ 3594538 w 6999890"/>
                <a:gd name="connsiteY3" fmla="*/ 36786 h 2803634"/>
                <a:gd name="connsiteX4" fmla="*/ 4256690 w 6999890"/>
                <a:gd name="connsiteY4" fmla="*/ 588579 h 2803634"/>
                <a:gd name="connsiteX5" fmla="*/ 5439103 w 6999890"/>
                <a:gd name="connsiteY5" fmla="*/ 2322786 h 2803634"/>
                <a:gd name="connsiteX6" fmla="*/ 6999890 w 6999890"/>
                <a:gd name="connsiteY6" fmla="*/ 2606565 h 2803634"/>
                <a:gd name="connsiteX0" fmla="*/ 0 w 6999890"/>
                <a:gd name="connsiteY0" fmla="*/ 2622331 h 2803634"/>
                <a:gd name="connsiteX1" fmla="*/ 1245476 w 6999890"/>
                <a:gd name="connsiteY1" fmla="*/ 2433144 h 2803634"/>
                <a:gd name="connsiteX2" fmla="*/ 2963917 w 6999890"/>
                <a:gd name="connsiteY2" fmla="*/ 399393 h 2803634"/>
                <a:gd name="connsiteX3" fmla="*/ 3594538 w 6999890"/>
                <a:gd name="connsiteY3" fmla="*/ 36786 h 2803634"/>
                <a:gd name="connsiteX4" fmla="*/ 4256690 w 6999890"/>
                <a:gd name="connsiteY4" fmla="*/ 588579 h 2803634"/>
                <a:gd name="connsiteX5" fmla="*/ 5439103 w 6999890"/>
                <a:gd name="connsiteY5" fmla="*/ 2322786 h 2803634"/>
                <a:gd name="connsiteX6" fmla="*/ 6999890 w 6999890"/>
                <a:gd name="connsiteY6" fmla="*/ 2606565 h 2803634"/>
                <a:gd name="connsiteX0" fmla="*/ 0 w 6999890"/>
                <a:gd name="connsiteY0" fmla="*/ 2622331 h 2712982"/>
                <a:gd name="connsiteX1" fmla="*/ 1245476 w 6999890"/>
                <a:gd name="connsiteY1" fmla="*/ 2433144 h 2712982"/>
                <a:gd name="connsiteX2" fmla="*/ 2963917 w 6999890"/>
                <a:gd name="connsiteY2" fmla="*/ 399393 h 2712982"/>
                <a:gd name="connsiteX3" fmla="*/ 3594538 w 6999890"/>
                <a:gd name="connsiteY3" fmla="*/ 36786 h 2712982"/>
                <a:gd name="connsiteX4" fmla="*/ 4256690 w 6999890"/>
                <a:gd name="connsiteY4" fmla="*/ 588579 h 2712982"/>
                <a:gd name="connsiteX5" fmla="*/ 5439103 w 6999890"/>
                <a:gd name="connsiteY5" fmla="*/ 2322786 h 2712982"/>
                <a:gd name="connsiteX6" fmla="*/ 6999890 w 6999890"/>
                <a:gd name="connsiteY6" fmla="*/ 2606565 h 2712982"/>
                <a:gd name="connsiteX0" fmla="*/ 44669 w 7044559"/>
                <a:gd name="connsiteY0" fmla="*/ 2622331 h 2712982"/>
                <a:gd name="connsiteX1" fmla="*/ 1290145 w 7044559"/>
                <a:gd name="connsiteY1" fmla="*/ 2433144 h 2712982"/>
                <a:gd name="connsiteX2" fmla="*/ 3008586 w 7044559"/>
                <a:gd name="connsiteY2" fmla="*/ 399393 h 2712982"/>
                <a:gd name="connsiteX3" fmla="*/ 3639207 w 7044559"/>
                <a:gd name="connsiteY3" fmla="*/ 36786 h 2712982"/>
                <a:gd name="connsiteX4" fmla="*/ 4301359 w 7044559"/>
                <a:gd name="connsiteY4" fmla="*/ 588579 h 2712982"/>
                <a:gd name="connsiteX5" fmla="*/ 5483772 w 7044559"/>
                <a:gd name="connsiteY5" fmla="*/ 2322786 h 2712982"/>
                <a:gd name="connsiteX6" fmla="*/ 7044559 w 7044559"/>
                <a:gd name="connsiteY6" fmla="*/ 2606565 h 2712982"/>
                <a:gd name="connsiteX0" fmla="*/ 0 w 6999890"/>
                <a:gd name="connsiteY0" fmla="*/ 2622331 h 2712982"/>
                <a:gd name="connsiteX1" fmla="*/ 1245476 w 6999890"/>
                <a:gd name="connsiteY1" fmla="*/ 2433144 h 2712982"/>
                <a:gd name="connsiteX2" fmla="*/ 2963917 w 6999890"/>
                <a:gd name="connsiteY2" fmla="*/ 399393 h 2712982"/>
                <a:gd name="connsiteX3" fmla="*/ 3594538 w 6999890"/>
                <a:gd name="connsiteY3" fmla="*/ 36786 h 2712982"/>
                <a:gd name="connsiteX4" fmla="*/ 4256690 w 6999890"/>
                <a:gd name="connsiteY4" fmla="*/ 588579 h 2712982"/>
                <a:gd name="connsiteX5" fmla="*/ 5439103 w 6999890"/>
                <a:gd name="connsiteY5" fmla="*/ 2322786 h 2712982"/>
                <a:gd name="connsiteX6" fmla="*/ 6999890 w 6999890"/>
                <a:gd name="connsiteY6" fmla="*/ 2606565 h 2712982"/>
                <a:gd name="connsiteX0" fmla="*/ 0 w 6999890"/>
                <a:gd name="connsiteY0" fmla="*/ 2622331 h 2712982"/>
                <a:gd name="connsiteX1" fmla="*/ 1245476 w 6999890"/>
                <a:gd name="connsiteY1" fmla="*/ 2433144 h 2712982"/>
                <a:gd name="connsiteX2" fmla="*/ 2963917 w 6999890"/>
                <a:gd name="connsiteY2" fmla="*/ 399393 h 2712982"/>
                <a:gd name="connsiteX3" fmla="*/ 3594538 w 6999890"/>
                <a:gd name="connsiteY3" fmla="*/ 36786 h 2712982"/>
                <a:gd name="connsiteX4" fmla="*/ 4256690 w 6999890"/>
                <a:gd name="connsiteY4" fmla="*/ 588579 h 2712982"/>
                <a:gd name="connsiteX5" fmla="*/ 5439103 w 6999890"/>
                <a:gd name="connsiteY5" fmla="*/ 2322786 h 2712982"/>
                <a:gd name="connsiteX6" fmla="*/ 6999890 w 6999890"/>
                <a:gd name="connsiteY6" fmla="*/ 2606565 h 2712982"/>
                <a:gd name="connsiteX0" fmla="*/ 0 w 6999890"/>
                <a:gd name="connsiteY0" fmla="*/ 2622331 h 2712982"/>
                <a:gd name="connsiteX1" fmla="*/ 1245476 w 6999890"/>
                <a:gd name="connsiteY1" fmla="*/ 2433144 h 2712982"/>
                <a:gd name="connsiteX2" fmla="*/ 2963917 w 6999890"/>
                <a:gd name="connsiteY2" fmla="*/ 399393 h 2712982"/>
                <a:gd name="connsiteX3" fmla="*/ 3594538 w 6999890"/>
                <a:gd name="connsiteY3" fmla="*/ 36786 h 2712982"/>
                <a:gd name="connsiteX4" fmla="*/ 4256690 w 6999890"/>
                <a:gd name="connsiteY4" fmla="*/ 588579 h 2712982"/>
                <a:gd name="connsiteX5" fmla="*/ 5439103 w 6999890"/>
                <a:gd name="connsiteY5" fmla="*/ 2322786 h 2712982"/>
                <a:gd name="connsiteX6" fmla="*/ 6999890 w 6999890"/>
                <a:gd name="connsiteY6" fmla="*/ 2606565 h 2712982"/>
                <a:gd name="connsiteX0" fmla="*/ 0 w 6999890"/>
                <a:gd name="connsiteY0" fmla="*/ 2617076 h 2707727"/>
                <a:gd name="connsiteX1" fmla="*/ 1245476 w 6999890"/>
                <a:gd name="connsiteY1" fmla="*/ 2427889 h 2707727"/>
                <a:gd name="connsiteX2" fmla="*/ 1550276 w 6999890"/>
                <a:gd name="connsiteY2" fmla="*/ 2123089 h 2707727"/>
                <a:gd name="connsiteX3" fmla="*/ 2963917 w 6999890"/>
                <a:gd name="connsiteY3" fmla="*/ 394138 h 2707727"/>
                <a:gd name="connsiteX4" fmla="*/ 3594538 w 6999890"/>
                <a:gd name="connsiteY4" fmla="*/ 31531 h 2707727"/>
                <a:gd name="connsiteX5" fmla="*/ 4256690 w 6999890"/>
                <a:gd name="connsiteY5" fmla="*/ 583324 h 2707727"/>
                <a:gd name="connsiteX6" fmla="*/ 5439103 w 6999890"/>
                <a:gd name="connsiteY6" fmla="*/ 2317531 h 2707727"/>
                <a:gd name="connsiteX7" fmla="*/ 6999890 w 6999890"/>
                <a:gd name="connsiteY7" fmla="*/ 2601310 h 2707727"/>
                <a:gd name="connsiteX0" fmla="*/ 0 w 6999890"/>
                <a:gd name="connsiteY0" fmla="*/ 2617076 h 2653862"/>
                <a:gd name="connsiteX1" fmla="*/ 1550276 w 6999890"/>
                <a:gd name="connsiteY1" fmla="*/ 2123089 h 2653862"/>
                <a:gd name="connsiteX2" fmla="*/ 2963917 w 6999890"/>
                <a:gd name="connsiteY2" fmla="*/ 394138 h 2653862"/>
                <a:gd name="connsiteX3" fmla="*/ 3594538 w 6999890"/>
                <a:gd name="connsiteY3" fmla="*/ 31531 h 2653862"/>
                <a:gd name="connsiteX4" fmla="*/ 4256690 w 6999890"/>
                <a:gd name="connsiteY4" fmla="*/ 583324 h 2653862"/>
                <a:gd name="connsiteX5" fmla="*/ 5439103 w 6999890"/>
                <a:gd name="connsiteY5" fmla="*/ 2317531 h 2653862"/>
                <a:gd name="connsiteX6" fmla="*/ 6999890 w 6999890"/>
                <a:gd name="connsiteY6" fmla="*/ 2601310 h 2653862"/>
                <a:gd name="connsiteX0" fmla="*/ 0 w 6999890"/>
                <a:gd name="connsiteY0" fmla="*/ 2617076 h 2627586"/>
                <a:gd name="connsiteX1" fmla="*/ 1550276 w 6999890"/>
                <a:gd name="connsiteY1" fmla="*/ 2123089 h 2627586"/>
                <a:gd name="connsiteX2" fmla="*/ 2963917 w 6999890"/>
                <a:gd name="connsiteY2" fmla="*/ 394138 h 2627586"/>
                <a:gd name="connsiteX3" fmla="*/ 3594538 w 6999890"/>
                <a:gd name="connsiteY3" fmla="*/ 31531 h 2627586"/>
                <a:gd name="connsiteX4" fmla="*/ 4256690 w 6999890"/>
                <a:gd name="connsiteY4" fmla="*/ 583324 h 2627586"/>
                <a:gd name="connsiteX5" fmla="*/ 5210503 w 6999890"/>
                <a:gd name="connsiteY5" fmla="*/ 2088931 h 2627586"/>
                <a:gd name="connsiteX6" fmla="*/ 6999890 w 6999890"/>
                <a:gd name="connsiteY6" fmla="*/ 2601310 h 2627586"/>
                <a:gd name="connsiteX0" fmla="*/ 0 w 6999890"/>
                <a:gd name="connsiteY0" fmla="*/ 2617076 h 2627586"/>
                <a:gd name="connsiteX1" fmla="*/ 1550276 w 6999890"/>
                <a:gd name="connsiteY1" fmla="*/ 2123089 h 2627586"/>
                <a:gd name="connsiteX2" fmla="*/ 2963917 w 6999890"/>
                <a:gd name="connsiteY2" fmla="*/ 394138 h 2627586"/>
                <a:gd name="connsiteX3" fmla="*/ 3594538 w 6999890"/>
                <a:gd name="connsiteY3" fmla="*/ 31531 h 2627586"/>
                <a:gd name="connsiteX4" fmla="*/ 4256690 w 6999890"/>
                <a:gd name="connsiteY4" fmla="*/ 583324 h 2627586"/>
                <a:gd name="connsiteX5" fmla="*/ 5210503 w 6999890"/>
                <a:gd name="connsiteY5" fmla="*/ 2088931 h 2627586"/>
                <a:gd name="connsiteX6" fmla="*/ 6999890 w 6999890"/>
                <a:gd name="connsiteY6" fmla="*/ 2601310 h 2627586"/>
                <a:gd name="connsiteX0" fmla="*/ 0 w 6999890"/>
                <a:gd name="connsiteY0" fmla="*/ 2585545 h 2596055"/>
                <a:gd name="connsiteX1" fmla="*/ 1550276 w 6999890"/>
                <a:gd name="connsiteY1" fmla="*/ 2091558 h 2596055"/>
                <a:gd name="connsiteX2" fmla="*/ 2963917 w 6999890"/>
                <a:gd name="connsiteY2" fmla="*/ 362607 h 2596055"/>
                <a:gd name="connsiteX3" fmla="*/ 3594538 w 6999890"/>
                <a:gd name="connsiteY3" fmla="*/ 0 h 2596055"/>
                <a:gd name="connsiteX4" fmla="*/ 4256690 w 6999890"/>
                <a:gd name="connsiteY4" fmla="*/ 551793 h 2596055"/>
                <a:gd name="connsiteX5" fmla="*/ 5210503 w 6999890"/>
                <a:gd name="connsiteY5" fmla="*/ 2057400 h 2596055"/>
                <a:gd name="connsiteX6" fmla="*/ 6999890 w 6999890"/>
                <a:gd name="connsiteY6" fmla="*/ 2569779 h 2596055"/>
                <a:gd name="connsiteX0" fmla="*/ 0 w 6999890"/>
                <a:gd name="connsiteY0" fmla="*/ 2585545 h 2596055"/>
                <a:gd name="connsiteX1" fmla="*/ 1550276 w 6999890"/>
                <a:gd name="connsiteY1" fmla="*/ 2091558 h 2596055"/>
                <a:gd name="connsiteX2" fmla="*/ 2963917 w 6999890"/>
                <a:gd name="connsiteY2" fmla="*/ 362607 h 2596055"/>
                <a:gd name="connsiteX3" fmla="*/ 3594538 w 6999890"/>
                <a:gd name="connsiteY3" fmla="*/ 0 h 2596055"/>
                <a:gd name="connsiteX4" fmla="*/ 4256690 w 6999890"/>
                <a:gd name="connsiteY4" fmla="*/ 551793 h 2596055"/>
                <a:gd name="connsiteX5" fmla="*/ 5210503 w 6999890"/>
                <a:gd name="connsiteY5" fmla="*/ 2057400 h 2596055"/>
                <a:gd name="connsiteX6" fmla="*/ 6999890 w 6999890"/>
                <a:gd name="connsiteY6" fmla="*/ 2569779 h 2596055"/>
                <a:gd name="connsiteX0" fmla="*/ 0 w 6999890"/>
                <a:gd name="connsiteY0" fmla="*/ 2585545 h 2596055"/>
                <a:gd name="connsiteX1" fmla="*/ 1550276 w 6999890"/>
                <a:gd name="connsiteY1" fmla="*/ 2091558 h 2596055"/>
                <a:gd name="connsiteX2" fmla="*/ 2963917 w 6999890"/>
                <a:gd name="connsiteY2" fmla="*/ 362607 h 2596055"/>
                <a:gd name="connsiteX3" fmla="*/ 3594538 w 6999890"/>
                <a:gd name="connsiteY3" fmla="*/ 0 h 2596055"/>
                <a:gd name="connsiteX4" fmla="*/ 4256690 w 6999890"/>
                <a:gd name="connsiteY4" fmla="*/ 551793 h 2596055"/>
                <a:gd name="connsiteX5" fmla="*/ 5210503 w 6999890"/>
                <a:gd name="connsiteY5" fmla="*/ 2057400 h 2596055"/>
                <a:gd name="connsiteX6" fmla="*/ 6999890 w 6999890"/>
                <a:gd name="connsiteY6" fmla="*/ 2569779 h 2596055"/>
                <a:gd name="connsiteX0" fmla="*/ 0 w 6999890"/>
                <a:gd name="connsiteY0" fmla="*/ 2585545 h 2596055"/>
                <a:gd name="connsiteX1" fmla="*/ 1550276 w 6999890"/>
                <a:gd name="connsiteY1" fmla="*/ 2091558 h 2596055"/>
                <a:gd name="connsiteX2" fmla="*/ 2963917 w 6999890"/>
                <a:gd name="connsiteY2" fmla="*/ 362607 h 2596055"/>
                <a:gd name="connsiteX3" fmla="*/ 3594538 w 6999890"/>
                <a:gd name="connsiteY3" fmla="*/ 0 h 2596055"/>
                <a:gd name="connsiteX4" fmla="*/ 4256690 w 6999890"/>
                <a:gd name="connsiteY4" fmla="*/ 551793 h 2596055"/>
                <a:gd name="connsiteX5" fmla="*/ 5210503 w 6999890"/>
                <a:gd name="connsiteY5" fmla="*/ 2057400 h 2596055"/>
                <a:gd name="connsiteX6" fmla="*/ 6999890 w 6999890"/>
                <a:gd name="connsiteY6" fmla="*/ 2569779 h 2596055"/>
                <a:gd name="connsiteX0" fmla="*/ 0 w 6999890"/>
                <a:gd name="connsiteY0" fmla="*/ 2585545 h 2596055"/>
                <a:gd name="connsiteX1" fmla="*/ 1550276 w 6999890"/>
                <a:gd name="connsiteY1" fmla="*/ 2091558 h 2596055"/>
                <a:gd name="connsiteX2" fmla="*/ 2963917 w 6999890"/>
                <a:gd name="connsiteY2" fmla="*/ 362607 h 2596055"/>
                <a:gd name="connsiteX3" fmla="*/ 3594538 w 6999890"/>
                <a:gd name="connsiteY3" fmla="*/ 0 h 2596055"/>
                <a:gd name="connsiteX4" fmla="*/ 4256690 w 6999890"/>
                <a:gd name="connsiteY4" fmla="*/ 551793 h 2596055"/>
                <a:gd name="connsiteX5" fmla="*/ 5210503 w 6999890"/>
                <a:gd name="connsiteY5" fmla="*/ 2057400 h 2596055"/>
                <a:gd name="connsiteX6" fmla="*/ 6999890 w 6999890"/>
                <a:gd name="connsiteY6" fmla="*/ 2569779 h 2596055"/>
                <a:gd name="connsiteX0" fmla="*/ 0 w 6999890"/>
                <a:gd name="connsiteY0" fmla="*/ 2585545 h 2596055"/>
                <a:gd name="connsiteX1" fmla="*/ 1550276 w 6999890"/>
                <a:gd name="connsiteY1" fmla="*/ 2091558 h 2596055"/>
                <a:gd name="connsiteX2" fmla="*/ 2963917 w 6999890"/>
                <a:gd name="connsiteY2" fmla="*/ 362607 h 2596055"/>
                <a:gd name="connsiteX3" fmla="*/ 3594538 w 6999890"/>
                <a:gd name="connsiteY3" fmla="*/ 0 h 2596055"/>
                <a:gd name="connsiteX4" fmla="*/ 4256690 w 6999890"/>
                <a:gd name="connsiteY4" fmla="*/ 551793 h 2596055"/>
                <a:gd name="connsiteX5" fmla="*/ 5210503 w 6999890"/>
                <a:gd name="connsiteY5" fmla="*/ 2057400 h 2596055"/>
                <a:gd name="connsiteX6" fmla="*/ 6999890 w 6999890"/>
                <a:gd name="connsiteY6" fmla="*/ 2569779 h 2596055"/>
                <a:gd name="connsiteX0" fmla="*/ 0 w 6999890"/>
                <a:gd name="connsiteY0" fmla="*/ 2585545 h 2596055"/>
                <a:gd name="connsiteX1" fmla="*/ 1550276 w 6999890"/>
                <a:gd name="connsiteY1" fmla="*/ 2091558 h 2596055"/>
                <a:gd name="connsiteX2" fmla="*/ 2963917 w 6999890"/>
                <a:gd name="connsiteY2" fmla="*/ 362607 h 2596055"/>
                <a:gd name="connsiteX3" fmla="*/ 3594538 w 6999890"/>
                <a:gd name="connsiteY3" fmla="*/ 0 h 2596055"/>
                <a:gd name="connsiteX4" fmla="*/ 4256690 w 6999890"/>
                <a:gd name="connsiteY4" fmla="*/ 551793 h 2596055"/>
                <a:gd name="connsiteX5" fmla="*/ 5439103 w 6999890"/>
                <a:gd name="connsiteY5" fmla="*/ 2057400 h 2596055"/>
                <a:gd name="connsiteX6" fmla="*/ 6999890 w 6999890"/>
                <a:gd name="connsiteY6" fmla="*/ 2569779 h 2596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999890" h="2596055">
                  <a:moveTo>
                    <a:pt x="0" y="2585545"/>
                  </a:moveTo>
                  <a:cubicBezTo>
                    <a:pt x="322974" y="2482631"/>
                    <a:pt x="1056290" y="2462048"/>
                    <a:pt x="1550276" y="2091558"/>
                  </a:cubicBezTo>
                  <a:cubicBezTo>
                    <a:pt x="2044262" y="1721068"/>
                    <a:pt x="2623207" y="711200"/>
                    <a:pt x="2963917" y="362607"/>
                  </a:cubicBezTo>
                  <a:cubicBezTo>
                    <a:pt x="3304627" y="14014"/>
                    <a:pt x="3334407" y="21021"/>
                    <a:pt x="3594538" y="0"/>
                  </a:cubicBezTo>
                  <a:cubicBezTo>
                    <a:pt x="3810000" y="31531"/>
                    <a:pt x="3949262" y="208893"/>
                    <a:pt x="4256690" y="551793"/>
                  </a:cubicBezTo>
                  <a:cubicBezTo>
                    <a:pt x="4564118" y="894693"/>
                    <a:pt x="4981903" y="1721069"/>
                    <a:pt x="5439103" y="2057400"/>
                  </a:cubicBezTo>
                  <a:cubicBezTo>
                    <a:pt x="5896303" y="2393731"/>
                    <a:pt x="6448096" y="2596055"/>
                    <a:pt x="6999890" y="2569779"/>
                  </a:cubicBezTo>
                </a:path>
              </a:pathLst>
            </a:cu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 rot="5400000">
              <a:off x="4305300" y="5829300"/>
              <a:ext cx="381000" cy="1588"/>
            </a:xfrm>
            <a:prstGeom prst="line">
              <a:avLst/>
            </a:prstGeom>
            <a:grp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9" name="Group 18"/>
          <p:cNvGrpSpPr/>
          <p:nvPr/>
        </p:nvGrpSpPr>
        <p:grpSpPr>
          <a:xfrm>
            <a:off x="1143000" y="3200400"/>
            <a:ext cx="7696200" cy="3344917"/>
            <a:chOff x="609600" y="3208283"/>
            <a:chExt cx="7696200" cy="3344917"/>
          </a:xfrm>
          <a:solidFill>
            <a:srgbClr val="002060">
              <a:alpha val="23137"/>
            </a:srgbClr>
          </a:solidFill>
        </p:grpSpPr>
        <p:cxnSp>
          <p:nvCxnSpPr>
            <p:cNvPr id="20" name="Straight Connector 19"/>
            <p:cNvCxnSpPr/>
            <p:nvPr/>
          </p:nvCxnSpPr>
          <p:spPr bwMode="auto">
            <a:xfrm>
              <a:off x="609600" y="5791200"/>
              <a:ext cx="7696200" cy="1588"/>
            </a:xfrm>
            <a:prstGeom prst="lin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" name="Freeform 20"/>
            <p:cNvSpPr/>
            <p:nvPr/>
          </p:nvSpPr>
          <p:spPr bwMode="auto">
            <a:xfrm>
              <a:off x="851338" y="3208283"/>
              <a:ext cx="6999890" cy="2596055"/>
            </a:xfrm>
            <a:custGeom>
              <a:avLst/>
              <a:gdLst>
                <a:gd name="connsiteX0" fmla="*/ 0 w 6999890"/>
                <a:gd name="connsiteY0" fmla="*/ 2622331 h 2803634"/>
                <a:gd name="connsiteX1" fmla="*/ 1245476 w 6999890"/>
                <a:gd name="connsiteY1" fmla="*/ 2433144 h 2803634"/>
                <a:gd name="connsiteX2" fmla="*/ 2963917 w 6999890"/>
                <a:gd name="connsiteY2" fmla="*/ 399393 h 2803634"/>
                <a:gd name="connsiteX3" fmla="*/ 3594538 w 6999890"/>
                <a:gd name="connsiteY3" fmla="*/ 36786 h 2803634"/>
                <a:gd name="connsiteX4" fmla="*/ 4256690 w 6999890"/>
                <a:gd name="connsiteY4" fmla="*/ 588579 h 2803634"/>
                <a:gd name="connsiteX5" fmla="*/ 5439103 w 6999890"/>
                <a:gd name="connsiteY5" fmla="*/ 2322786 h 2803634"/>
                <a:gd name="connsiteX6" fmla="*/ 6999890 w 6999890"/>
                <a:gd name="connsiteY6" fmla="*/ 2606565 h 2803634"/>
                <a:gd name="connsiteX0" fmla="*/ 0 w 6999890"/>
                <a:gd name="connsiteY0" fmla="*/ 2622331 h 2803634"/>
                <a:gd name="connsiteX1" fmla="*/ 1245476 w 6999890"/>
                <a:gd name="connsiteY1" fmla="*/ 2433144 h 2803634"/>
                <a:gd name="connsiteX2" fmla="*/ 2963917 w 6999890"/>
                <a:gd name="connsiteY2" fmla="*/ 399393 h 2803634"/>
                <a:gd name="connsiteX3" fmla="*/ 3594538 w 6999890"/>
                <a:gd name="connsiteY3" fmla="*/ 36786 h 2803634"/>
                <a:gd name="connsiteX4" fmla="*/ 4256690 w 6999890"/>
                <a:gd name="connsiteY4" fmla="*/ 588579 h 2803634"/>
                <a:gd name="connsiteX5" fmla="*/ 5439103 w 6999890"/>
                <a:gd name="connsiteY5" fmla="*/ 2322786 h 2803634"/>
                <a:gd name="connsiteX6" fmla="*/ 6999890 w 6999890"/>
                <a:gd name="connsiteY6" fmla="*/ 2606565 h 2803634"/>
                <a:gd name="connsiteX0" fmla="*/ 0 w 6999890"/>
                <a:gd name="connsiteY0" fmla="*/ 2622331 h 2712982"/>
                <a:gd name="connsiteX1" fmla="*/ 1245476 w 6999890"/>
                <a:gd name="connsiteY1" fmla="*/ 2433144 h 2712982"/>
                <a:gd name="connsiteX2" fmla="*/ 2963917 w 6999890"/>
                <a:gd name="connsiteY2" fmla="*/ 399393 h 2712982"/>
                <a:gd name="connsiteX3" fmla="*/ 3594538 w 6999890"/>
                <a:gd name="connsiteY3" fmla="*/ 36786 h 2712982"/>
                <a:gd name="connsiteX4" fmla="*/ 4256690 w 6999890"/>
                <a:gd name="connsiteY4" fmla="*/ 588579 h 2712982"/>
                <a:gd name="connsiteX5" fmla="*/ 5439103 w 6999890"/>
                <a:gd name="connsiteY5" fmla="*/ 2322786 h 2712982"/>
                <a:gd name="connsiteX6" fmla="*/ 6999890 w 6999890"/>
                <a:gd name="connsiteY6" fmla="*/ 2606565 h 2712982"/>
                <a:gd name="connsiteX0" fmla="*/ 44669 w 7044559"/>
                <a:gd name="connsiteY0" fmla="*/ 2622331 h 2712982"/>
                <a:gd name="connsiteX1" fmla="*/ 1290145 w 7044559"/>
                <a:gd name="connsiteY1" fmla="*/ 2433144 h 2712982"/>
                <a:gd name="connsiteX2" fmla="*/ 3008586 w 7044559"/>
                <a:gd name="connsiteY2" fmla="*/ 399393 h 2712982"/>
                <a:gd name="connsiteX3" fmla="*/ 3639207 w 7044559"/>
                <a:gd name="connsiteY3" fmla="*/ 36786 h 2712982"/>
                <a:gd name="connsiteX4" fmla="*/ 4301359 w 7044559"/>
                <a:gd name="connsiteY4" fmla="*/ 588579 h 2712982"/>
                <a:gd name="connsiteX5" fmla="*/ 5483772 w 7044559"/>
                <a:gd name="connsiteY5" fmla="*/ 2322786 h 2712982"/>
                <a:gd name="connsiteX6" fmla="*/ 7044559 w 7044559"/>
                <a:gd name="connsiteY6" fmla="*/ 2606565 h 2712982"/>
                <a:gd name="connsiteX0" fmla="*/ 0 w 6999890"/>
                <a:gd name="connsiteY0" fmla="*/ 2622331 h 2712982"/>
                <a:gd name="connsiteX1" fmla="*/ 1245476 w 6999890"/>
                <a:gd name="connsiteY1" fmla="*/ 2433144 h 2712982"/>
                <a:gd name="connsiteX2" fmla="*/ 2963917 w 6999890"/>
                <a:gd name="connsiteY2" fmla="*/ 399393 h 2712982"/>
                <a:gd name="connsiteX3" fmla="*/ 3594538 w 6999890"/>
                <a:gd name="connsiteY3" fmla="*/ 36786 h 2712982"/>
                <a:gd name="connsiteX4" fmla="*/ 4256690 w 6999890"/>
                <a:gd name="connsiteY4" fmla="*/ 588579 h 2712982"/>
                <a:gd name="connsiteX5" fmla="*/ 5439103 w 6999890"/>
                <a:gd name="connsiteY5" fmla="*/ 2322786 h 2712982"/>
                <a:gd name="connsiteX6" fmla="*/ 6999890 w 6999890"/>
                <a:gd name="connsiteY6" fmla="*/ 2606565 h 2712982"/>
                <a:gd name="connsiteX0" fmla="*/ 0 w 6999890"/>
                <a:gd name="connsiteY0" fmla="*/ 2622331 h 2712982"/>
                <a:gd name="connsiteX1" fmla="*/ 1245476 w 6999890"/>
                <a:gd name="connsiteY1" fmla="*/ 2433144 h 2712982"/>
                <a:gd name="connsiteX2" fmla="*/ 2963917 w 6999890"/>
                <a:gd name="connsiteY2" fmla="*/ 399393 h 2712982"/>
                <a:gd name="connsiteX3" fmla="*/ 3594538 w 6999890"/>
                <a:gd name="connsiteY3" fmla="*/ 36786 h 2712982"/>
                <a:gd name="connsiteX4" fmla="*/ 4256690 w 6999890"/>
                <a:gd name="connsiteY4" fmla="*/ 588579 h 2712982"/>
                <a:gd name="connsiteX5" fmla="*/ 5439103 w 6999890"/>
                <a:gd name="connsiteY5" fmla="*/ 2322786 h 2712982"/>
                <a:gd name="connsiteX6" fmla="*/ 6999890 w 6999890"/>
                <a:gd name="connsiteY6" fmla="*/ 2606565 h 2712982"/>
                <a:gd name="connsiteX0" fmla="*/ 0 w 6999890"/>
                <a:gd name="connsiteY0" fmla="*/ 2622331 h 2712982"/>
                <a:gd name="connsiteX1" fmla="*/ 1245476 w 6999890"/>
                <a:gd name="connsiteY1" fmla="*/ 2433144 h 2712982"/>
                <a:gd name="connsiteX2" fmla="*/ 2963917 w 6999890"/>
                <a:gd name="connsiteY2" fmla="*/ 399393 h 2712982"/>
                <a:gd name="connsiteX3" fmla="*/ 3594538 w 6999890"/>
                <a:gd name="connsiteY3" fmla="*/ 36786 h 2712982"/>
                <a:gd name="connsiteX4" fmla="*/ 4256690 w 6999890"/>
                <a:gd name="connsiteY4" fmla="*/ 588579 h 2712982"/>
                <a:gd name="connsiteX5" fmla="*/ 5439103 w 6999890"/>
                <a:gd name="connsiteY5" fmla="*/ 2322786 h 2712982"/>
                <a:gd name="connsiteX6" fmla="*/ 6999890 w 6999890"/>
                <a:gd name="connsiteY6" fmla="*/ 2606565 h 2712982"/>
                <a:gd name="connsiteX0" fmla="*/ 0 w 6999890"/>
                <a:gd name="connsiteY0" fmla="*/ 2617076 h 2707727"/>
                <a:gd name="connsiteX1" fmla="*/ 1245476 w 6999890"/>
                <a:gd name="connsiteY1" fmla="*/ 2427889 h 2707727"/>
                <a:gd name="connsiteX2" fmla="*/ 1550276 w 6999890"/>
                <a:gd name="connsiteY2" fmla="*/ 2123089 h 2707727"/>
                <a:gd name="connsiteX3" fmla="*/ 2963917 w 6999890"/>
                <a:gd name="connsiteY3" fmla="*/ 394138 h 2707727"/>
                <a:gd name="connsiteX4" fmla="*/ 3594538 w 6999890"/>
                <a:gd name="connsiteY4" fmla="*/ 31531 h 2707727"/>
                <a:gd name="connsiteX5" fmla="*/ 4256690 w 6999890"/>
                <a:gd name="connsiteY5" fmla="*/ 583324 h 2707727"/>
                <a:gd name="connsiteX6" fmla="*/ 5439103 w 6999890"/>
                <a:gd name="connsiteY6" fmla="*/ 2317531 h 2707727"/>
                <a:gd name="connsiteX7" fmla="*/ 6999890 w 6999890"/>
                <a:gd name="connsiteY7" fmla="*/ 2601310 h 2707727"/>
                <a:gd name="connsiteX0" fmla="*/ 0 w 6999890"/>
                <a:gd name="connsiteY0" fmla="*/ 2617076 h 2653862"/>
                <a:gd name="connsiteX1" fmla="*/ 1550276 w 6999890"/>
                <a:gd name="connsiteY1" fmla="*/ 2123089 h 2653862"/>
                <a:gd name="connsiteX2" fmla="*/ 2963917 w 6999890"/>
                <a:gd name="connsiteY2" fmla="*/ 394138 h 2653862"/>
                <a:gd name="connsiteX3" fmla="*/ 3594538 w 6999890"/>
                <a:gd name="connsiteY3" fmla="*/ 31531 h 2653862"/>
                <a:gd name="connsiteX4" fmla="*/ 4256690 w 6999890"/>
                <a:gd name="connsiteY4" fmla="*/ 583324 h 2653862"/>
                <a:gd name="connsiteX5" fmla="*/ 5439103 w 6999890"/>
                <a:gd name="connsiteY5" fmla="*/ 2317531 h 2653862"/>
                <a:gd name="connsiteX6" fmla="*/ 6999890 w 6999890"/>
                <a:gd name="connsiteY6" fmla="*/ 2601310 h 2653862"/>
                <a:gd name="connsiteX0" fmla="*/ 0 w 6999890"/>
                <a:gd name="connsiteY0" fmla="*/ 2617076 h 2627586"/>
                <a:gd name="connsiteX1" fmla="*/ 1550276 w 6999890"/>
                <a:gd name="connsiteY1" fmla="*/ 2123089 h 2627586"/>
                <a:gd name="connsiteX2" fmla="*/ 2963917 w 6999890"/>
                <a:gd name="connsiteY2" fmla="*/ 394138 h 2627586"/>
                <a:gd name="connsiteX3" fmla="*/ 3594538 w 6999890"/>
                <a:gd name="connsiteY3" fmla="*/ 31531 h 2627586"/>
                <a:gd name="connsiteX4" fmla="*/ 4256690 w 6999890"/>
                <a:gd name="connsiteY4" fmla="*/ 583324 h 2627586"/>
                <a:gd name="connsiteX5" fmla="*/ 5210503 w 6999890"/>
                <a:gd name="connsiteY5" fmla="*/ 2088931 h 2627586"/>
                <a:gd name="connsiteX6" fmla="*/ 6999890 w 6999890"/>
                <a:gd name="connsiteY6" fmla="*/ 2601310 h 2627586"/>
                <a:gd name="connsiteX0" fmla="*/ 0 w 6999890"/>
                <a:gd name="connsiteY0" fmla="*/ 2617076 h 2627586"/>
                <a:gd name="connsiteX1" fmla="*/ 1550276 w 6999890"/>
                <a:gd name="connsiteY1" fmla="*/ 2123089 h 2627586"/>
                <a:gd name="connsiteX2" fmla="*/ 2963917 w 6999890"/>
                <a:gd name="connsiteY2" fmla="*/ 394138 h 2627586"/>
                <a:gd name="connsiteX3" fmla="*/ 3594538 w 6999890"/>
                <a:gd name="connsiteY3" fmla="*/ 31531 h 2627586"/>
                <a:gd name="connsiteX4" fmla="*/ 4256690 w 6999890"/>
                <a:gd name="connsiteY4" fmla="*/ 583324 h 2627586"/>
                <a:gd name="connsiteX5" fmla="*/ 5210503 w 6999890"/>
                <a:gd name="connsiteY5" fmla="*/ 2088931 h 2627586"/>
                <a:gd name="connsiteX6" fmla="*/ 6999890 w 6999890"/>
                <a:gd name="connsiteY6" fmla="*/ 2601310 h 2627586"/>
                <a:gd name="connsiteX0" fmla="*/ 0 w 6999890"/>
                <a:gd name="connsiteY0" fmla="*/ 2585545 h 2596055"/>
                <a:gd name="connsiteX1" fmla="*/ 1550276 w 6999890"/>
                <a:gd name="connsiteY1" fmla="*/ 2091558 h 2596055"/>
                <a:gd name="connsiteX2" fmla="*/ 2963917 w 6999890"/>
                <a:gd name="connsiteY2" fmla="*/ 362607 h 2596055"/>
                <a:gd name="connsiteX3" fmla="*/ 3594538 w 6999890"/>
                <a:gd name="connsiteY3" fmla="*/ 0 h 2596055"/>
                <a:gd name="connsiteX4" fmla="*/ 4256690 w 6999890"/>
                <a:gd name="connsiteY4" fmla="*/ 551793 h 2596055"/>
                <a:gd name="connsiteX5" fmla="*/ 5210503 w 6999890"/>
                <a:gd name="connsiteY5" fmla="*/ 2057400 h 2596055"/>
                <a:gd name="connsiteX6" fmla="*/ 6999890 w 6999890"/>
                <a:gd name="connsiteY6" fmla="*/ 2569779 h 2596055"/>
                <a:gd name="connsiteX0" fmla="*/ 0 w 6999890"/>
                <a:gd name="connsiteY0" fmla="*/ 2585545 h 2596055"/>
                <a:gd name="connsiteX1" fmla="*/ 1550276 w 6999890"/>
                <a:gd name="connsiteY1" fmla="*/ 2091558 h 2596055"/>
                <a:gd name="connsiteX2" fmla="*/ 2963917 w 6999890"/>
                <a:gd name="connsiteY2" fmla="*/ 362607 h 2596055"/>
                <a:gd name="connsiteX3" fmla="*/ 3594538 w 6999890"/>
                <a:gd name="connsiteY3" fmla="*/ 0 h 2596055"/>
                <a:gd name="connsiteX4" fmla="*/ 4256690 w 6999890"/>
                <a:gd name="connsiteY4" fmla="*/ 551793 h 2596055"/>
                <a:gd name="connsiteX5" fmla="*/ 5210503 w 6999890"/>
                <a:gd name="connsiteY5" fmla="*/ 2057400 h 2596055"/>
                <a:gd name="connsiteX6" fmla="*/ 6999890 w 6999890"/>
                <a:gd name="connsiteY6" fmla="*/ 2569779 h 2596055"/>
                <a:gd name="connsiteX0" fmla="*/ 0 w 6999890"/>
                <a:gd name="connsiteY0" fmla="*/ 2585545 h 2596055"/>
                <a:gd name="connsiteX1" fmla="*/ 1550276 w 6999890"/>
                <a:gd name="connsiteY1" fmla="*/ 2091558 h 2596055"/>
                <a:gd name="connsiteX2" fmla="*/ 2963917 w 6999890"/>
                <a:gd name="connsiteY2" fmla="*/ 362607 h 2596055"/>
                <a:gd name="connsiteX3" fmla="*/ 3594538 w 6999890"/>
                <a:gd name="connsiteY3" fmla="*/ 0 h 2596055"/>
                <a:gd name="connsiteX4" fmla="*/ 4256690 w 6999890"/>
                <a:gd name="connsiteY4" fmla="*/ 551793 h 2596055"/>
                <a:gd name="connsiteX5" fmla="*/ 5210503 w 6999890"/>
                <a:gd name="connsiteY5" fmla="*/ 2057400 h 2596055"/>
                <a:gd name="connsiteX6" fmla="*/ 6999890 w 6999890"/>
                <a:gd name="connsiteY6" fmla="*/ 2569779 h 2596055"/>
                <a:gd name="connsiteX0" fmla="*/ 0 w 6999890"/>
                <a:gd name="connsiteY0" fmla="*/ 2585545 h 2596055"/>
                <a:gd name="connsiteX1" fmla="*/ 1550276 w 6999890"/>
                <a:gd name="connsiteY1" fmla="*/ 2091558 h 2596055"/>
                <a:gd name="connsiteX2" fmla="*/ 2963917 w 6999890"/>
                <a:gd name="connsiteY2" fmla="*/ 362607 h 2596055"/>
                <a:gd name="connsiteX3" fmla="*/ 3594538 w 6999890"/>
                <a:gd name="connsiteY3" fmla="*/ 0 h 2596055"/>
                <a:gd name="connsiteX4" fmla="*/ 4256690 w 6999890"/>
                <a:gd name="connsiteY4" fmla="*/ 551793 h 2596055"/>
                <a:gd name="connsiteX5" fmla="*/ 5210503 w 6999890"/>
                <a:gd name="connsiteY5" fmla="*/ 2057400 h 2596055"/>
                <a:gd name="connsiteX6" fmla="*/ 6999890 w 6999890"/>
                <a:gd name="connsiteY6" fmla="*/ 2569779 h 2596055"/>
                <a:gd name="connsiteX0" fmla="*/ 0 w 6999890"/>
                <a:gd name="connsiteY0" fmla="*/ 2585545 h 2596055"/>
                <a:gd name="connsiteX1" fmla="*/ 1550276 w 6999890"/>
                <a:gd name="connsiteY1" fmla="*/ 2091558 h 2596055"/>
                <a:gd name="connsiteX2" fmla="*/ 2963917 w 6999890"/>
                <a:gd name="connsiteY2" fmla="*/ 362607 h 2596055"/>
                <a:gd name="connsiteX3" fmla="*/ 3594538 w 6999890"/>
                <a:gd name="connsiteY3" fmla="*/ 0 h 2596055"/>
                <a:gd name="connsiteX4" fmla="*/ 4256690 w 6999890"/>
                <a:gd name="connsiteY4" fmla="*/ 551793 h 2596055"/>
                <a:gd name="connsiteX5" fmla="*/ 5210503 w 6999890"/>
                <a:gd name="connsiteY5" fmla="*/ 2057400 h 2596055"/>
                <a:gd name="connsiteX6" fmla="*/ 6999890 w 6999890"/>
                <a:gd name="connsiteY6" fmla="*/ 2569779 h 2596055"/>
                <a:gd name="connsiteX0" fmla="*/ 0 w 6999890"/>
                <a:gd name="connsiteY0" fmla="*/ 2585545 h 2596055"/>
                <a:gd name="connsiteX1" fmla="*/ 1550276 w 6999890"/>
                <a:gd name="connsiteY1" fmla="*/ 2091558 h 2596055"/>
                <a:gd name="connsiteX2" fmla="*/ 2963917 w 6999890"/>
                <a:gd name="connsiteY2" fmla="*/ 362607 h 2596055"/>
                <a:gd name="connsiteX3" fmla="*/ 3594538 w 6999890"/>
                <a:gd name="connsiteY3" fmla="*/ 0 h 2596055"/>
                <a:gd name="connsiteX4" fmla="*/ 4256690 w 6999890"/>
                <a:gd name="connsiteY4" fmla="*/ 551793 h 2596055"/>
                <a:gd name="connsiteX5" fmla="*/ 5210503 w 6999890"/>
                <a:gd name="connsiteY5" fmla="*/ 2057400 h 2596055"/>
                <a:gd name="connsiteX6" fmla="*/ 6999890 w 6999890"/>
                <a:gd name="connsiteY6" fmla="*/ 2569779 h 2596055"/>
                <a:gd name="connsiteX0" fmla="*/ 0 w 6999890"/>
                <a:gd name="connsiteY0" fmla="*/ 2585545 h 2596055"/>
                <a:gd name="connsiteX1" fmla="*/ 1550276 w 6999890"/>
                <a:gd name="connsiteY1" fmla="*/ 2091558 h 2596055"/>
                <a:gd name="connsiteX2" fmla="*/ 2963917 w 6999890"/>
                <a:gd name="connsiteY2" fmla="*/ 362607 h 2596055"/>
                <a:gd name="connsiteX3" fmla="*/ 3594538 w 6999890"/>
                <a:gd name="connsiteY3" fmla="*/ 0 h 2596055"/>
                <a:gd name="connsiteX4" fmla="*/ 4256690 w 6999890"/>
                <a:gd name="connsiteY4" fmla="*/ 551793 h 2596055"/>
                <a:gd name="connsiteX5" fmla="*/ 5439103 w 6999890"/>
                <a:gd name="connsiteY5" fmla="*/ 2057400 h 2596055"/>
                <a:gd name="connsiteX6" fmla="*/ 6999890 w 6999890"/>
                <a:gd name="connsiteY6" fmla="*/ 2569779 h 2596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999890" h="2596055">
                  <a:moveTo>
                    <a:pt x="0" y="2585545"/>
                  </a:moveTo>
                  <a:cubicBezTo>
                    <a:pt x="322974" y="2482631"/>
                    <a:pt x="1056290" y="2462048"/>
                    <a:pt x="1550276" y="2091558"/>
                  </a:cubicBezTo>
                  <a:cubicBezTo>
                    <a:pt x="2044262" y="1721068"/>
                    <a:pt x="2623207" y="711200"/>
                    <a:pt x="2963917" y="362607"/>
                  </a:cubicBezTo>
                  <a:cubicBezTo>
                    <a:pt x="3304627" y="14014"/>
                    <a:pt x="3334407" y="21021"/>
                    <a:pt x="3594538" y="0"/>
                  </a:cubicBezTo>
                  <a:cubicBezTo>
                    <a:pt x="3810000" y="31531"/>
                    <a:pt x="3949262" y="208893"/>
                    <a:pt x="4256690" y="551793"/>
                  </a:cubicBezTo>
                  <a:cubicBezTo>
                    <a:pt x="4564118" y="894693"/>
                    <a:pt x="4981903" y="1721069"/>
                    <a:pt x="5439103" y="2057400"/>
                  </a:cubicBezTo>
                  <a:cubicBezTo>
                    <a:pt x="5896303" y="2393731"/>
                    <a:pt x="6448096" y="2596055"/>
                    <a:pt x="6999890" y="2569779"/>
                  </a:cubicBezTo>
                </a:path>
              </a:pathLst>
            </a:cu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cxnSp>
          <p:nvCxnSpPr>
            <p:cNvPr id="22" name="Straight Connector 21"/>
            <p:cNvCxnSpPr/>
            <p:nvPr/>
          </p:nvCxnSpPr>
          <p:spPr bwMode="auto">
            <a:xfrm rot="5400000">
              <a:off x="4305300" y="5829300"/>
              <a:ext cx="381000" cy="1588"/>
            </a:xfrm>
            <a:prstGeom prst="line">
              <a:avLst/>
            </a:prstGeom>
            <a:grp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3" name="Rounded Rectangular Callout 22"/>
            <p:cNvSpPr/>
            <p:nvPr/>
          </p:nvSpPr>
          <p:spPr bwMode="auto">
            <a:xfrm flipH="1">
              <a:off x="4419600" y="6256283"/>
              <a:ext cx="1981200" cy="296917"/>
            </a:xfrm>
            <a:prstGeom prst="wedgeRoundRectCallout">
              <a:avLst>
                <a:gd name="adj1" fmla="val 40146"/>
                <a:gd name="adj2" fmla="val -139087"/>
                <a:gd name="adj3" fmla="val 16667"/>
              </a:avLst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6" charset="0"/>
                </a:rPr>
                <a:t>Value with me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4389281" y="4876800"/>
            <a:ext cx="639919" cy="458788"/>
            <a:chOff x="4389281" y="4876800"/>
            <a:chExt cx="639919" cy="458788"/>
          </a:xfrm>
        </p:grpSpPr>
        <p:cxnSp>
          <p:nvCxnSpPr>
            <p:cNvPr id="25" name="Straight Arrow Connector 24"/>
            <p:cNvCxnSpPr/>
            <p:nvPr/>
          </p:nvCxnSpPr>
          <p:spPr bwMode="auto">
            <a:xfrm>
              <a:off x="4495800" y="5334000"/>
              <a:ext cx="533400" cy="1588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FF00"/>
              </a:solidFill>
              <a:prstDash val="solid"/>
              <a:round/>
              <a:headEnd type="arrow" w="med" len="med"/>
              <a:tailEnd type="arrow"/>
            </a:ln>
            <a:effectLst/>
          </p:spPr>
        </p:cxnSp>
        <p:sp>
          <p:nvSpPr>
            <p:cNvPr id="26" name="TextBox 25"/>
            <p:cNvSpPr txBox="1"/>
            <p:nvPr/>
          </p:nvSpPr>
          <p:spPr>
            <a:xfrm>
              <a:off x="4389281" y="4876800"/>
              <a:ext cx="6399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msy10"/>
                </a:rPr>
                <a:t> </a:t>
              </a:r>
              <a:r>
                <a:rPr lang="en-US" sz="1800" dirty="0" smtClean="0">
                  <a:solidFill>
                    <a:srgbClr val="FFFF00"/>
                  </a:solidFill>
                </a:rPr>
                <a:t>b/n</a:t>
              </a:r>
              <a:endParaRPr lang="en-US" sz="1800" dirty="0">
                <a:solidFill>
                  <a:srgbClr val="FFFF00"/>
                </a:solidFill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304800" y="3352800"/>
            <a:ext cx="2964274" cy="1672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kern="0" dirty="0" smtClean="0">
                <a:solidFill>
                  <a:srgbClr val="FFC000"/>
                </a:solidFill>
                <a:latin typeface="Comic Sans MS"/>
              </a:rPr>
              <a:t>e</a:t>
            </a:r>
            <a:r>
              <a:rPr lang="en-US" sz="2800" kern="0" baseline="30000" dirty="0" smtClean="0">
                <a:solidFill>
                  <a:srgbClr val="FFC000"/>
                </a:solidFill>
                <a:latin typeface="Comic Sans MS"/>
              </a:rPr>
              <a:t>-</a:t>
            </a:r>
            <a:r>
              <a:rPr lang="en-US" sz="2800" kern="0" baseline="30000" dirty="0">
                <a:solidFill>
                  <a:srgbClr val="FFC000"/>
                </a:solidFill>
                <a:latin typeface="cmmi10"/>
              </a:rPr>
              <a:t>¾</a:t>
            </a:r>
            <a:r>
              <a:rPr lang="en-US" sz="2800" kern="0" baseline="30000" dirty="0">
                <a:solidFill>
                  <a:srgbClr val="FFC000"/>
                </a:solidFill>
                <a:latin typeface="Comic Sans MS"/>
              </a:rPr>
              <a:t>(</a:t>
            </a:r>
            <a:r>
              <a:rPr lang="en-US" sz="2800" kern="0" baseline="30000" dirty="0" smtClean="0">
                <a:solidFill>
                  <a:srgbClr val="FFC000"/>
                </a:solidFill>
                <a:latin typeface="Comic Sans MS"/>
              </a:rPr>
              <a:t>x-b/n)^2 </a:t>
            </a:r>
            <a:r>
              <a:rPr lang="en-US" sz="2800" kern="0" dirty="0" smtClean="0">
                <a:solidFill>
                  <a:srgbClr val="FFC000"/>
                </a:solidFill>
                <a:latin typeface="Comic Sans MS"/>
              </a:rPr>
              <a:t>/ e</a:t>
            </a:r>
            <a:r>
              <a:rPr lang="en-US" sz="2800" kern="0" baseline="30000" dirty="0" smtClean="0">
                <a:solidFill>
                  <a:srgbClr val="FFC000"/>
                </a:solidFill>
                <a:latin typeface="Comic Sans MS"/>
              </a:rPr>
              <a:t>-</a:t>
            </a:r>
            <a:r>
              <a:rPr lang="en-US" sz="2800" kern="0" baseline="30000" dirty="0">
                <a:solidFill>
                  <a:srgbClr val="FFC000"/>
                </a:solidFill>
                <a:latin typeface="cmmi10"/>
              </a:rPr>
              <a:t>¾</a:t>
            </a:r>
            <a:r>
              <a:rPr lang="en-US" sz="2800" kern="0" baseline="30000" dirty="0" smtClean="0">
                <a:solidFill>
                  <a:srgbClr val="FFC000"/>
                </a:solidFill>
              </a:rPr>
              <a:t>x^2</a:t>
            </a:r>
          </a:p>
          <a:p>
            <a:pPr lvl="0"/>
            <a:endParaRPr lang="en-US" sz="2800" kern="0" baseline="30000" dirty="0" smtClean="0">
              <a:solidFill>
                <a:srgbClr val="FFC000"/>
              </a:solidFill>
              <a:latin typeface="Comic Sans MS"/>
            </a:endParaRPr>
          </a:p>
          <a:p>
            <a:pPr lvl="0"/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FFC000"/>
                </a:solidFill>
                <a:effectLst/>
                <a:latin typeface="cmsy10"/>
              </a:rPr>
              <a:t>¼ </a:t>
            </a:r>
            <a:r>
              <a:rPr lang="en-US" sz="2800" kern="0" dirty="0" smtClean="0">
                <a:solidFill>
                  <a:srgbClr val="FFC000"/>
                </a:solidFill>
                <a:latin typeface="Comic Sans MS"/>
              </a:rPr>
              <a:t>e</a:t>
            </a:r>
            <a:r>
              <a:rPr lang="en-US" sz="2800" kern="0" baseline="30000" dirty="0" smtClean="0">
                <a:solidFill>
                  <a:srgbClr val="FFC000"/>
                </a:solidFill>
                <a:latin typeface="Comic Sans MS"/>
              </a:rPr>
              <a:t>2</a:t>
            </a:r>
            <a:r>
              <a:rPr lang="en-US" sz="2800" kern="0" baseline="30000" dirty="0" smtClean="0">
                <a:solidFill>
                  <a:srgbClr val="FFC000"/>
                </a:solidFill>
                <a:latin typeface="cmmi10"/>
              </a:rPr>
              <a:t>¾</a:t>
            </a:r>
            <a:r>
              <a:rPr lang="en-US" sz="2800" kern="0" baseline="30000" dirty="0" smtClean="0">
                <a:solidFill>
                  <a:srgbClr val="FFC000"/>
                </a:solidFill>
                <a:latin typeface="Comic Sans MS"/>
              </a:rPr>
              <a:t>xb/n</a:t>
            </a:r>
            <a:endParaRPr lang="en-US" dirty="0">
              <a:solidFill>
                <a:srgbClr val="FFC000"/>
              </a:solidFill>
            </a:endParaRPr>
          </a:p>
          <a:p>
            <a:endParaRPr lang="en-US" dirty="0">
              <a:solidFill>
                <a:srgbClr val="FFC000"/>
              </a:solidFill>
            </a:endParaRPr>
          </a:p>
          <a:p>
            <a:endParaRPr lang="en-US" dirty="0">
              <a:solidFill>
                <a:srgbClr val="FFC000"/>
              </a:solidFill>
            </a:endParaRPr>
          </a:p>
        </p:txBody>
      </p:sp>
      <p:grpSp>
        <p:nvGrpSpPr>
          <p:cNvPr id="40" name="Group 39"/>
          <p:cNvGrpSpPr/>
          <p:nvPr/>
        </p:nvGrpSpPr>
        <p:grpSpPr>
          <a:xfrm flipH="1">
            <a:off x="4495800" y="4972110"/>
            <a:ext cx="2743200" cy="838200"/>
            <a:chOff x="2056606" y="4972110"/>
            <a:chExt cx="2439194" cy="838200"/>
          </a:xfrm>
        </p:grpSpPr>
        <p:cxnSp>
          <p:nvCxnSpPr>
            <p:cNvPr id="32" name="Straight Connector 31"/>
            <p:cNvCxnSpPr/>
            <p:nvPr/>
          </p:nvCxnSpPr>
          <p:spPr bwMode="auto">
            <a:xfrm rot="5400000" flipH="1" flipV="1">
              <a:off x="1637903" y="5390813"/>
              <a:ext cx="838200" cy="79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3" name="TextBox 32"/>
            <p:cNvSpPr txBox="1"/>
            <p:nvPr/>
          </p:nvSpPr>
          <p:spPr>
            <a:xfrm>
              <a:off x="3200400" y="5181600"/>
              <a:ext cx="33534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FF00"/>
                  </a:solidFill>
                </a:rPr>
                <a:t>x</a:t>
              </a:r>
              <a:endParaRPr lang="en-US" sz="2000" dirty="0">
                <a:solidFill>
                  <a:srgbClr val="00FF00"/>
                </a:solidFill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>
              <a:off x="2057400" y="5562600"/>
              <a:ext cx="24384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4" name="Rounded Rectangular Callout 23"/>
          <p:cNvSpPr/>
          <p:nvPr/>
        </p:nvSpPr>
        <p:spPr bwMode="auto">
          <a:xfrm>
            <a:off x="2362200" y="6248400"/>
            <a:ext cx="2057400" cy="304800"/>
          </a:xfrm>
          <a:prstGeom prst="wedgeRoundRectCallout">
            <a:avLst>
              <a:gd name="adj1" fmla="val 48899"/>
              <a:gd name="adj2" fmla="val -144397"/>
              <a:gd name="adj3" fmla="val 16667"/>
            </a:avLst>
          </a:prstGeom>
          <a:solidFill>
            <a:srgbClr val="002060">
              <a:alpha val="23137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Value without 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 bldLvl="2"/>
      <p:bldP spid="36" grpId="0"/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dirty="0" smtClean="0">
                <a:solidFill>
                  <a:srgbClr val="00B0F0"/>
                </a:solidFill>
              </a:rPr>
              <a:t>Differential Privacy via output perturbation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5000"/>
          </a:xfrm>
        </p:spPr>
        <p:txBody>
          <a:bodyPr/>
          <a:lstStyle/>
          <a:p>
            <a:pPr eaLnBrk="1" hangingPunct="1">
              <a:buNone/>
              <a:defRPr/>
            </a:pPr>
            <a:r>
              <a:rPr lang="en-US" sz="2800" dirty="0" smtClean="0">
                <a:solidFill>
                  <a:srgbClr val="FF33CC"/>
                </a:solidFill>
              </a:rPr>
              <a:t>Say have n inputs in range [0,b].  Want to release average while preserving privacy.</a:t>
            </a:r>
          </a:p>
          <a:p>
            <a:pPr eaLnBrk="1" hangingPunct="1">
              <a:defRPr/>
            </a:pPr>
            <a:r>
              <a:rPr lang="en-US" sz="2800" dirty="0" smtClean="0"/>
              <a:t>Natural idea: take output and perturb with noise.</a:t>
            </a:r>
          </a:p>
          <a:p>
            <a:pPr eaLnBrk="1" hangingPunct="1">
              <a:buNone/>
              <a:defRPr/>
            </a:pPr>
            <a:endParaRPr lang="en-US" sz="1000" dirty="0" smtClean="0"/>
          </a:p>
          <a:p>
            <a:pPr lvl="0" eaLnBrk="1" hangingPunct="1">
              <a:defRPr/>
            </a:pPr>
            <a:r>
              <a:rPr lang="en-US" sz="2800" dirty="0" smtClean="0"/>
              <a:t>Better: Laplace (or geometric) </a:t>
            </a:r>
            <a:r>
              <a:rPr lang="en-US" sz="2800" dirty="0" err="1" smtClean="0"/>
              <a:t>distrib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FFC000"/>
                </a:solidFill>
              </a:rPr>
              <a:t>p(x) </a:t>
            </a:r>
            <a:r>
              <a:rPr lang="en-US" sz="2800" dirty="0" smtClean="0">
                <a:solidFill>
                  <a:srgbClr val="FFC000"/>
                </a:solidFill>
                <a:latin typeface="cmsy10"/>
              </a:rPr>
              <a:t>/</a:t>
            </a:r>
            <a:r>
              <a:rPr lang="en-US" sz="2800" dirty="0" smtClean="0">
                <a:solidFill>
                  <a:srgbClr val="FFC000"/>
                </a:solidFill>
              </a:rPr>
              <a:t> e</a:t>
            </a:r>
            <a:r>
              <a:rPr lang="en-US" sz="2800" baseline="30000" dirty="0" smtClean="0">
                <a:solidFill>
                  <a:srgbClr val="FFC000"/>
                </a:solidFill>
              </a:rPr>
              <a:t>-|x|/</a:t>
            </a:r>
            <a:r>
              <a:rPr lang="en-US" sz="2800" baseline="30000" dirty="0" smtClean="0">
                <a:solidFill>
                  <a:srgbClr val="FFC000"/>
                </a:solidFill>
                <a:latin typeface="cmmi10"/>
              </a:rPr>
              <a:t>¸</a:t>
            </a:r>
            <a:r>
              <a:rPr lang="en-US" sz="2800" dirty="0" smtClean="0">
                <a:solidFill>
                  <a:srgbClr val="FFC000"/>
                </a:solidFill>
              </a:rPr>
              <a:t> </a:t>
            </a:r>
          </a:p>
          <a:p>
            <a:pPr eaLnBrk="1" hangingPunct="1">
              <a:defRPr/>
            </a:pPr>
            <a:endParaRPr lang="en-US" sz="2800" dirty="0" smtClean="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609600" y="5791200"/>
            <a:ext cx="7696200" cy="1588"/>
          </a:xfrm>
          <a:prstGeom prst="line">
            <a:avLst/>
          </a:prstGeom>
          <a:solidFill>
            <a:srgbClr val="002060">
              <a:alpha val="23137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Freeform 10"/>
          <p:cNvSpPr/>
          <p:nvPr/>
        </p:nvSpPr>
        <p:spPr bwMode="auto">
          <a:xfrm>
            <a:off x="851338" y="3208283"/>
            <a:ext cx="6999890" cy="2596055"/>
          </a:xfrm>
          <a:custGeom>
            <a:avLst/>
            <a:gdLst>
              <a:gd name="connsiteX0" fmla="*/ 0 w 6999890"/>
              <a:gd name="connsiteY0" fmla="*/ 2622331 h 2803634"/>
              <a:gd name="connsiteX1" fmla="*/ 1245476 w 6999890"/>
              <a:gd name="connsiteY1" fmla="*/ 2433144 h 2803634"/>
              <a:gd name="connsiteX2" fmla="*/ 2963917 w 6999890"/>
              <a:gd name="connsiteY2" fmla="*/ 399393 h 2803634"/>
              <a:gd name="connsiteX3" fmla="*/ 3594538 w 6999890"/>
              <a:gd name="connsiteY3" fmla="*/ 36786 h 2803634"/>
              <a:gd name="connsiteX4" fmla="*/ 4256690 w 6999890"/>
              <a:gd name="connsiteY4" fmla="*/ 588579 h 2803634"/>
              <a:gd name="connsiteX5" fmla="*/ 5439103 w 6999890"/>
              <a:gd name="connsiteY5" fmla="*/ 2322786 h 2803634"/>
              <a:gd name="connsiteX6" fmla="*/ 6999890 w 6999890"/>
              <a:gd name="connsiteY6" fmla="*/ 2606565 h 2803634"/>
              <a:gd name="connsiteX0" fmla="*/ 0 w 6999890"/>
              <a:gd name="connsiteY0" fmla="*/ 2622331 h 2803634"/>
              <a:gd name="connsiteX1" fmla="*/ 1245476 w 6999890"/>
              <a:gd name="connsiteY1" fmla="*/ 2433144 h 2803634"/>
              <a:gd name="connsiteX2" fmla="*/ 2963917 w 6999890"/>
              <a:gd name="connsiteY2" fmla="*/ 399393 h 2803634"/>
              <a:gd name="connsiteX3" fmla="*/ 3594538 w 6999890"/>
              <a:gd name="connsiteY3" fmla="*/ 36786 h 2803634"/>
              <a:gd name="connsiteX4" fmla="*/ 4256690 w 6999890"/>
              <a:gd name="connsiteY4" fmla="*/ 588579 h 2803634"/>
              <a:gd name="connsiteX5" fmla="*/ 5439103 w 6999890"/>
              <a:gd name="connsiteY5" fmla="*/ 2322786 h 2803634"/>
              <a:gd name="connsiteX6" fmla="*/ 6999890 w 6999890"/>
              <a:gd name="connsiteY6" fmla="*/ 2606565 h 2803634"/>
              <a:gd name="connsiteX0" fmla="*/ 0 w 6999890"/>
              <a:gd name="connsiteY0" fmla="*/ 2622331 h 2712982"/>
              <a:gd name="connsiteX1" fmla="*/ 1245476 w 6999890"/>
              <a:gd name="connsiteY1" fmla="*/ 2433144 h 2712982"/>
              <a:gd name="connsiteX2" fmla="*/ 2963917 w 6999890"/>
              <a:gd name="connsiteY2" fmla="*/ 399393 h 2712982"/>
              <a:gd name="connsiteX3" fmla="*/ 3594538 w 6999890"/>
              <a:gd name="connsiteY3" fmla="*/ 36786 h 2712982"/>
              <a:gd name="connsiteX4" fmla="*/ 4256690 w 6999890"/>
              <a:gd name="connsiteY4" fmla="*/ 588579 h 2712982"/>
              <a:gd name="connsiteX5" fmla="*/ 5439103 w 6999890"/>
              <a:gd name="connsiteY5" fmla="*/ 2322786 h 2712982"/>
              <a:gd name="connsiteX6" fmla="*/ 6999890 w 6999890"/>
              <a:gd name="connsiteY6" fmla="*/ 2606565 h 2712982"/>
              <a:gd name="connsiteX0" fmla="*/ 44669 w 7044559"/>
              <a:gd name="connsiteY0" fmla="*/ 2622331 h 2712982"/>
              <a:gd name="connsiteX1" fmla="*/ 1290145 w 7044559"/>
              <a:gd name="connsiteY1" fmla="*/ 2433144 h 2712982"/>
              <a:gd name="connsiteX2" fmla="*/ 3008586 w 7044559"/>
              <a:gd name="connsiteY2" fmla="*/ 399393 h 2712982"/>
              <a:gd name="connsiteX3" fmla="*/ 3639207 w 7044559"/>
              <a:gd name="connsiteY3" fmla="*/ 36786 h 2712982"/>
              <a:gd name="connsiteX4" fmla="*/ 4301359 w 7044559"/>
              <a:gd name="connsiteY4" fmla="*/ 588579 h 2712982"/>
              <a:gd name="connsiteX5" fmla="*/ 5483772 w 7044559"/>
              <a:gd name="connsiteY5" fmla="*/ 2322786 h 2712982"/>
              <a:gd name="connsiteX6" fmla="*/ 7044559 w 7044559"/>
              <a:gd name="connsiteY6" fmla="*/ 2606565 h 2712982"/>
              <a:gd name="connsiteX0" fmla="*/ 0 w 6999890"/>
              <a:gd name="connsiteY0" fmla="*/ 2622331 h 2712982"/>
              <a:gd name="connsiteX1" fmla="*/ 1245476 w 6999890"/>
              <a:gd name="connsiteY1" fmla="*/ 2433144 h 2712982"/>
              <a:gd name="connsiteX2" fmla="*/ 2963917 w 6999890"/>
              <a:gd name="connsiteY2" fmla="*/ 399393 h 2712982"/>
              <a:gd name="connsiteX3" fmla="*/ 3594538 w 6999890"/>
              <a:gd name="connsiteY3" fmla="*/ 36786 h 2712982"/>
              <a:gd name="connsiteX4" fmla="*/ 4256690 w 6999890"/>
              <a:gd name="connsiteY4" fmla="*/ 588579 h 2712982"/>
              <a:gd name="connsiteX5" fmla="*/ 5439103 w 6999890"/>
              <a:gd name="connsiteY5" fmla="*/ 2322786 h 2712982"/>
              <a:gd name="connsiteX6" fmla="*/ 6999890 w 6999890"/>
              <a:gd name="connsiteY6" fmla="*/ 2606565 h 2712982"/>
              <a:gd name="connsiteX0" fmla="*/ 0 w 6999890"/>
              <a:gd name="connsiteY0" fmla="*/ 2622331 h 2712982"/>
              <a:gd name="connsiteX1" fmla="*/ 1245476 w 6999890"/>
              <a:gd name="connsiteY1" fmla="*/ 2433144 h 2712982"/>
              <a:gd name="connsiteX2" fmla="*/ 2963917 w 6999890"/>
              <a:gd name="connsiteY2" fmla="*/ 399393 h 2712982"/>
              <a:gd name="connsiteX3" fmla="*/ 3594538 w 6999890"/>
              <a:gd name="connsiteY3" fmla="*/ 36786 h 2712982"/>
              <a:gd name="connsiteX4" fmla="*/ 4256690 w 6999890"/>
              <a:gd name="connsiteY4" fmla="*/ 588579 h 2712982"/>
              <a:gd name="connsiteX5" fmla="*/ 5439103 w 6999890"/>
              <a:gd name="connsiteY5" fmla="*/ 2322786 h 2712982"/>
              <a:gd name="connsiteX6" fmla="*/ 6999890 w 6999890"/>
              <a:gd name="connsiteY6" fmla="*/ 2606565 h 2712982"/>
              <a:gd name="connsiteX0" fmla="*/ 0 w 6999890"/>
              <a:gd name="connsiteY0" fmla="*/ 2622331 h 2712982"/>
              <a:gd name="connsiteX1" fmla="*/ 1245476 w 6999890"/>
              <a:gd name="connsiteY1" fmla="*/ 2433144 h 2712982"/>
              <a:gd name="connsiteX2" fmla="*/ 2963917 w 6999890"/>
              <a:gd name="connsiteY2" fmla="*/ 399393 h 2712982"/>
              <a:gd name="connsiteX3" fmla="*/ 3594538 w 6999890"/>
              <a:gd name="connsiteY3" fmla="*/ 36786 h 2712982"/>
              <a:gd name="connsiteX4" fmla="*/ 4256690 w 6999890"/>
              <a:gd name="connsiteY4" fmla="*/ 588579 h 2712982"/>
              <a:gd name="connsiteX5" fmla="*/ 5439103 w 6999890"/>
              <a:gd name="connsiteY5" fmla="*/ 2322786 h 2712982"/>
              <a:gd name="connsiteX6" fmla="*/ 6999890 w 6999890"/>
              <a:gd name="connsiteY6" fmla="*/ 2606565 h 2712982"/>
              <a:gd name="connsiteX0" fmla="*/ 0 w 6999890"/>
              <a:gd name="connsiteY0" fmla="*/ 2617076 h 2707727"/>
              <a:gd name="connsiteX1" fmla="*/ 1245476 w 6999890"/>
              <a:gd name="connsiteY1" fmla="*/ 2427889 h 2707727"/>
              <a:gd name="connsiteX2" fmla="*/ 1550276 w 6999890"/>
              <a:gd name="connsiteY2" fmla="*/ 2123089 h 2707727"/>
              <a:gd name="connsiteX3" fmla="*/ 2963917 w 6999890"/>
              <a:gd name="connsiteY3" fmla="*/ 394138 h 2707727"/>
              <a:gd name="connsiteX4" fmla="*/ 3594538 w 6999890"/>
              <a:gd name="connsiteY4" fmla="*/ 31531 h 2707727"/>
              <a:gd name="connsiteX5" fmla="*/ 4256690 w 6999890"/>
              <a:gd name="connsiteY5" fmla="*/ 583324 h 2707727"/>
              <a:gd name="connsiteX6" fmla="*/ 5439103 w 6999890"/>
              <a:gd name="connsiteY6" fmla="*/ 2317531 h 2707727"/>
              <a:gd name="connsiteX7" fmla="*/ 6999890 w 6999890"/>
              <a:gd name="connsiteY7" fmla="*/ 2601310 h 2707727"/>
              <a:gd name="connsiteX0" fmla="*/ 0 w 6999890"/>
              <a:gd name="connsiteY0" fmla="*/ 2617076 h 2653862"/>
              <a:gd name="connsiteX1" fmla="*/ 1550276 w 6999890"/>
              <a:gd name="connsiteY1" fmla="*/ 2123089 h 2653862"/>
              <a:gd name="connsiteX2" fmla="*/ 2963917 w 6999890"/>
              <a:gd name="connsiteY2" fmla="*/ 394138 h 2653862"/>
              <a:gd name="connsiteX3" fmla="*/ 3594538 w 6999890"/>
              <a:gd name="connsiteY3" fmla="*/ 31531 h 2653862"/>
              <a:gd name="connsiteX4" fmla="*/ 4256690 w 6999890"/>
              <a:gd name="connsiteY4" fmla="*/ 583324 h 2653862"/>
              <a:gd name="connsiteX5" fmla="*/ 5439103 w 6999890"/>
              <a:gd name="connsiteY5" fmla="*/ 2317531 h 2653862"/>
              <a:gd name="connsiteX6" fmla="*/ 6999890 w 6999890"/>
              <a:gd name="connsiteY6" fmla="*/ 2601310 h 2653862"/>
              <a:gd name="connsiteX0" fmla="*/ 0 w 6999890"/>
              <a:gd name="connsiteY0" fmla="*/ 2617076 h 2627586"/>
              <a:gd name="connsiteX1" fmla="*/ 1550276 w 6999890"/>
              <a:gd name="connsiteY1" fmla="*/ 2123089 h 2627586"/>
              <a:gd name="connsiteX2" fmla="*/ 2963917 w 6999890"/>
              <a:gd name="connsiteY2" fmla="*/ 394138 h 2627586"/>
              <a:gd name="connsiteX3" fmla="*/ 3594538 w 6999890"/>
              <a:gd name="connsiteY3" fmla="*/ 31531 h 2627586"/>
              <a:gd name="connsiteX4" fmla="*/ 4256690 w 6999890"/>
              <a:gd name="connsiteY4" fmla="*/ 583324 h 2627586"/>
              <a:gd name="connsiteX5" fmla="*/ 5210503 w 6999890"/>
              <a:gd name="connsiteY5" fmla="*/ 2088931 h 2627586"/>
              <a:gd name="connsiteX6" fmla="*/ 6999890 w 6999890"/>
              <a:gd name="connsiteY6" fmla="*/ 2601310 h 2627586"/>
              <a:gd name="connsiteX0" fmla="*/ 0 w 6999890"/>
              <a:gd name="connsiteY0" fmla="*/ 2617076 h 2627586"/>
              <a:gd name="connsiteX1" fmla="*/ 1550276 w 6999890"/>
              <a:gd name="connsiteY1" fmla="*/ 2123089 h 2627586"/>
              <a:gd name="connsiteX2" fmla="*/ 2963917 w 6999890"/>
              <a:gd name="connsiteY2" fmla="*/ 394138 h 2627586"/>
              <a:gd name="connsiteX3" fmla="*/ 3594538 w 6999890"/>
              <a:gd name="connsiteY3" fmla="*/ 31531 h 2627586"/>
              <a:gd name="connsiteX4" fmla="*/ 4256690 w 6999890"/>
              <a:gd name="connsiteY4" fmla="*/ 583324 h 2627586"/>
              <a:gd name="connsiteX5" fmla="*/ 5210503 w 6999890"/>
              <a:gd name="connsiteY5" fmla="*/ 2088931 h 2627586"/>
              <a:gd name="connsiteX6" fmla="*/ 6999890 w 6999890"/>
              <a:gd name="connsiteY6" fmla="*/ 2601310 h 2627586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2105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2105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2105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2105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2105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2105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4391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4391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621017 h 2631527"/>
              <a:gd name="connsiteX1" fmla="*/ 1550276 w 6999890"/>
              <a:gd name="connsiteY1" fmla="*/ 2127030 h 2631527"/>
              <a:gd name="connsiteX2" fmla="*/ 2963917 w 6999890"/>
              <a:gd name="connsiteY2" fmla="*/ 398079 h 2631527"/>
              <a:gd name="connsiteX3" fmla="*/ 2522483 w 6999890"/>
              <a:gd name="connsiteY3" fmla="*/ 1365030 h 2631527"/>
              <a:gd name="connsiteX4" fmla="*/ 3594538 w 6999890"/>
              <a:gd name="connsiteY4" fmla="*/ 35472 h 2631527"/>
              <a:gd name="connsiteX5" fmla="*/ 4256690 w 6999890"/>
              <a:gd name="connsiteY5" fmla="*/ 587265 h 2631527"/>
              <a:gd name="connsiteX6" fmla="*/ 5439103 w 6999890"/>
              <a:gd name="connsiteY6" fmla="*/ 2092872 h 2631527"/>
              <a:gd name="connsiteX7" fmla="*/ 6999890 w 6999890"/>
              <a:gd name="connsiteY7" fmla="*/ 2605251 h 2631527"/>
              <a:gd name="connsiteX0" fmla="*/ 0 w 6999890"/>
              <a:gd name="connsiteY0" fmla="*/ 2621017 h 2631527"/>
              <a:gd name="connsiteX1" fmla="*/ 1550276 w 6999890"/>
              <a:gd name="connsiteY1" fmla="*/ 2127030 h 2631527"/>
              <a:gd name="connsiteX2" fmla="*/ 2522483 w 6999890"/>
              <a:gd name="connsiteY2" fmla="*/ 1365030 h 2631527"/>
              <a:gd name="connsiteX3" fmla="*/ 3594538 w 6999890"/>
              <a:gd name="connsiteY3" fmla="*/ 35472 h 2631527"/>
              <a:gd name="connsiteX4" fmla="*/ 4256690 w 6999890"/>
              <a:gd name="connsiteY4" fmla="*/ 587265 h 2631527"/>
              <a:gd name="connsiteX5" fmla="*/ 5439103 w 6999890"/>
              <a:gd name="connsiteY5" fmla="*/ 2092872 h 2631527"/>
              <a:gd name="connsiteX6" fmla="*/ 6999890 w 6999890"/>
              <a:gd name="connsiteY6" fmla="*/ 2605251 h 2631527"/>
              <a:gd name="connsiteX0" fmla="*/ 0 w 6999890"/>
              <a:gd name="connsiteY0" fmla="*/ 2621017 h 2631527"/>
              <a:gd name="connsiteX1" fmla="*/ 1550276 w 6999890"/>
              <a:gd name="connsiteY1" fmla="*/ 2127030 h 2631527"/>
              <a:gd name="connsiteX2" fmla="*/ 2522483 w 6999890"/>
              <a:gd name="connsiteY2" fmla="*/ 1365030 h 2631527"/>
              <a:gd name="connsiteX3" fmla="*/ 3594538 w 6999890"/>
              <a:gd name="connsiteY3" fmla="*/ 35472 h 2631527"/>
              <a:gd name="connsiteX4" fmla="*/ 4256690 w 6999890"/>
              <a:gd name="connsiteY4" fmla="*/ 587265 h 2631527"/>
              <a:gd name="connsiteX5" fmla="*/ 5439103 w 6999890"/>
              <a:gd name="connsiteY5" fmla="*/ 2092872 h 2631527"/>
              <a:gd name="connsiteX6" fmla="*/ 6999890 w 6999890"/>
              <a:gd name="connsiteY6" fmla="*/ 2605251 h 2631527"/>
              <a:gd name="connsiteX0" fmla="*/ 0 w 6999890"/>
              <a:gd name="connsiteY0" fmla="*/ 2621017 h 2631527"/>
              <a:gd name="connsiteX1" fmla="*/ 1550276 w 6999890"/>
              <a:gd name="connsiteY1" fmla="*/ 2127030 h 2631527"/>
              <a:gd name="connsiteX2" fmla="*/ 2522483 w 6999890"/>
              <a:gd name="connsiteY2" fmla="*/ 1365030 h 2631527"/>
              <a:gd name="connsiteX3" fmla="*/ 3594538 w 6999890"/>
              <a:gd name="connsiteY3" fmla="*/ 35472 h 2631527"/>
              <a:gd name="connsiteX4" fmla="*/ 4256690 w 6999890"/>
              <a:gd name="connsiteY4" fmla="*/ 968265 h 2631527"/>
              <a:gd name="connsiteX5" fmla="*/ 5439103 w 6999890"/>
              <a:gd name="connsiteY5" fmla="*/ 2092872 h 2631527"/>
              <a:gd name="connsiteX6" fmla="*/ 6999890 w 6999890"/>
              <a:gd name="connsiteY6" fmla="*/ 2605251 h 2631527"/>
              <a:gd name="connsiteX0" fmla="*/ 0 w 6999890"/>
              <a:gd name="connsiteY0" fmla="*/ 2652986 h 2663496"/>
              <a:gd name="connsiteX1" fmla="*/ 1550276 w 6999890"/>
              <a:gd name="connsiteY1" fmla="*/ 2158999 h 2663496"/>
              <a:gd name="connsiteX2" fmla="*/ 2522483 w 6999890"/>
              <a:gd name="connsiteY2" fmla="*/ 1396999 h 2663496"/>
              <a:gd name="connsiteX3" fmla="*/ 3105807 w 6999890"/>
              <a:gd name="connsiteY3" fmla="*/ 595586 h 2663496"/>
              <a:gd name="connsiteX4" fmla="*/ 3594538 w 6999890"/>
              <a:gd name="connsiteY4" fmla="*/ 67441 h 2663496"/>
              <a:gd name="connsiteX5" fmla="*/ 4256690 w 6999890"/>
              <a:gd name="connsiteY5" fmla="*/ 1000234 h 2663496"/>
              <a:gd name="connsiteX6" fmla="*/ 5439103 w 6999890"/>
              <a:gd name="connsiteY6" fmla="*/ 2124841 h 2663496"/>
              <a:gd name="connsiteX7" fmla="*/ 6999890 w 6999890"/>
              <a:gd name="connsiteY7" fmla="*/ 2637220 h 2663496"/>
              <a:gd name="connsiteX0" fmla="*/ 0 w 6999890"/>
              <a:gd name="connsiteY0" fmla="*/ 2652986 h 2663496"/>
              <a:gd name="connsiteX1" fmla="*/ 1550276 w 6999890"/>
              <a:gd name="connsiteY1" fmla="*/ 2158999 h 2663496"/>
              <a:gd name="connsiteX2" fmla="*/ 2522483 w 6999890"/>
              <a:gd name="connsiteY2" fmla="*/ 1396999 h 2663496"/>
              <a:gd name="connsiteX3" fmla="*/ 3105807 w 6999890"/>
              <a:gd name="connsiteY3" fmla="*/ 595586 h 2663496"/>
              <a:gd name="connsiteX4" fmla="*/ 3594538 w 6999890"/>
              <a:gd name="connsiteY4" fmla="*/ 67441 h 2663496"/>
              <a:gd name="connsiteX5" fmla="*/ 4256690 w 6999890"/>
              <a:gd name="connsiteY5" fmla="*/ 1000234 h 2663496"/>
              <a:gd name="connsiteX6" fmla="*/ 5439103 w 6999890"/>
              <a:gd name="connsiteY6" fmla="*/ 2124841 h 2663496"/>
              <a:gd name="connsiteX7" fmla="*/ 6999890 w 6999890"/>
              <a:gd name="connsiteY7" fmla="*/ 2637220 h 2663496"/>
              <a:gd name="connsiteX0" fmla="*/ 0 w 6999890"/>
              <a:gd name="connsiteY0" fmla="*/ 2655614 h 2666124"/>
              <a:gd name="connsiteX1" fmla="*/ 1550276 w 6999890"/>
              <a:gd name="connsiteY1" fmla="*/ 2161627 h 2666124"/>
              <a:gd name="connsiteX2" fmla="*/ 2522483 w 6999890"/>
              <a:gd name="connsiteY2" fmla="*/ 1399627 h 2666124"/>
              <a:gd name="connsiteX3" fmla="*/ 3105807 w 6999890"/>
              <a:gd name="connsiteY3" fmla="*/ 598214 h 2666124"/>
              <a:gd name="connsiteX4" fmla="*/ 3121572 w 6999890"/>
              <a:gd name="connsiteY4" fmla="*/ 582448 h 2666124"/>
              <a:gd name="connsiteX5" fmla="*/ 3594538 w 6999890"/>
              <a:gd name="connsiteY5" fmla="*/ 70069 h 2666124"/>
              <a:gd name="connsiteX6" fmla="*/ 4256690 w 6999890"/>
              <a:gd name="connsiteY6" fmla="*/ 1002862 h 2666124"/>
              <a:gd name="connsiteX7" fmla="*/ 5439103 w 6999890"/>
              <a:gd name="connsiteY7" fmla="*/ 2127469 h 2666124"/>
              <a:gd name="connsiteX8" fmla="*/ 6999890 w 6999890"/>
              <a:gd name="connsiteY8" fmla="*/ 2639848 h 2666124"/>
              <a:gd name="connsiteX0" fmla="*/ 0 w 6999890"/>
              <a:gd name="connsiteY0" fmla="*/ 2655614 h 2666124"/>
              <a:gd name="connsiteX1" fmla="*/ 1550276 w 6999890"/>
              <a:gd name="connsiteY1" fmla="*/ 2161627 h 2666124"/>
              <a:gd name="connsiteX2" fmla="*/ 2522483 w 6999890"/>
              <a:gd name="connsiteY2" fmla="*/ 1399627 h 2666124"/>
              <a:gd name="connsiteX3" fmla="*/ 3105807 w 6999890"/>
              <a:gd name="connsiteY3" fmla="*/ 598214 h 2666124"/>
              <a:gd name="connsiteX4" fmla="*/ 3121572 w 6999890"/>
              <a:gd name="connsiteY4" fmla="*/ 582448 h 2666124"/>
              <a:gd name="connsiteX5" fmla="*/ 3594538 w 6999890"/>
              <a:gd name="connsiteY5" fmla="*/ 70069 h 2666124"/>
              <a:gd name="connsiteX6" fmla="*/ 4256690 w 6999890"/>
              <a:gd name="connsiteY6" fmla="*/ 1002862 h 2666124"/>
              <a:gd name="connsiteX7" fmla="*/ 5439103 w 6999890"/>
              <a:gd name="connsiteY7" fmla="*/ 2127469 h 2666124"/>
              <a:gd name="connsiteX8" fmla="*/ 6999890 w 6999890"/>
              <a:gd name="connsiteY8" fmla="*/ 2639848 h 2666124"/>
              <a:gd name="connsiteX0" fmla="*/ 0 w 6999890"/>
              <a:gd name="connsiteY0" fmla="*/ 2652986 h 2663496"/>
              <a:gd name="connsiteX1" fmla="*/ 1550276 w 6999890"/>
              <a:gd name="connsiteY1" fmla="*/ 2158999 h 2663496"/>
              <a:gd name="connsiteX2" fmla="*/ 2522483 w 6999890"/>
              <a:gd name="connsiteY2" fmla="*/ 1396999 h 2663496"/>
              <a:gd name="connsiteX3" fmla="*/ 3105807 w 6999890"/>
              <a:gd name="connsiteY3" fmla="*/ 595586 h 2663496"/>
              <a:gd name="connsiteX4" fmla="*/ 3594538 w 6999890"/>
              <a:gd name="connsiteY4" fmla="*/ 67441 h 2663496"/>
              <a:gd name="connsiteX5" fmla="*/ 4256690 w 6999890"/>
              <a:gd name="connsiteY5" fmla="*/ 1000234 h 2663496"/>
              <a:gd name="connsiteX6" fmla="*/ 5439103 w 6999890"/>
              <a:gd name="connsiteY6" fmla="*/ 2124841 h 2663496"/>
              <a:gd name="connsiteX7" fmla="*/ 6999890 w 6999890"/>
              <a:gd name="connsiteY7" fmla="*/ 2637220 h 2663496"/>
              <a:gd name="connsiteX0" fmla="*/ 0 w 6999890"/>
              <a:gd name="connsiteY0" fmla="*/ 2652986 h 2663496"/>
              <a:gd name="connsiteX1" fmla="*/ 1550276 w 6999890"/>
              <a:gd name="connsiteY1" fmla="*/ 2158999 h 2663496"/>
              <a:gd name="connsiteX2" fmla="*/ 2522483 w 6999890"/>
              <a:gd name="connsiteY2" fmla="*/ 1396999 h 2663496"/>
              <a:gd name="connsiteX3" fmla="*/ 3105807 w 6999890"/>
              <a:gd name="connsiteY3" fmla="*/ 595586 h 2663496"/>
              <a:gd name="connsiteX4" fmla="*/ 3594538 w 6999890"/>
              <a:gd name="connsiteY4" fmla="*/ 67441 h 2663496"/>
              <a:gd name="connsiteX5" fmla="*/ 4256690 w 6999890"/>
              <a:gd name="connsiteY5" fmla="*/ 1000234 h 2663496"/>
              <a:gd name="connsiteX6" fmla="*/ 5439103 w 6999890"/>
              <a:gd name="connsiteY6" fmla="*/ 2124841 h 2663496"/>
              <a:gd name="connsiteX7" fmla="*/ 6999890 w 6999890"/>
              <a:gd name="connsiteY7" fmla="*/ 2637220 h 2663496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522483 w 6999890"/>
              <a:gd name="connsiteY2" fmla="*/ 1329558 h 2596055"/>
              <a:gd name="connsiteX3" fmla="*/ 3105807 w 6999890"/>
              <a:gd name="connsiteY3" fmla="*/ 528145 h 2596055"/>
              <a:gd name="connsiteX4" fmla="*/ 3594538 w 6999890"/>
              <a:gd name="connsiteY4" fmla="*/ 0 h 2596055"/>
              <a:gd name="connsiteX5" fmla="*/ 4256690 w 6999890"/>
              <a:gd name="connsiteY5" fmla="*/ 932793 h 2596055"/>
              <a:gd name="connsiteX6" fmla="*/ 5439103 w 6999890"/>
              <a:gd name="connsiteY6" fmla="*/ 2057400 h 2596055"/>
              <a:gd name="connsiteX7" fmla="*/ 6999890 w 6999890"/>
              <a:gd name="connsiteY7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522483 w 6999890"/>
              <a:gd name="connsiteY2" fmla="*/ 1329558 h 2596055"/>
              <a:gd name="connsiteX3" fmla="*/ 3105807 w 6999890"/>
              <a:gd name="connsiteY3" fmla="*/ 528145 h 2596055"/>
              <a:gd name="connsiteX4" fmla="*/ 3594538 w 6999890"/>
              <a:gd name="connsiteY4" fmla="*/ 0 h 2596055"/>
              <a:gd name="connsiteX5" fmla="*/ 4256690 w 6999890"/>
              <a:gd name="connsiteY5" fmla="*/ 932793 h 2596055"/>
              <a:gd name="connsiteX6" fmla="*/ 5439103 w 6999890"/>
              <a:gd name="connsiteY6" fmla="*/ 2057400 h 2596055"/>
              <a:gd name="connsiteX7" fmla="*/ 6999890 w 6999890"/>
              <a:gd name="connsiteY7" fmla="*/ 2569779 h 2596055"/>
              <a:gd name="connsiteX0" fmla="*/ 0 w 6999890"/>
              <a:gd name="connsiteY0" fmla="*/ 2651673 h 2662183"/>
              <a:gd name="connsiteX1" fmla="*/ 1550276 w 6999890"/>
              <a:gd name="connsiteY1" fmla="*/ 2157686 h 2662183"/>
              <a:gd name="connsiteX2" fmla="*/ 2522483 w 6999890"/>
              <a:gd name="connsiteY2" fmla="*/ 1395686 h 2662183"/>
              <a:gd name="connsiteX3" fmla="*/ 3594538 w 6999890"/>
              <a:gd name="connsiteY3" fmla="*/ 66128 h 2662183"/>
              <a:gd name="connsiteX4" fmla="*/ 4256690 w 6999890"/>
              <a:gd name="connsiteY4" fmla="*/ 998921 h 2662183"/>
              <a:gd name="connsiteX5" fmla="*/ 5439103 w 6999890"/>
              <a:gd name="connsiteY5" fmla="*/ 2123528 h 2662183"/>
              <a:gd name="connsiteX6" fmla="*/ 6999890 w 6999890"/>
              <a:gd name="connsiteY6" fmla="*/ 2635907 h 2662183"/>
              <a:gd name="connsiteX0" fmla="*/ 0 w 6999890"/>
              <a:gd name="connsiteY0" fmla="*/ 2706852 h 2717362"/>
              <a:gd name="connsiteX1" fmla="*/ 1550276 w 6999890"/>
              <a:gd name="connsiteY1" fmla="*/ 2212865 h 2717362"/>
              <a:gd name="connsiteX2" fmla="*/ 2522483 w 6999890"/>
              <a:gd name="connsiteY2" fmla="*/ 1450865 h 2717362"/>
              <a:gd name="connsiteX3" fmla="*/ 3594538 w 6999890"/>
              <a:gd name="connsiteY3" fmla="*/ 121307 h 2717362"/>
              <a:gd name="connsiteX4" fmla="*/ 5439103 w 6999890"/>
              <a:gd name="connsiteY4" fmla="*/ 2178707 h 2717362"/>
              <a:gd name="connsiteX5" fmla="*/ 6999890 w 6999890"/>
              <a:gd name="connsiteY5" fmla="*/ 2691086 h 2717362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522483 w 6999890"/>
              <a:gd name="connsiteY2" fmla="*/ 1329558 h 2596055"/>
              <a:gd name="connsiteX3" fmla="*/ 3594538 w 6999890"/>
              <a:gd name="connsiteY3" fmla="*/ 0 h 2596055"/>
              <a:gd name="connsiteX4" fmla="*/ 5439103 w 6999890"/>
              <a:gd name="connsiteY4" fmla="*/ 2057400 h 2596055"/>
              <a:gd name="connsiteX5" fmla="*/ 6999890 w 6999890"/>
              <a:gd name="connsiteY5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522483 w 6999890"/>
              <a:gd name="connsiteY2" fmla="*/ 1329558 h 2596055"/>
              <a:gd name="connsiteX3" fmla="*/ 3594538 w 6999890"/>
              <a:gd name="connsiteY3" fmla="*/ 0 h 2596055"/>
              <a:gd name="connsiteX4" fmla="*/ 5439103 w 6999890"/>
              <a:gd name="connsiteY4" fmla="*/ 2057400 h 2596055"/>
              <a:gd name="connsiteX5" fmla="*/ 6999890 w 6999890"/>
              <a:gd name="connsiteY5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522483 w 6999890"/>
              <a:gd name="connsiteY2" fmla="*/ 1329558 h 2596055"/>
              <a:gd name="connsiteX3" fmla="*/ 3594538 w 6999890"/>
              <a:gd name="connsiteY3" fmla="*/ 0 h 2596055"/>
              <a:gd name="connsiteX4" fmla="*/ 5439103 w 6999890"/>
              <a:gd name="connsiteY4" fmla="*/ 2057400 h 2596055"/>
              <a:gd name="connsiteX5" fmla="*/ 6999890 w 6999890"/>
              <a:gd name="connsiteY5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3594538 w 6999890"/>
              <a:gd name="connsiteY2" fmla="*/ 0 h 2596055"/>
              <a:gd name="connsiteX3" fmla="*/ 5439103 w 6999890"/>
              <a:gd name="connsiteY3" fmla="*/ 2057400 h 2596055"/>
              <a:gd name="connsiteX4" fmla="*/ 6999890 w 6999890"/>
              <a:gd name="connsiteY4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3594538 w 6999890"/>
              <a:gd name="connsiteY2" fmla="*/ 0 h 2596055"/>
              <a:gd name="connsiteX3" fmla="*/ 5439103 w 6999890"/>
              <a:gd name="connsiteY3" fmla="*/ 2057400 h 2596055"/>
              <a:gd name="connsiteX4" fmla="*/ 6999890 w 6999890"/>
              <a:gd name="connsiteY4" fmla="*/ 2569779 h 2596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99890" h="2596055">
                <a:moveTo>
                  <a:pt x="0" y="2585545"/>
                </a:moveTo>
                <a:cubicBezTo>
                  <a:pt x="322974" y="2482631"/>
                  <a:pt x="951186" y="2522482"/>
                  <a:pt x="1550276" y="2091558"/>
                </a:cubicBezTo>
                <a:cubicBezTo>
                  <a:pt x="2149366" y="1660634"/>
                  <a:pt x="2920124" y="1203872"/>
                  <a:pt x="3594538" y="0"/>
                </a:cubicBezTo>
                <a:cubicBezTo>
                  <a:pt x="4409089" y="1243286"/>
                  <a:pt x="4871544" y="1629104"/>
                  <a:pt x="5439103" y="2057400"/>
                </a:cubicBezTo>
                <a:cubicBezTo>
                  <a:pt x="5896303" y="2330231"/>
                  <a:pt x="6448096" y="2596055"/>
                  <a:pt x="6999890" y="2569779"/>
                </a:cubicBezTo>
              </a:path>
            </a:pathLst>
          </a:custGeom>
          <a:solidFill>
            <a:srgbClr val="002060">
              <a:alpha val="23137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6" name="Rounded Rectangular Callout 15"/>
          <p:cNvSpPr/>
          <p:nvPr/>
        </p:nvSpPr>
        <p:spPr bwMode="auto">
          <a:xfrm>
            <a:off x="2362200" y="6248400"/>
            <a:ext cx="2057400" cy="304800"/>
          </a:xfrm>
          <a:prstGeom prst="wedgeRoundRectCallout">
            <a:avLst>
              <a:gd name="adj1" fmla="val 48899"/>
              <a:gd name="adj2" fmla="val -144397"/>
              <a:gd name="adj3" fmla="val 16667"/>
            </a:avLst>
          </a:prstGeom>
          <a:solidFill>
            <a:srgbClr val="002060">
              <a:alpha val="23137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Value without me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1143000" y="5783317"/>
            <a:ext cx="7696200" cy="1588"/>
          </a:xfrm>
          <a:prstGeom prst="line">
            <a:avLst/>
          </a:prstGeom>
          <a:solidFill>
            <a:srgbClr val="002060">
              <a:alpha val="23137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Rounded Rectangular Callout 22"/>
          <p:cNvSpPr/>
          <p:nvPr/>
        </p:nvSpPr>
        <p:spPr bwMode="auto">
          <a:xfrm flipH="1">
            <a:off x="4953000" y="6248400"/>
            <a:ext cx="1981200" cy="296917"/>
          </a:xfrm>
          <a:prstGeom prst="wedgeRoundRectCallout">
            <a:avLst>
              <a:gd name="adj1" fmla="val 40146"/>
              <a:gd name="adj2" fmla="val -139087"/>
              <a:gd name="adj3" fmla="val 16667"/>
            </a:avLst>
          </a:prstGeom>
          <a:solidFill>
            <a:srgbClr val="002060">
              <a:alpha val="23137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Value with me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52400" y="3200400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kern="0" dirty="0" smtClean="0">
                <a:solidFill>
                  <a:srgbClr val="FFC000"/>
                </a:solidFill>
                <a:latin typeface="Comic Sans MS"/>
              </a:rPr>
              <a:t>e</a:t>
            </a:r>
            <a:r>
              <a:rPr lang="en-US" sz="2800" kern="0" baseline="30000" dirty="0" smtClean="0">
                <a:solidFill>
                  <a:srgbClr val="FFC000"/>
                </a:solidFill>
                <a:latin typeface="Comic Sans MS"/>
              </a:rPr>
              <a:t>-</a:t>
            </a:r>
            <a:r>
              <a:rPr lang="en-US" sz="2800" kern="0" baseline="30000" dirty="0" smtClean="0">
                <a:solidFill>
                  <a:srgbClr val="FFC000"/>
                </a:solidFill>
              </a:rPr>
              <a:t>(x-b/n)/</a:t>
            </a:r>
            <a:r>
              <a:rPr lang="en-US" sz="2800" kern="0" baseline="30000" dirty="0" smtClean="0">
                <a:solidFill>
                  <a:srgbClr val="FFC000"/>
                </a:solidFill>
                <a:latin typeface="cmmi10"/>
              </a:rPr>
              <a:t>¸</a:t>
            </a:r>
            <a:r>
              <a:rPr lang="en-US" sz="2800" kern="0" dirty="0" smtClean="0">
                <a:solidFill>
                  <a:srgbClr val="FFC000"/>
                </a:solidFill>
                <a:latin typeface="Comic Sans MS"/>
              </a:rPr>
              <a:t> /e</a:t>
            </a:r>
            <a:r>
              <a:rPr lang="en-US" sz="2800" kern="0" baseline="30000" dirty="0" smtClean="0">
                <a:solidFill>
                  <a:srgbClr val="FFC000"/>
                </a:solidFill>
                <a:latin typeface="Comic Sans MS"/>
              </a:rPr>
              <a:t>-</a:t>
            </a:r>
            <a:r>
              <a:rPr lang="en-US" sz="2800" kern="0" baseline="30000" dirty="0" smtClean="0">
                <a:solidFill>
                  <a:srgbClr val="FFC000"/>
                </a:solidFill>
              </a:rPr>
              <a:t>x/</a:t>
            </a:r>
            <a:r>
              <a:rPr lang="en-US" sz="2800" kern="0" baseline="30000" dirty="0" smtClean="0">
                <a:solidFill>
                  <a:srgbClr val="FFC000"/>
                </a:solidFill>
                <a:latin typeface="cmmi10"/>
              </a:rPr>
              <a:t>¸</a:t>
            </a:r>
            <a:r>
              <a:rPr lang="en-US" sz="2800" kern="0" dirty="0" smtClean="0">
                <a:solidFill>
                  <a:srgbClr val="FFC000"/>
                </a:solidFill>
                <a:latin typeface="cmmi10"/>
              </a:rPr>
              <a:t>  </a:t>
            </a:r>
            <a:r>
              <a:rPr lang="en-US" sz="2800" kern="0" dirty="0" smtClean="0">
                <a:solidFill>
                  <a:srgbClr val="FFC000"/>
                </a:solidFill>
                <a:latin typeface="Comic Sans MS"/>
              </a:rPr>
              <a:t>= </a:t>
            </a:r>
            <a:r>
              <a:rPr lang="en-US" sz="2800" kern="0" dirty="0" err="1" smtClean="0">
                <a:solidFill>
                  <a:srgbClr val="FFC000"/>
                </a:solidFill>
                <a:latin typeface="Comic Sans MS"/>
              </a:rPr>
              <a:t>e</a:t>
            </a:r>
            <a:r>
              <a:rPr lang="en-US" sz="2800" kern="0" baseline="30000" dirty="0" err="1" smtClean="0">
                <a:solidFill>
                  <a:srgbClr val="FFC000"/>
                </a:solidFill>
                <a:latin typeface="Comic Sans MS"/>
              </a:rPr>
              <a:t>b</a:t>
            </a:r>
            <a:r>
              <a:rPr lang="en-US" sz="2800" kern="0" baseline="30000" dirty="0" smtClean="0">
                <a:solidFill>
                  <a:srgbClr val="FFC000"/>
                </a:solidFill>
                <a:latin typeface="Comic Sans MS"/>
              </a:rPr>
              <a:t>/n</a:t>
            </a:r>
            <a:r>
              <a:rPr lang="en-US" sz="2800" kern="0" baseline="30000" dirty="0" smtClean="0">
                <a:solidFill>
                  <a:srgbClr val="FFC000"/>
                </a:solidFill>
                <a:latin typeface="cmmi10"/>
              </a:rPr>
              <a:t>¸</a:t>
            </a:r>
            <a:endParaRPr lang="en-US" dirty="0">
              <a:solidFill>
                <a:srgbClr val="FFC000"/>
              </a:solidFill>
            </a:endParaRPr>
          </a:p>
        </p:txBody>
      </p:sp>
      <p:grpSp>
        <p:nvGrpSpPr>
          <p:cNvPr id="5" name="Group 39"/>
          <p:cNvGrpSpPr/>
          <p:nvPr/>
        </p:nvGrpSpPr>
        <p:grpSpPr>
          <a:xfrm flipH="1">
            <a:off x="4495800" y="4972110"/>
            <a:ext cx="2743200" cy="838200"/>
            <a:chOff x="2056606" y="4972110"/>
            <a:chExt cx="2439194" cy="838200"/>
          </a:xfrm>
        </p:grpSpPr>
        <p:cxnSp>
          <p:nvCxnSpPr>
            <p:cNvPr id="32" name="Straight Connector 31"/>
            <p:cNvCxnSpPr/>
            <p:nvPr/>
          </p:nvCxnSpPr>
          <p:spPr bwMode="auto">
            <a:xfrm rot="5400000" flipH="1" flipV="1">
              <a:off x="1637903" y="5390813"/>
              <a:ext cx="838200" cy="79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3" name="TextBox 32"/>
            <p:cNvSpPr txBox="1"/>
            <p:nvPr/>
          </p:nvSpPr>
          <p:spPr>
            <a:xfrm>
              <a:off x="3200400" y="5181600"/>
              <a:ext cx="33534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FF00"/>
                  </a:solidFill>
                </a:rPr>
                <a:t>x</a:t>
              </a:r>
              <a:endParaRPr lang="en-US" sz="2000" dirty="0">
                <a:solidFill>
                  <a:srgbClr val="00FF00"/>
                </a:solidFill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>
              <a:off x="2057400" y="5562600"/>
              <a:ext cx="24384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4" name="Freeform 23"/>
          <p:cNvSpPr/>
          <p:nvPr/>
        </p:nvSpPr>
        <p:spPr bwMode="auto">
          <a:xfrm>
            <a:off x="1371600" y="3200400"/>
            <a:ext cx="6999890" cy="2596055"/>
          </a:xfrm>
          <a:custGeom>
            <a:avLst/>
            <a:gdLst>
              <a:gd name="connsiteX0" fmla="*/ 0 w 6999890"/>
              <a:gd name="connsiteY0" fmla="*/ 2622331 h 2803634"/>
              <a:gd name="connsiteX1" fmla="*/ 1245476 w 6999890"/>
              <a:gd name="connsiteY1" fmla="*/ 2433144 h 2803634"/>
              <a:gd name="connsiteX2" fmla="*/ 2963917 w 6999890"/>
              <a:gd name="connsiteY2" fmla="*/ 399393 h 2803634"/>
              <a:gd name="connsiteX3" fmla="*/ 3594538 w 6999890"/>
              <a:gd name="connsiteY3" fmla="*/ 36786 h 2803634"/>
              <a:gd name="connsiteX4" fmla="*/ 4256690 w 6999890"/>
              <a:gd name="connsiteY4" fmla="*/ 588579 h 2803634"/>
              <a:gd name="connsiteX5" fmla="*/ 5439103 w 6999890"/>
              <a:gd name="connsiteY5" fmla="*/ 2322786 h 2803634"/>
              <a:gd name="connsiteX6" fmla="*/ 6999890 w 6999890"/>
              <a:gd name="connsiteY6" fmla="*/ 2606565 h 2803634"/>
              <a:gd name="connsiteX0" fmla="*/ 0 w 6999890"/>
              <a:gd name="connsiteY0" fmla="*/ 2622331 h 2803634"/>
              <a:gd name="connsiteX1" fmla="*/ 1245476 w 6999890"/>
              <a:gd name="connsiteY1" fmla="*/ 2433144 h 2803634"/>
              <a:gd name="connsiteX2" fmla="*/ 2963917 w 6999890"/>
              <a:gd name="connsiteY2" fmla="*/ 399393 h 2803634"/>
              <a:gd name="connsiteX3" fmla="*/ 3594538 w 6999890"/>
              <a:gd name="connsiteY3" fmla="*/ 36786 h 2803634"/>
              <a:gd name="connsiteX4" fmla="*/ 4256690 w 6999890"/>
              <a:gd name="connsiteY4" fmla="*/ 588579 h 2803634"/>
              <a:gd name="connsiteX5" fmla="*/ 5439103 w 6999890"/>
              <a:gd name="connsiteY5" fmla="*/ 2322786 h 2803634"/>
              <a:gd name="connsiteX6" fmla="*/ 6999890 w 6999890"/>
              <a:gd name="connsiteY6" fmla="*/ 2606565 h 2803634"/>
              <a:gd name="connsiteX0" fmla="*/ 0 w 6999890"/>
              <a:gd name="connsiteY0" fmla="*/ 2622331 h 2712982"/>
              <a:gd name="connsiteX1" fmla="*/ 1245476 w 6999890"/>
              <a:gd name="connsiteY1" fmla="*/ 2433144 h 2712982"/>
              <a:gd name="connsiteX2" fmla="*/ 2963917 w 6999890"/>
              <a:gd name="connsiteY2" fmla="*/ 399393 h 2712982"/>
              <a:gd name="connsiteX3" fmla="*/ 3594538 w 6999890"/>
              <a:gd name="connsiteY3" fmla="*/ 36786 h 2712982"/>
              <a:gd name="connsiteX4" fmla="*/ 4256690 w 6999890"/>
              <a:gd name="connsiteY4" fmla="*/ 588579 h 2712982"/>
              <a:gd name="connsiteX5" fmla="*/ 5439103 w 6999890"/>
              <a:gd name="connsiteY5" fmla="*/ 2322786 h 2712982"/>
              <a:gd name="connsiteX6" fmla="*/ 6999890 w 6999890"/>
              <a:gd name="connsiteY6" fmla="*/ 2606565 h 2712982"/>
              <a:gd name="connsiteX0" fmla="*/ 44669 w 7044559"/>
              <a:gd name="connsiteY0" fmla="*/ 2622331 h 2712982"/>
              <a:gd name="connsiteX1" fmla="*/ 1290145 w 7044559"/>
              <a:gd name="connsiteY1" fmla="*/ 2433144 h 2712982"/>
              <a:gd name="connsiteX2" fmla="*/ 3008586 w 7044559"/>
              <a:gd name="connsiteY2" fmla="*/ 399393 h 2712982"/>
              <a:gd name="connsiteX3" fmla="*/ 3639207 w 7044559"/>
              <a:gd name="connsiteY3" fmla="*/ 36786 h 2712982"/>
              <a:gd name="connsiteX4" fmla="*/ 4301359 w 7044559"/>
              <a:gd name="connsiteY4" fmla="*/ 588579 h 2712982"/>
              <a:gd name="connsiteX5" fmla="*/ 5483772 w 7044559"/>
              <a:gd name="connsiteY5" fmla="*/ 2322786 h 2712982"/>
              <a:gd name="connsiteX6" fmla="*/ 7044559 w 7044559"/>
              <a:gd name="connsiteY6" fmla="*/ 2606565 h 2712982"/>
              <a:gd name="connsiteX0" fmla="*/ 0 w 6999890"/>
              <a:gd name="connsiteY0" fmla="*/ 2622331 h 2712982"/>
              <a:gd name="connsiteX1" fmla="*/ 1245476 w 6999890"/>
              <a:gd name="connsiteY1" fmla="*/ 2433144 h 2712982"/>
              <a:gd name="connsiteX2" fmla="*/ 2963917 w 6999890"/>
              <a:gd name="connsiteY2" fmla="*/ 399393 h 2712982"/>
              <a:gd name="connsiteX3" fmla="*/ 3594538 w 6999890"/>
              <a:gd name="connsiteY3" fmla="*/ 36786 h 2712982"/>
              <a:gd name="connsiteX4" fmla="*/ 4256690 w 6999890"/>
              <a:gd name="connsiteY4" fmla="*/ 588579 h 2712982"/>
              <a:gd name="connsiteX5" fmla="*/ 5439103 w 6999890"/>
              <a:gd name="connsiteY5" fmla="*/ 2322786 h 2712982"/>
              <a:gd name="connsiteX6" fmla="*/ 6999890 w 6999890"/>
              <a:gd name="connsiteY6" fmla="*/ 2606565 h 2712982"/>
              <a:gd name="connsiteX0" fmla="*/ 0 w 6999890"/>
              <a:gd name="connsiteY0" fmla="*/ 2622331 h 2712982"/>
              <a:gd name="connsiteX1" fmla="*/ 1245476 w 6999890"/>
              <a:gd name="connsiteY1" fmla="*/ 2433144 h 2712982"/>
              <a:gd name="connsiteX2" fmla="*/ 2963917 w 6999890"/>
              <a:gd name="connsiteY2" fmla="*/ 399393 h 2712982"/>
              <a:gd name="connsiteX3" fmla="*/ 3594538 w 6999890"/>
              <a:gd name="connsiteY3" fmla="*/ 36786 h 2712982"/>
              <a:gd name="connsiteX4" fmla="*/ 4256690 w 6999890"/>
              <a:gd name="connsiteY4" fmla="*/ 588579 h 2712982"/>
              <a:gd name="connsiteX5" fmla="*/ 5439103 w 6999890"/>
              <a:gd name="connsiteY5" fmla="*/ 2322786 h 2712982"/>
              <a:gd name="connsiteX6" fmla="*/ 6999890 w 6999890"/>
              <a:gd name="connsiteY6" fmla="*/ 2606565 h 2712982"/>
              <a:gd name="connsiteX0" fmla="*/ 0 w 6999890"/>
              <a:gd name="connsiteY0" fmla="*/ 2622331 h 2712982"/>
              <a:gd name="connsiteX1" fmla="*/ 1245476 w 6999890"/>
              <a:gd name="connsiteY1" fmla="*/ 2433144 h 2712982"/>
              <a:gd name="connsiteX2" fmla="*/ 2963917 w 6999890"/>
              <a:gd name="connsiteY2" fmla="*/ 399393 h 2712982"/>
              <a:gd name="connsiteX3" fmla="*/ 3594538 w 6999890"/>
              <a:gd name="connsiteY3" fmla="*/ 36786 h 2712982"/>
              <a:gd name="connsiteX4" fmla="*/ 4256690 w 6999890"/>
              <a:gd name="connsiteY4" fmla="*/ 588579 h 2712982"/>
              <a:gd name="connsiteX5" fmla="*/ 5439103 w 6999890"/>
              <a:gd name="connsiteY5" fmla="*/ 2322786 h 2712982"/>
              <a:gd name="connsiteX6" fmla="*/ 6999890 w 6999890"/>
              <a:gd name="connsiteY6" fmla="*/ 2606565 h 2712982"/>
              <a:gd name="connsiteX0" fmla="*/ 0 w 6999890"/>
              <a:gd name="connsiteY0" fmla="*/ 2617076 h 2707727"/>
              <a:gd name="connsiteX1" fmla="*/ 1245476 w 6999890"/>
              <a:gd name="connsiteY1" fmla="*/ 2427889 h 2707727"/>
              <a:gd name="connsiteX2" fmla="*/ 1550276 w 6999890"/>
              <a:gd name="connsiteY2" fmla="*/ 2123089 h 2707727"/>
              <a:gd name="connsiteX3" fmla="*/ 2963917 w 6999890"/>
              <a:gd name="connsiteY3" fmla="*/ 394138 h 2707727"/>
              <a:gd name="connsiteX4" fmla="*/ 3594538 w 6999890"/>
              <a:gd name="connsiteY4" fmla="*/ 31531 h 2707727"/>
              <a:gd name="connsiteX5" fmla="*/ 4256690 w 6999890"/>
              <a:gd name="connsiteY5" fmla="*/ 583324 h 2707727"/>
              <a:gd name="connsiteX6" fmla="*/ 5439103 w 6999890"/>
              <a:gd name="connsiteY6" fmla="*/ 2317531 h 2707727"/>
              <a:gd name="connsiteX7" fmla="*/ 6999890 w 6999890"/>
              <a:gd name="connsiteY7" fmla="*/ 2601310 h 2707727"/>
              <a:gd name="connsiteX0" fmla="*/ 0 w 6999890"/>
              <a:gd name="connsiteY0" fmla="*/ 2617076 h 2653862"/>
              <a:gd name="connsiteX1" fmla="*/ 1550276 w 6999890"/>
              <a:gd name="connsiteY1" fmla="*/ 2123089 h 2653862"/>
              <a:gd name="connsiteX2" fmla="*/ 2963917 w 6999890"/>
              <a:gd name="connsiteY2" fmla="*/ 394138 h 2653862"/>
              <a:gd name="connsiteX3" fmla="*/ 3594538 w 6999890"/>
              <a:gd name="connsiteY3" fmla="*/ 31531 h 2653862"/>
              <a:gd name="connsiteX4" fmla="*/ 4256690 w 6999890"/>
              <a:gd name="connsiteY4" fmla="*/ 583324 h 2653862"/>
              <a:gd name="connsiteX5" fmla="*/ 5439103 w 6999890"/>
              <a:gd name="connsiteY5" fmla="*/ 2317531 h 2653862"/>
              <a:gd name="connsiteX6" fmla="*/ 6999890 w 6999890"/>
              <a:gd name="connsiteY6" fmla="*/ 2601310 h 2653862"/>
              <a:gd name="connsiteX0" fmla="*/ 0 w 6999890"/>
              <a:gd name="connsiteY0" fmla="*/ 2617076 h 2627586"/>
              <a:gd name="connsiteX1" fmla="*/ 1550276 w 6999890"/>
              <a:gd name="connsiteY1" fmla="*/ 2123089 h 2627586"/>
              <a:gd name="connsiteX2" fmla="*/ 2963917 w 6999890"/>
              <a:gd name="connsiteY2" fmla="*/ 394138 h 2627586"/>
              <a:gd name="connsiteX3" fmla="*/ 3594538 w 6999890"/>
              <a:gd name="connsiteY3" fmla="*/ 31531 h 2627586"/>
              <a:gd name="connsiteX4" fmla="*/ 4256690 w 6999890"/>
              <a:gd name="connsiteY4" fmla="*/ 583324 h 2627586"/>
              <a:gd name="connsiteX5" fmla="*/ 5210503 w 6999890"/>
              <a:gd name="connsiteY5" fmla="*/ 2088931 h 2627586"/>
              <a:gd name="connsiteX6" fmla="*/ 6999890 w 6999890"/>
              <a:gd name="connsiteY6" fmla="*/ 2601310 h 2627586"/>
              <a:gd name="connsiteX0" fmla="*/ 0 w 6999890"/>
              <a:gd name="connsiteY0" fmla="*/ 2617076 h 2627586"/>
              <a:gd name="connsiteX1" fmla="*/ 1550276 w 6999890"/>
              <a:gd name="connsiteY1" fmla="*/ 2123089 h 2627586"/>
              <a:gd name="connsiteX2" fmla="*/ 2963917 w 6999890"/>
              <a:gd name="connsiteY2" fmla="*/ 394138 h 2627586"/>
              <a:gd name="connsiteX3" fmla="*/ 3594538 w 6999890"/>
              <a:gd name="connsiteY3" fmla="*/ 31531 h 2627586"/>
              <a:gd name="connsiteX4" fmla="*/ 4256690 w 6999890"/>
              <a:gd name="connsiteY4" fmla="*/ 583324 h 2627586"/>
              <a:gd name="connsiteX5" fmla="*/ 5210503 w 6999890"/>
              <a:gd name="connsiteY5" fmla="*/ 2088931 h 2627586"/>
              <a:gd name="connsiteX6" fmla="*/ 6999890 w 6999890"/>
              <a:gd name="connsiteY6" fmla="*/ 2601310 h 2627586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2105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2105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2105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2105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2105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2105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4391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4391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621017 h 2631527"/>
              <a:gd name="connsiteX1" fmla="*/ 1550276 w 6999890"/>
              <a:gd name="connsiteY1" fmla="*/ 2127030 h 2631527"/>
              <a:gd name="connsiteX2" fmla="*/ 2963917 w 6999890"/>
              <a:gd name="connsiteY2" fmla="*/ 398079 h 2631527"/>
              <a:gd name="connsiteX3" fmla="*/ 2522483 w 6999890"/>
              <a:gd name="connsiteY3" fmla="*/ 1365030 h 2631527"/>
              <a:gd name="connsiteX4" fmla="*/ 3594538 w 6999890"/>
              <a:gd name="connsiteY4" fmla="*/ 35472 h 2631527"/>
              <a:gd name="connsiteX5" fmla="*/ 4256690 w 6999890"/>
              <a:gd name="connsiteY5" fmla="*/ 587265 h 2631527"/>
              <a:gd name="connsiteX6" fmla="*/ 5439103 w 6999890"/>
              <a:gd name="connsiteY6" fmla="*/ 2092872 h 2631527"/>
              <a:gd name="connsiteX7" fmla="*/ 6999890 w 6999890"/>
              <a:gd name="connsiteY7" fmla="*/ 2605251 h 2631527"/>
              <a:gd name="connsiteX0" fmla="*/ 0 w 6999890"/>
              <a:gd name="connsiteY0" fmla="*/ 2621017 h 2631527"/>
              <a:gd name="connsiteX1" fmla="*/ 1550276 w 6999890"/>
              <a:gd name="connsiteY1" fmla="*/ 2127030 h 2631527"/>
              <a:gd name="connsiteX2" fmla="*/ 2522483 w 6999890"/>
              <a:gd name="connsiteY2" fmla="*/ 1365030 h 2631527"/>
              <a:gd name="connsiteX3" fmla="*/ 3594538 w 6999890"/>
              <a:gd name="connsiteY3" fmla="*/ 35472 h 2631527"/>
              <a:gd name="connsiteX4" fmla="*/ 4256690 w 6999890"/>
              <a:gd name="connsiteY4" fmla="*/ 587265 h 2631527"/>
              <a:gd name="connsiteX5" fmla="*/ 5439103 w 6999890"/>
              <a:gd name="connsiteY5" fmla="*/ 2092872 h 2631527"/>
              <a:gd name="connsiteX6" fmla="*/ 6999890 w 6999890"/>
              <a:gd name="connsiteY6" fmla="*/ 2605251 h 2631527"/>
              <a:gd name="connsiteX0" fmla="*/ 0 w 6999890"/>
              <a:gd name="connsiteY0" fmla="*/ 2621017 h 2631527"/>
              <a:gd name="connsiteX1" fmla="*/ 1550276 w 6999890"/>
              <a:gd name="connsiteY1" fmla="*/ 2127030 h 2631527"/>
              <a:gd name="connsiteX2" fmla="*/ 2522483 w 6999890"/>
              <a:gd name="connsiteY2" fmla="*/ 1365030 h 2631527"/>
              <a:gd name="connsiteX3" fmla="*/ 3594538 w 6999890"/>
              <a:gd name="connsiteY3" fmla="*/ 35472 h 2631527"/>
              <a:gd name="connsiteX4" fmla="*/ 4256690 w 6999890"/>
              <a:gd name="connsiteY4" fmla="*/ 587265 h 2631527"/>
              <a:gd name="connsiteX5" fmla="*/ 5439103 w 6999890"/>
              <a:gd name="connsiteY5" fmla="*/ 2092872 h 2631527"/>
              <a:gd name="connsiteX6" fmla="*/ 6999890 w 6999890"/>
              <a:gd name="connsiteY6" fmla="*/ 2605251 h 2631527"/>
              <a:gd name="connsiteX0" fmla="*/ 0 w 6999890"/>
              <a:gd name="connsiteY0" fmla="*/ 2621017 h 2631527"/>
              <a:gd name="connsiteX1" fmla="*/ 1550276 w 6999890"/>
              <a:gd name="connsiteY1" fmla="*/ 2127030 h 2631527"/>
              <a:gd name="connsiteX2" fmla="*/ 2522483 w 6999890"/>
              <a:gd name="connsiteY2" fmla="*/ 1365030 h 2631527"/>
              <a:gd name="connsiteX3" fmla="*/ 3594538 w 6999890"/>
              <a:gd name="connsiteY3" fmla="*/ 35472 h 2631527"/>
              <a:gd name="connsiteX4" fmla="*/ 4256690 w 6999890"/>
              <a:gd name="connsiteY4" fmla="*/ 968265 h 2631527"/>
              <a:gd name="connsiteX5" fmla="*/ 5439103 w 6999890"/>
              <a:gd name="connsiteY5" fmla="*/ 2092872 h 2631527"/>
              <a:gd name="connsiteX6" fmla="*/ 6999890 w 6999890"/>
              <a:gd name="connsiteY6" fmla="*/ 2605251 h 2631527"/>
              <a:gd name="connsiteX0" fmla="*/ 0 w 6999890"/>
              <a:gd name="connsiteY0" fmla="*/ 2652986 h 2663496"/>
              <a:gd name="connsiteX1" fmla="*/ 1550276 w 6999890"/>
              <a:gd name="connsiteY1" fmla="*/ 2158999 h 2663496"/>
              <a:gd name="connsiteX2" fmla="*/ 2522483 w 6999890"/>
              <a:gd name="connsiteY2" fmla="*/ 1396999 h 2663496"/>
              <a:gd name="connsiteX3" fmla="*/ 3105807 w 6999890"/>
              <a:gd name="connsiteY3" fmla="*/ 595586 h 2663496"/>
              <a:gd name="connsiteX4" fmla="*/ 3594538 w 6999890"/>
              <a:gd name="connsiteY4" fmla="*/ 67441 h 2663496"/>
              <a:gd name="connsiteX5" fmla="*/ 4256690 w 6999890"/>
              <a:gd name="connsiteY5" fmla="*/ 1000234 h 2663496"/>
              <a:gd name="connsiteX6" fmla="*/ 5439103 w 6999890"/>
              <a:gd name="connsiteY6" fmla="*/ 2124841 h 2663496"/>
              <a:gd name="connsiteX7" fmla="*/ 6999890 w 6999890"/>
              <a:gd name="connsiteY7" fmla="*/ 2637220 h 2663496"/>
              <a:gd name="connsiteX0" fmla="*/ 0 w 6999890"/>
              <a:gd name="connsiteY0" fmla="*/ 2652986 h 2663496"/>
              <a:gd name="connsiteX1" fmla="*/ 1550276 w 6999890"/>
              <a:gd name="connsiteY1" fmla="*/ 2158999 h 2663496"/>
              <a:gd name="connsiteX2" fmla="*/ 2522483 w 6999890"/>
              <a:gd name="connsiteY2" fmla="*/ 1396999 h 2663496"/>
              <a:gd name="connsiteX3" fmla="*/ 3105807 w 6999890"/>
              <a:gd name="connsiteY3" fmla="*/ 595586 h 2663496"/>
              <a:gd name="connsiteX4" fmla="*/ 3594538 w 6999890"/>
              <a:gd name="connsiteY4" fmla="*/ 67441 h 2663496"/>
              <a:gd name="connsiteX5" fmla="*/ 4256690 w 6999890"/>
              <a:gd name="connsiteY5" fmla="*/ 1000234 h 2663496"/>
              <a:gd name="connsiteX6" fmla="*/ 5439103 w 6999890"/>
              <a:gd name="connsiteY6" fmla="*/ 2124841 h 2663496"/>
              <a:gd name="connsiteX7" fmla="*/ 6999890 w 6999890"/>
              <a:gd name="connsiteY7" fmla="*/ 2637220 h 2663496"/>
              <a:gd name="connsiteX0" fmla="*/ 0 w 6999890"/>
              <a:gd name="connsiteY0" fmla="*/ 2655614 h 2666124"/>
              <a:gd name="connsiteX1" fmla="*/ 1550276 w 6999890"/>
              <a:gd name="connsiteY1" fmla="*/ 2161627 h 2666124"/>
              <a:gd name="connsiteX2" fmla="*/ 2522483 w 6999890"/>
              <a:gd name="connsiteY2" fmla="*/ 1399627 h 2666124"/>
              <a:gd name="connsiteX3" fmla="*/ 3105807 w 6999890"/>
              <a:gd name="connsiteY3" fmla="*/ 598214 h 2666124"/>
              <a:gd name="connsiteX4" fmla="*/ 3121572 w 6999890"/>
              <a:gd name="connsiteY4" fmla="*/ 582448 h 2666124"/>
              <a:gd name="connsiteX5" fmla="*/ 3594538 w 6999890"/>
              <a:gd name="connsiteY5" fmla="*/ 70069 h 2666124"/>
              <a:gd name="connsiteX6" fmla="*/ 4256690 w 6999890"/>
              <a:gd name="connsiteY6" fmla="*/ 1002862 h 2666124"/>
              <a:gd name="connsiteX7" fmla="*/ 5439103 w 6999890"/>
              <a:gd name="connsiteY7" fmla="*/ 2127469 h 2666124"/>
              <a:gd name="connsiteX8" fmla="*/ 6999890 w 6999890"/>
              <a:gd name="connsiteY8" fmla="*/ 2639848 h 2666124"/>
              <a:gd name="connsiteX0" fmla="*/ 0 w 6999890"/>
              <a:gd name="connsiteY0" fmla="*/ 2655614 h 2666124"/>
              <a:gd name="connsiteX1" fmla="*/ 1550276 w 6999890"/>
              <a:gd name="connsiteY1" fmla="*/ 2161627 h 2666124"/>
              <a:gd name="connsiteX2" fmla="*/ 2522483 w 6999890"/>
              <a:gd name="connsiteY2" fmla="*/ 1399627 h 2666124"/>
              <a:gd name="connsiteX3" fmla="*/ 3105807 w 6999890"/>
              <a:gd name="connsiteY3" fmla="*/ 598214 h 2666124"/>
              <a:gd name="connsiteX4" fmla="*/ 3121572 w 6999890"/>
              <a:gd name="connsiteY4" fmla="*/ 582448 h 2666124"/>
              <a:gd name="connsiteX5" fmla="*/ 3594538 w 6999890"/>
              <a:gd name="connsiteY5" fmla="*/ 70069 h 2666124"/>
              <a:gd name="connsiteX6" fmla="*/ 4256690 w 6999890"/>
              <a:gd name="connsiteY6" fmla="*/ 1002862 h 2666124"/>
              <a:gd name="connsiteX7" fmla="*/ 5439103 w 6999890"/>
              <a:gd name="connsiteY7" fmla="*/ 2127469 h 2666124"/>
              <a:gd name="connsiteX8" fmla="*/ 6999890 w 6999890"/>
              <a:gd name="connsiteY8" fmla="*/ 2639848 h 2666124"/>
              <a:gd name="connsiteX0" fmla="*/ 0 w 6999890"/>
              <a:gd name="connsiteY0" fmla="*/ 2652986 h 2663496"/>
              <a:gd name="connsiteX1" fmla="*/ 1550276 w 6999890"/>
              <a:gd name="connsiteY1" fmla="*/ 2158999 h 2663496"/>
              <a:gd name="connsiteX2" fmla="*/ 2522483 w 6999890"/>
              <a:gd name="connsiteY2" fmla="*/ 1396999 h 2663496"/>
              <a:gd name="connsiteX3" fmla="*/ 3105807 w 6999890"/>
              <a:gd name="connsiteY3" fmla="*/ 595586 h 2663496"/>
              <a:gd name="connsiteX4" fmla="*/ 3594538 w 6999890"/>
              <a:gd name="connsiteY4" fmla="*/ 67441 h 2663496"/>
              <a:gd name="connsiteX5" fmla="*/ 4256690 w 6999890"/>
              <a:gd name="connsiteY5" fmla="*/ 1000234 h 2663496"/>
              <a:gd name="connsiteX6" fmla="*/ 5439103 w 6999890"/>
              <a:gd name="connsiteY6" fmla="*/ 2124841 h 2663496"/>
              <a:gd name="connsiteX7" fmla="*/ 6999890 w 6999890"/>
              <a:gd name="connsiteY7" fmla="*/ 2637220 h 2663496"/>
              <a:gd name="connsiteX0" fmla="*/ 0 w 6999890"/>
              <a:gd name="connsiteY0" fmla="*/ 2652986 h 2663496"/>
              <a:gd name="connsiteX1" fmla="*/ 1550276 w 6999890"/>
              <a:gd name="connsiteY1" fmla="*/ 2158999 h 2663496"/>
              <a:gd name="connsiteX2" fmla="*/ 2522483 w 6999890"/>
              <a:gd name="connsiteY2" fmla="*/ 1396999 h 2663496"/>
              <a:gd name="connsiteX3" fmla="*/ 3105807 w 6999890"/>
              <a:gd name="connsiteY3" fmla="*/ 595586 h 2663496"/>
              <a:gd name="connsiteX4" fmla="*/ 3594538 w 6999890"/>
              <a:gd name="connsiteY4" fmla="*/ 67441 h 2663496"/>
              <a:gd name="connsiteX5" fmla="*/ 4256690 w 6999890"/>
              <a:gd name="connsiteY5" fmla="*/ 1000234 h 2663496"/>
              <a:gd name="connsiteX6" fmla="*/ 5439103 w 6999890"/>
              <a:gd name="connsiteY6" fmla="*/ 2124841 h 2663496"/>
              <a:gd name="connsiteX7" fmla="*/ 6999890 w 6999890"/>
              <a:gd name="connsiteY7" fmla="*/ 2637220 h 2663496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522483 w 6999890"/>
              <a:gd name="connsiteY2" fmla="*/ 1329558 h 2596055"/>
              <a:gd name="connsiteX3" fmla="*/ 3105807 w 6999890"/>
              <a:gd name="connsiteY3" fmla="*/ 528145 h 2596055"/>
              <a:gd name="connsiteX4" fmla="*/ 3594538 w 6999890"/>
              <a:gd name="connsiteY4" fmla="*/ 0 h 2596055"/>
              <a:gd name="connsiteX5" fmla="*/ 4256690 w 6999890"/>
              <a:gd name="connsiteY5" fmla="*/ 932793 h 2596055"/>
              <a:gd name="connsiteX6" fmla="*/ 5439103 w 6999890"/>
              <a:gd name="connsiteY6" fmla="*/ 2057400 h 2596055"/>
              <a:gd name="connsiteX7" fmla="*/ 6999890 w 6999890"/>
              <a:gd name="connsiteY7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522483 w 6999890"/>
              <a:gd name="connsiteY2" fmla="*/ 1329558 h 2596055"/>
              <a:gd name="connsiteX3" fmla="*/ 3105807 w 6999890"/>
              <a:gd name="connsiteY3" fmla="*/ 528145 h 2596055"/>
              <a:gd name="connsiteX4" fmla="*/ 3594538 w 6999890"/>
              <a:gd name="connsiteY4" fmla="*/ 0 h 2596055"/>
              <a:gd name="connsiteX5" fmla="*/ 4256690 w 6999890"/>
              <a:gd name="connsiteY5" fmla="*/ 932793 h 2596055"/>
              <a:gd name="connsiteX6" fmla="*/ 5439103 w 6999890"/>
              <a:gd name="connsiteY6" fmla="*/ 2057400 h 2596055"/>
              <a:gd name="connsiteX7" fmla="*/ 6999890 w 6999890"/>
              <a:gd name="connsiteY7" fmla="*/ 2569779 h 2596055"/>
              <a:gd name="connsiteX0" fmla="*/ 0 w 6999890"/>
              <a:gd name="connsiteY0" fmla="*/ 2651673 h 2662183"/>
              <a:gd name="connsiteX1" fmla="*/ 1550276 w 6999890"/>
              <a:gd name="connsiteY1" fmla="*/ 2157686 h 2662183"/>
              <a:gd name="connsiteX2" fmla="*/ 2522483 w 6999890"/>
              <a:gd name="connsiteY2" fmla="*/ 1395686 h 2662183"/>
              <a:gd name="connsiteX3" fmla="*/ 3594538 w 6999890"/>
              <a:gd name="connsiteY3" fmla="*/ 66128 h 2662183"/>
              <a:gd name="connsiteX4" fmla="*/ 4256690 w 6999890"/>
              <a:gd name="connsiteY4" fmla="*/ 998921 h 2662183"/>
              <a:gd name="connsiteX5" fmla="*/ 5439103 w 6999890"/>
              <a:gd name="connsiteY5" fmla="*/ 2123528 h 2662183"/>
              <a:gd name="connsiteX6" fmla="*/ 6999890 w 6999890"/>
              <a:gd name="connsiteY6" fmla="*/ 2635907 h 2662183"/>
              <a:gd name="connsiteX0" fmla="*/ 0 w 6999890"/>
              <a:gd name="connsiteY0" fmla="*/ 2706852 h 2717362"/>
              <a:gd name="connsiteX1" fmla="*/ 1550276 w 6999890"/>
              <a:gd name="connsiteY1" fmla="*/ 2212865 h 2717362"/>
              <a:gd name="connsiteX2" fmla="*/ 2522483 w 6999890"/>
              <a:gd name="connsiteY2" fmla="*/ 1450865 h 2717362"/>
              <a:gd name="connsiteX3" fmla="*/ 3594538 w 6999890"/>
              <a:gd name="connsiteY3" fmla="*/ 121307 h 2717362"/>
              <a:gd name="connsiteX4" fmla="*/ 5439103 w 6999890"/>
              <a:gd name="connsiteY4" fmla="*/ 2178707 h 2717362"/>
              <a:gd name="connsiteX5" fmla="*/ 6999890 w 6999890"/>
              <a:gd name="connsiteY5" fmla="*/ 2691086 h 2717362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522483 w 6999890"/>
              <a:gd name="connsiteY2" fmla="*/ 1329558 h 2596055"/>
              <a:gd name="connsiteX3" fmla="*/ 3594538 w 6999890"/>
              <a:gd name="connsiteY3" fmla="*/ 0 h 2596055"/>
              <a:gd name="connsiteX4" fmla="*/ 5439103 w 6999890"/>
              <a:gd name="connsiteY4" fmla="*/ 2057400 h 2596055"/>
              <a:gd name="connsiteX5" fmla="*/ 6999890 w 6999890"/>
              <a:gd name="connsiteY5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522483 w 6999890"/>
              <a:gd name="connsiteY2" fmla="*/ 1329558 h 2596055"/>
              <a:gd name="connsiteX3" fmla="*/ 3594538 w 6999890"/>
              <a:gd name="connsiteY3" fmla="*/ 0 h 2596055"/>
              <a:gd name="connsiteX4" fmla="*/ 5439103 w 6999890"/>
              <a:gd name="connsiteY4" fmla="*/ 2057400 h 2596055"/>
              <a:gd name="connsiteX5" fmla="*/ 6999890 w 6999890"/>
              <a:gd name="connsiteY5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522483 w 6999890"/>
              <a:gd name="connsiteY2" fmla="*/ 1329558 h 2596055"/>
              <a:gd name="connsiteX3" fmla="*/ 3594538 w 6999890"/>
              <a:gd name="connsiteY3" fmla="*/ 0 h 2596055"/>
              <a:gd name="connsiteX4" fmla="*/ 5439103 w 6999890"/>
              <a:gd name="connsiteY4" fmla="*/ 2057400 h 2596055"/>
              <a:gd name="connsiteX5" fmla="*/ 6999890 w 6999890"/>
              <a:gd name="connsiteY5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3594538 w 6999890"/>
              <a:gd name="connsiteY2" fmla="*/ 0 h 2596055"/>
              <a:gd name="connsiteX3" fmla="*/ 5439103 w 6999890"/>
              <a:gd name="connsiteY3" fmla="*/ 2057400 h 2596055"/>
              <a:gd name="connsiteX4" fmla="*/ 6999890 w 6999890"/>
              <a:gd name="connsiteY4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3594538 w 6999890"/>
              <a:gd name="connsiteY2" fmla="*/ 0 h 2596055"/>
              <a:gd name="connsiteX3" fmla="*/ 5439103 w 6999890"/>
              <a:gd name="connsiteY3" fmla="*/ 2057400 h 2596055"/>
              <a:gd name="connsiteX4" fmla="*/ 6999890 w 6999890"/>
              <a:gd name="connsiteY4" fmla="*/ 2569779 h 2596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99890" h="2596055">
                <a:moveTo>
                  <a:pt x="0" y="2585545"/>
                </a:moveTo>
                <a:cubicBezTo>
                  <a:pt x="322974" y="2482631"/>
                  <a:pt x="951186" y="2522482"/>
                  <a:pt x="1550276" y="2091558"/>
                </a:cubicBezTo>
                <a:cubicBezTo>
                  <a:pt x="2149366" y="1660634"/>
                  <a:pt x="2920124" y="1203872"/>
                  <a:pt x="3594538" y="0"/>
                </a:cubicBezTo>
                <a:cubicBezTo>
                  <a:pt x="4409089" y="1243286"/>
                  <a:pt x="4871544" y="1629104"/>
                  <a:pt x="5439103" y="2057400"/>
                </a:cubicBezTo>
                <a:cubicBezTo>
                  <a:pt x="5896303" y="2330231"/>
                  <a:pt x="6448096" y="2596055"/>
                  <a:pt x="6999890" y="2569779"/>
                </a:cubicBezTo>
              </a:path>
            </a:pathLst>
          </a:custGeom>
          <a:solidFill>
            <a:srgbClr val="002060">
              <a:alpha val="23137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 rot="5400000">
            <a:off x="4305300" y="5829300"/>
            <a:ext cx="381000" cy="1588"/>
          </a:xfrm>
          <a:prstGeom prst="line">
            <a:avLst/>
          </a:prstGeom>
          <a:solidFill>
            <a:srgbClr val="002060">
              <a:alpha val="23137"/>
            </a:srgb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 rot="5400000">
            <a:off x="4838700" y="5821417"/>
            <a:ext cx="381000" cy="1588"/>
          </a:xfrm>
          <a:prstGeom prst="line">
            <a:avLst/>
          </a:prstGeom>
          <a:solidFill>
            <a:srgbClr val="002060">
              <a:alpha val="23137"/>
            </a:srgb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" name="Group 26"/>
          <p:cNvGrpSpPr/>
          <p:nvPr/>
        </p:nvGrpSpPr>
        <p:grpSpPr>
          <a:xfrm>
            <a:off x="4469431" y="4876800"/>
            <a:ext cx="559769" cy="458788"/>
            <a:chOff x="4469431" y="4876800"/>
            <a:chExt cx="559769" cy="458788"/>
          </a:xfrm>
        </p:grpSpPr>
        <p:cxnSp>
          <p:nvCxnSpPr>
            <p:cNvPr id="25" name="Straight Arrow Connector 24"/>
            <p:cNvCxnSpPr/>
            <p:nvPr/>
          </p:nvCxnSpPr>
          <p:spPr bwMode="auto">
            <a:xfrm>
              <a:off x="4495800" y="5334000"/>
              <a:ext cx="533400" cy="1588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FF00"/>
              </a:solidFill>
              <a:prstDash val="solid"/>
              <a:round/>
              <a:headEnd type="arrow" w="med" len="med"/>
              <a:tailEnd type="arrow"/>
            </a:ln>
            <a:effectLst/>
          </p:spPr>
        </p:cxnSp>
        <p:sp>
          <p:nvSpPr>
            <p:cNvPr id="26" name="TextBox 25"/>
            <p:cNvSpPr txBox="1"/>
            <p:nvPr/>
          </p:nvSpPr>
          <p:spPr>
            <a:xfrm>
              <a:off x="4469431" y="4876800"/>
              <a:ext cx="5597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FFFF00"/>
                  </a:solidFill>
                </a:rPr>
                <a:t>b/n</a:t>
              </a:r>
              <a:endParaRPr lang="en-US" sz="1800" dirty="0">
                <a:solidFill>
                  <a:srgbClr val="FFFF00"/>
                </a:solidFill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228600" y="3820180"/>
            <a:ext cx="3200400" cy="523220"/>
          </a:xfrm>
          <a:prstGeom prst="rect">
            <a:avLst/>
          </a:prstGeom>
          <a:solidFill>
            <a:srgbClr val="00002E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sz="2800" kern="0" dirty="0" smtClean="0">
                <a:solidFill>
                  <a:srgbClr val="FFC000"/>
                </a:solidFill>
                <a:latin typeface="Comic Sans MS"/>
              </a:rPr>
              <a:t>Set </a:t>
            </a:r>
            <a:r>
              <a:rPr lang="en-US" sz="2800" kern="0" dirty="0" smtClean="0">
                <a:solidFill>
                  <a:srgbClr val="FFC000"/>
                </a:solidFill>
                <a:latin typeface="cmmi10"/>
              </a:rPr>
              <a:t>¸</a:t>
            </a:r>
            <a:r>
              <a:rPr lang="en-US" sz="2800" kern="0" dirty="0" smtClean="0">
                <a:solidFill>
                  <a:srgbClr val="FFC000"/>
                </a:solidFill>
                <a:latin typeface="Comic Sans MS"/>
              </a:rPr>
              <a:t> = b/(n</a:t>
            </a:r>
            <a:r>
              <a:rPr lang="en-US" sz="2800" kern="0" dirty="0" smtClean="0">
                <a:solidFill>
                  <a:srgbClr val="FFC000"/>
                </a:solidFill>
                <a:latin typeface="cmmi10"/>
              </a:rPr>
              <a:t>²</a:t>
            </a:r>
            <a:r>
              <a:rPr lang="en-US" sz="2800" kern="0" dirty="0" smtClean="0">
                <a:solidFill>
                  <a:srgbClr val="FFC000"/>
                </a:solidFill>
                <a:latin typeface="Comic Sans MS"/>
              </a:rPr>
              <a:t>)</a:t>
            </a:r>
            <a:endParaRPr 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dirty="0" smtClean="0">
                <a:solidFill>
                  <a:srgbClr val="00B0F0"/>
                </a:solidFill>
              </a:rPr>
              <a:t>“Laplace mechanism”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5000"/>
          </a:xfrm>
        </p:spPr>
        <p:txBody>
          <a:bodyPr/>
          <a:lstStyle/>
          <a:p>
            <a:pPr eaLnBrk="1" hangingPunct="1">
              <a:buNone/>
              <a:defRPr/>
            </a:pPr>
            <a:r>
              <a:rPr lang="en-U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So, add noise roughly 1/</a:t>
            </a:r>
            <a:r>
              <a:rPr lang="en-US" sz="28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mmi10"/>
              </a:rPr>
              <a:t>²</a:t>
            </a:r>
            <a:r>
              <a:rPr lang="en-U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msy10"/>
              </a:rPr>
              <a:t>£</a:t>
            </a:r>
            <a:r>
              <a:rPr lang="en-U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(effect any individual can have on outcome) gives desired ratio e</a:t>
            </a:r>
            <a:r>
              <a:rPr lang="en-US" sz="2800" baseline="300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mmi10"/>
              </a:rPr>
              <a:t>²</a:t>
            </a:r>
            <a:r>
              <a:rPr lang="en-U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msy10"/>
              </a:rPr>
              <a:t>¼</a:t>
            </a:r>
            <a:r>
              <a:rPr lang="en-U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(1+</a:t>
            </a:r>
            <a:r>
              <a:rPr lang="en-US" sz="28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mmi10"/>
              </a:rPr>
              <a:t>²</a:t>
            </a:r>
            <a:r>
              <a:rPr lang="en-U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).</a:t>
            </a:r>
          </a:p>
          <a:p>
            <a:pPr eaLnBrk="1" hangingPunct="1">
              <a:buNone/>
              <a:defRPr/>
            </a:pPr>
            <a:r>
              <a:rPr lang="en-U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If want answer within </a:t>
            </a:r>
            <a:r>
              <a:rPr lang="en-US" sz="28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msy10"/>
              </a:rPr>
              <a:t>§</a:t>
            </a:r>
            <a:r>
              <a:rPr lang="en-U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mmi10"/>
              </a:rPr>
              <a:t>®</a:t>
            </a:r>
            <a:r>
              <a:rPr lang="en-U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b, need n </a:t>
            </a:r>
            <a:r>
              <a:rPr lang="en-US" sz="28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msy10"/>
              </a:rPr>
              <a:t>¸</a:t>
            </a:r>
            <a:r>
              <a:rPr lang="en-U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1/(</a:t>
            </a:r>
            <a:r>
              <a:rPr lang="en-US" sz="28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mmi10"/>
              </a:rPr>
              <a:t>²®</a:t>
            </a:r>
            <a:r>
              <a:rPr lang="en-U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). </a:t>
            </a:r>
          </a:p>
          <a:p>
            <a:pPr algn="ctr" eaLnBrk="1" hangingPunct="1">
              <a:buNone/>
              <a:defRPr/>
            </a:pPr>
            <a:r>
              <a:rPr lang="en-US" sz="2800" dirty="0" smtClean="0">
                <a:solidFill>
                  <a:srgbClr val="FFC000"/>
                </a:solidFill>
              </a:rPr>
              <a:t>Utility/privacy/database-size tradeoff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609600" y="5791200"/>
            <a:ext cx="7696200" cy="1588"/>
          </a:xfrm>
          <a:prstGeom prst="line">
            <a:avLst/>
          </a:prstGeom>
          <a:solidFill>
            <a:srgbClr val="002060">
              <a:alpha val="23137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Freeform 10"/>
          <p:cNvSpPr/>
          <p:nvPr/>
        </p:nvSpPr>
        <p:spPr bwMode="auto">
          <a:xfrm>
            <a:off x="851338" y="3208283"/>
            <a:ext cx="6999890" cy="2596055"/>
          </a:xfrm>
          <a:custGeom>
            <a:avLst/>
            <a:gdLst>
              <a:gd name="connsiteX0" fmla="*/ 0 w 6999890"/>
              <a:gd name="connsiteY0" fmla="*/ 2622331 h 2803634"/>
              <a:gd name="connsiteX1" fmla="*/ 1245476 w 6999890"/>
              <a:gd name="connsiteY1" fmla="*/ 2433144 h 2803634"/>
              <a:gd name="connsiteX2" fmla="*/ 2963917 w 6999890"/>
              <a:gd name="connsiteY2" fmla="*/ 399393 h 2803634"/>
              <a:gd name="connsiteX3" fmla="*/ 3594538 w 6999890"/>
              <a:gd name="connsiteY3" fmla="*/ 36786 h 2803634"/>
              <a:gd name="connsiteX4" fmla="*/ 4256690 w 6999890"/>
              <a:gd name="connsiteY4" fmla="*/ 588579 h 2803634"/>
              <a:gd name="connsiteX5" fmla="*/ 5439103 w 6999890"/>
              <a:gd name="connsiteY5" fmla="*/ 2322786 h 2803634"/>
              <a:gd name="connsiteX6" fmla="*/ 6999890 w 6999890"/>
              <a:gd name="connsiteY6" fmla="*/ 2606565 h 2803634"/>
              <a:gd name="connsiteX0" fmla="*/ 0 w 6999890"/>
              <a:gd name="connsiteY0" fmla="*/ 2622331 h 2803634"/>
              <a:gd name="connsiteX1" fmla="*/ 1245476 w 6999890"/>
              <a:gd name="connsiteY1" fmla="*/ 2433144 h 2803634"/>
              <a:gd name="connsiteX2" fmla="*/ 2963917 w 6999890"/>
              <a:gd name="connsiteY2" fmla="*/ 399393 h 2803634"/>
              <a:gd name="connsiteX3" fmla="*/ 3594538 w 6999890"/>
              <a:gd name="connsiteY3" fmla="*/ 36786 h 2803634"/>
              <a:gd name="connsiteX4" fmla="*/ 4256690 w 6999890"/>
              <a:gd name="connsiteY4" fmla="*/ 588579 h 2803634"/>
              <a:gd name="connsiteX5" fmla="*/ 5439103 w 6999890"/>
              <a:gd name="connsiteY5" fmla="*/ 2322786 h 2803634"/>
              <a:gd name="connsiteX6" fmla="*/ 6999890 w 6999890"/>
              <a:gd name="connsiteY6" fmla="*/ 2606565 h 2803634"/>
              <a:gd name="connsiteX0" fmla="*/ 0 w 6999890"/>
              <a:gd name="connsiteY0" fmla="*/ 2622331 h 2712982"/>
              <a:gd name="connsiteX1" fmla="*/ 1245476 w 6999890"/>
              <a:gd name="connsiteY1" fmla="*/ 2433144 h 2712982"/>
              <a:gd name="connsiteX2" fmla="*/ 2963917 w 6999890"/>
              <a:gd name="connsiteY2" fmla="*/ 399393 h 2712982"/>
              <a:gd name="connsiteX3" fmla="*/ 3594538 w 6999890"/>
              <a:gd name="connsiteY3" fmla="*/ 36786 h 2712982"/>
              <a:gd name="connsiteX4" fmla="*/ 4256690 w 6999890"/>
              <a:gd name="connsiteY4" fmla="*/ 588579 h 2712982"/>
              <a:gd name="connsiteX5" fmla="*/ 5439103 w 6999890"/>
              <a:gd name="connsiteY5" fmla="*/ 2322786 h 2712982"/>
              <a:gd name="connsiteX6" fmla="*/ 6999890 w 6999890"/>
              <a:gd name="connsiteY6" fmla="*/ 2606565 h 2712982"/>
              <a:gd name="connsiteX0" fmla="*/ 44669 w 7044559"/>
              <a:gd name="connsiteY0" fmla="*/ 2622331 h 2712982"/>
              <a:gd name="connsiteX1" fmla="*/ 1290145 w 7044559"/>
              <a:gd name="connsiteY1" fmla="*/ 2433144 h 2712982"/>
              <a:gd name="connsiteX2" fmla="*/ 3008586 w 7044559"/>
              <a:gd name="connsiteY2" fmla="*/ 399393 h 2712982"/>
              <a:gd name="connsiteX3" fmla="*/ 3639207 w 7044559"/>
              <a:gd name="connsiteY3" fmla="*/ 36786 h 2712982"/>
              <a:gd name="connsiteX4" fmla="*/ 4301359 w 7044559"/>
              <a:gd name="connsiteY4" fmla="*/ 588579 h 2712982"/>
              <a:gd name="connsiteX5" fmla="*/ 5483772 w 7044559"/>
              <a:gd name="connsiteY5" fmla="*/ 2322786 h 2712982"/>
              <a:gd name="connsiteX6" fmla="*/ 7044559 w 7044559"/>
              <a:gd name="connsiteY6" fmla="*/ 2606565 h 2712982"/>
              <a:gd name="connsiteX0" fmla="*/ 0 w 6999890"/>
              <a:gd name="connsiteY0" fmla="*/ 2622331 h 2712982"/>
              <a:gd name="connsiteX1" fmla="*/ 1245476 w 6999890"/>
              <a:gd name="connsiteY1" fmla="*/ 2433144 h 2712982"/>
              <a:gd name="connsiteX2" fmla="*/ 2963917 w 6999890"/>
              <a:gd name="connsiteY2" fmla="*/ 399393 h 2712982"/>
              <a:gd name="connsiteX3" fmla="*/ 3594538 w 6999890"/>
              <a:gd name="connsiteY3" fmla="*/ 36786 h 2712982"/>
              <a:gd name="connsiteX4" fmla="*/ 4256690 w 6999890"/>
              <a:gd name="connsiteY4" fmla="*/ 588579 h 2712982"/>
              <a:gd name="connsiteX5" fmla="*/ 5439103 w 6999890"/>
              <a:gd name="connsiteY5" fmla="*/ 2322786 h 2712982"/>
              <a:gd name="connsiteX6" fmla="*/ 6999890 w 6999890"/>
              <a:gd name="connsiteY6" fmla="*/ 2606565 h 2712982"/>
              <a:gd name="connsiteX0" fmla="*/ 0 w 6999890"/>
              <a:gd name="connsiteY0" fmla="*/ 2622331 h 2712982"/>
              <a:gd name="connsiteX1" fmla="*/ 1245476 w 6999890"/>
              <a:gd name="connsiteY1" fmla="*/ 2433144 h 2712982"/>
              <a:gd name="connsiteX2" fmla="*/ 2963917 w 6999890"/>
              <a:gd name="connsiteY2" fmla="*/ 399393 h 2712982"/>
              <a:gd name="connsiteX3" fmla="*/ 3594538 w 6999890"/>
              <a:gd name="connsiteY3" fmla="*/ 36786 h 2712982"/>
              <a:gd name="connsiteX4" fmla="*/ 4256690 w 6999890"/>
              <a:gd name="connsiteY4" fmla="*/ 588579 h 2712982"/>
              <a:gd name="connsiteX5" fmla="*/ 5439103 w 6999890"/>
              <a:gd name="connsiteY5" fmla="*/ 2322786 h 2712982"/>
              <a:gd name="connsiteX6" fmla="*/ 6999890 w 6999890"/>
              <a:gd name="connsiteY6" fmla="*/ 2606565 h 2712982"/>
              <a:gd name="connsiteX0" fmla="*/ 0 w 6999890"/>
              <a:gd name="connsiteY0" fmla="*/ 2622331 h 2712982"/>
              <a:gd name="connsiteX1" fmla="*/ 1245476 w 6999890"/>
              <a:gd name="connsiteY1" fmla="*/ 2433144 h 2712982"/>
              <a:gd name="connsiteX2" fmla="*/ 2963917 w 6999890"/>
              <a:gd name="connsiteY2" fmla="*/ 399393 h 2712982"/>
              <a:gd name="connsiteX3" fmla="*/ 3594538 w 6999890"/>
              <a:gd name="connsiteY3" fmla="*/ 36786 h 2712982"/>
              <a:gd name="connsiteX4" fmla="*/ 4256690 w 6999890"/>
              <a:gd name="connsiteY4" fmla="*/ 588579 h 2712982"/>
              <a:gd name="connsiteX5" fmla="*/ 5439103 w 6999890"/>
              <a:gd name="connsiteY5" fmla="*/ 2322786 h 2712982"/>
              <a:gd name="connsiteX6" fmla="*/ 6999890 w 6999890"/>
              <a:gd name="connsiteY6" fmla="*/ 2606565 h 2712982"/>
              <a:gd name="connsiteX0" fmla="*/ 0 w 6999890"/>
              <a:gd name="connsiteY0" fmla="*/ 2617076 h 2707727"/>
              <a:gd name="connsiteX1" fmla="*/ 1245476 w 6999890"/>
              <a:gd name="connsiteY1" fmla="*/ 2427889 h 2707727"/>
              <a:gd name="connsiteX2" fmla="*/ 1550276 w 6999890"/>
              <a:gd name="connsiteY2" fmla="*/ 2123089 h 2707727"/>
              <a:gd name="connsiteX3" fmla="*/ 2963917 w 6999890"/>
              <a:gd name="connsiteY3" fmla="*/ 394138 h 2707727"/>
              <a:gd name="connsiteX4" fmla="*/ 3594538 w 6999890"/>
              <a:gd name="connsiteY4" fmla="*/ 31531 h 2707727"/>
              <a:gd name="connsiteX5" fmla="*/ 4256690 w 6999890"/>
              <a:gd name="connsiteY5" fmla="*/ 583324 h 2707727"/>
              <a:gd name="connsiteX6" fmla="*/ 5439103 w 6999890"/>
              <a:gd name="connsiteY6" fmla="*/ 2317531 h 2707727"/>
              <a:gd name="connsiteX7" fmla="*/ 6999890 w 6999890"/>
              <a:gd name="connsiteY7" fmla="*/ 2601310 h 2707727"/>
              <a:gd name="connsiteX0" fmla="*/ 0 w 6999890"/>
              <a:gd name="connsiteY0" fmla="*/ 2617076 h 2653862"/>
              <a:gd name="connsiteX1" fmla="*/ 1550276 w 6999890"/>
              <a:gd name="connsiteY1" fmla="*/ 2123089 h 2653862"/>
              <a:gd name="connsiteX2" fmla="*/ 2963917 w 6999890"/>
              <a:gd name="connsiteY2" fmla="*/ 394138 h 2653862"/>
              <a:gd name="connsiteX3" fmla="*/ 3594538 w 6999890"/>
              <a:gd name="connsiteY3" fmla="*/ 31531 h 2653862"/>
              <a:gd name="connsiteX4" fmla="*/ 4256690 w 6999890"/>
              <a:gd name="connsiteY4" fmla="*/ 583324 h 2653862"/>
              <a:gd name="connsiteX5" fmla="*/ 5439103 w 6999890"/>
              <a:gd name="connsiteY5" fmla="*/ 2317531 h 2653862"/>
              <a:gd name="connsiteX6" fmla="*/ 6999890 w 6999890"/>
              <a:gd name="connsiteY6" fmla="*/ 2601310 h 2653862"/>
              <a:gd name="connsiteX0" fmla="*/ 0 w 6999890"/>
              <a:gd name="connsiteY0" fmla="*/ 2617076 h 2627586"/>
              <a:gd name="connsiteX1" fmla="*/ 1550276 w 6999890"/>
              <a:gd name="connsiteY1" fmla="*/ 2123089 h 2627586"/>
              <a:gd name="connsiteX2" fmla="*/ 2963917 w 6999890"/>
              <a:gd name="connsiteY2" fmla="*/ 394138 h 2627586"/>
              <a:gd name="connsiteX3" fmla="*/ 3594538 w 6999890"/>
              <a:gd name="connsiteY3" fmla="*/ 31531 h 2627586"/>
              <a:gd name="connsiteX4" fmla="*/ 4256690 w 6999890"/>
              <a:gd name="connsiteY4" fmla="*/ 583324 h 2627586"/>
              <a:gd name="connsiteX5" fmla="*/ 5210503 w 6999890"/>
              <a:gd name="connsiteY5" fmla="*/ 2088931 h 2627586"/>
              <a:gd name="connsiteX6" fmla="*/ 6999890 w 6999890"/>
              <a:gd name="connsiteY6" fmla="*/ 2601310 h 2627586"/>
              <a:gd name="connsiteX0" fmla="*/ 0 w 6999890"/>
              <a:gd name="connsiteY0" fmla="*/ 2617076 h 2627586"/>
              <a:gd name="connsiteX1" fmla="*/ 1550276 w 6999890"/>
              <a:gd name="connsiteY1" fmla="*/ 2123089 h 2627586"/>
              <a:gd name="connsiteX2" fmla="*/ 2963917 w 6999890"/>
              <a:gd name="connsiteY2" fmla="*/ 394138 h 2627586"/>
              <a:gd name="connsiteX3" fmla="*/ 3594538 w 6999890"/>
              <a:gd name="connsiteY3" fmla="*/ 31531 h 2627586"/>
              <a:gd name="connsiteX4" fmla="*/ 4256690 w 6999890"/>
              <a:gd name="connsiteY4" fmla="*/ 583324 h 2627586"/>
              <a:gd name="connsiteX5" fmla="*/ 5210503 w 6999890"/>
              <a:gd name="connsiteY5" fmla="*/ 2088931 h 2627586"/>
              <a:gd name="connsiteX6" fmla="*/ 6999890 w 6999890"/>
              <a:gd name="connsiteY6" fmla="*/ 2601310 h 2627586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2105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2105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2105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2105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2105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2105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4391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4391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621017 h 2631527"/>
              <a:gd name="connsiteX1" fmla="*/ 1550276 w 6999890"/>
              <a:gd name="connsiteY1" fmla="*/ 2127030 h 2631527"/>
              <a:gd name="connsiteX2" fmla="*/ 2963917 w 6999890"/>
              <a:gd name="connsiteY2" fmla="*/ 398079 h 2631527"/>
              <a:gd name="connsiteX3" fmla="*/ 2522483 w 6999890"/>
              <a:gd name="connsiteY3" fmla="*/ 1365030 h 2631527"/>
              <a:gd name="connsiteX4" fmla="*/ 3594538 w 6999890"/>
              <a:gd name="connsiteY4" fmla="*/ 35472 h 2631527"/>
              <a:gd name="connsiteX5" fmla="*/ 4256690 w 6999890"/>
              <a:gd name="connsiteY5" fmla="*/ 587265 h 2631527"/>
              <a:gd name="connsiteX6" fmla="*/ 5439103 w 6999890"/>
              <a:gd name="connsiteY6" fmla="*/ 2092872 h 2631527"/>
              <a:gd name="connsiteX7" fmla="*/ 6999890 w 6999890"/>
              <a:gd name="connsiteY7" fmla="*/ 2605251 h 2631527"/>
              <a:gd name="connsiteX0" fmla="*/ 0 w 6999890"/>
              <a:gd name="connsiteY0" fmla="*/ 2621017 h 2631527"/>
              <a:gd name="connsiteX1" fmla="*/ 1550276 w 6999890"/>
              <a:gd name="connsiteY1" fmla="*/ 2127030 h 2631527"/>
              <a:gd name="connsiteX2" fmla="*/ 2522483 w 6999890"/>
              <a:gd name="connsiteY2" fmla="*/ 1365030 h 2631527"/>
              <a:gd name="connsiteX3" fmla="*/ 3594538 w 6999890"/>
              <a:gd name="connsiteY3" fmla="*/ 35472 h 2631527"/>
              <a:gd name="connsiteX4" fmla="*/ 4256690 w 6999890"/>
              <a:gd name="connsiteY4" fmla="*/ 587265 h 2631527"/>
              <a:gd name="connsiteX5" fmla="*/ 5439103 w 6999890"/>
              <a:gd name="connsiteY5" fmla="*/ 2092872 h 2631527"/>
              <a:gd name="connsiteX6" fmla="*/ 6999890 w 6999890"/>
              <a:gd name="connsiteY6" fmla="*/ 2605251 h 2631527"/>
              <a:gd name="connsiteX0" fmla="*/ 0 w 6999890"/>
              <a:gd name="connsiteY0" fmla="*/ 2621017 h 2631527"/>
              <a:gd name="connsiteX1" fmla="*/ 1550276 w 6999890"/>
              <a:gd name="connsiteY1" fmla="*/ 2127030 h 2631527"/>
              <a:gd name="connsiteX2" fmla="*/ 2522483 w 6999890"/>
              <a:gd name="connsiteY2" fmla="*/ 1365030 h 2631527"/>
              <a:gd name="connsiteX3" fmla="*/ 3594538 w 6999890"/>
              <a:gd name="connsiteY3" fmla="*/ 35472 h 2631527"/>
              <a:gd name="connsiteX4" fmla="*/ 4256690 w 6999890"/>
              <a:gd name="connsiteY4" fmla="*/ 587265 h 2631527"/>
              <a:gd name="connsiteX5" fmla="*/ 5439103 w 6999890"/>
              <a:gd name="connsiteY5" fmla="*/ 2092872 h 2631527"/>
              <a:gd name="connsiteX6" fmla="*/ 6999890 w 6999890"/>
              <a:gd name="connsiteY6" fmla="*/ 2605251 h 2631527"/>
              <a:gd name="connsiteX0" fmla="*/ 0 w 6999890"/>
              <a:gd name="connsiteY0" fmla="*/ 2621017 h 2631527"/>
              <a:gd name="connsiteX1" fmla="*/ 1550276 w 6999890"/>
              <a:gd name="connsiteY1" fmla="*/ 2127030 h 2631527"/>
              <a:gd name="connsiteX2" fmla="*/ 2522483 w 6999890"/>
              <a:gd name="connsiteY2" fmla="*/ 1365030 h 2631527"/>
              <a:gd name="connsiteX3" fmla="*/ 3594538 w 6999890"/>
              <a:gd name="connsiteY3" fmla="*/ 35472 h 2631527"/>
              <a:gd name="connsiteX4" fmla="*/ 4256690 w 6999890"/>
              <a:gd name="connsiteY4" fmla="*/ 968265 h 2631527"/>
              <a:gd name="connsiteX5" fmla="*/ 5439103 w 6999890"/>
              <a:gd name="connsiteY5" fmla="*/ 2092872 h 2631527"/>
              <a:gd name="connsiteX6" fmla="*/ 6999890 w 6999890"/>
              <a:gd name="connsiteY6" fmla="*/ 2605251 h 2631527"/>
              <a:gd name="connsiteX0" fmla="*/ 0 w 6999890"/>
              <a:gd name="connsiteY0" fmla="*/ 2652986 h 2663496"/>
              <a:gd name="connsiteX1" fmla="*/ 1550276 w 6999890"/>
              <a:gd name="connsiteY1" fmla="*/ 2158999 h 2663496"/>
              <a:gd name="connsiteX2" fmla="*/ 2522483 w 6999890"/>
              <a:gd name="connsiteY2" fmla="*/ 1396999 h 2663496"/>
              <a:gd name="connsiteX3" fmla="*/ 3105807 w 6999890"/>
              <a:gd name="connsiteY3" fmla="*/ 595586 h 2663496"/>
              <a:gd name="connsiteX4" fmla="*/ 3594538 w 6999890"/>
              <a:gd name="connsiteY4" fmla="*/ 67441 h 2663496"/>
              <a:gd name="connsiteX5" fmla="*/ 4256690 w 6999890"/>
              <a:gd name="connsiteY5" fmla="*/ 1000234 h 2663496"/>
              <a:gd name="connsiteX6" fmla="*/ 5439103 w 6999890"/>
              <a:gd name="connsiteY6" fmla="*/ 2124841 h 2663496"/>
              <a:gd name="connsiteX7" fmla="*/ 6999890 w 6999890"/>
              <a:gd name="connsiteY7" fmla="*/ 2637220 h 2663496"/>
              <a:gd name="connsiteX0" fmla="*/ 0 w 6999890"/>
              <a:gd name="connsiteY0" fmla="*/ 2652986 h 2663496"/>
              <a:gd name="connsiteX1" fmla="*/ 1550276 w 6999890"/>
              <a:gd name="connsiteY1" fmla="*/ 2158999 h 2663496"/>
              <a:gd name="connsiteX2" fmla="*/ 2522483 w 6999890"/>
              <a:gd name="connsiteY2" fmla="*/ 1396999 h 2663496"/>
              <a:gd name="connsiteX3" fmla="*/ 3105807 w 6999890"/>
              <a:gd name="connsiteY3" fmla="*/ 595586 h 2663496"/>
              <a:gd name="connsiteX4" fmla="*/ 3594538 w 6999890"/>
              <a:gd name="connsiteY4" fmla="*/ 67441 h 2663496"/>
              <a:gd name="connsiteX5" fmla="*/ 4256690 w 6999890"/>
              <a:gd name="connsiteY5" fmla="*/ 1000234 h 2663496"/>
              <a:gd name="connsiteX6" fmla="*/ 5439103 w 6999890"/>
              <a:gd name="connsiteY6" fmla="*/ 2124841 h 2663496"/>
              <a:gd name="connsiteX7" fmla="*/ 6999890 w 6999890"/>
              <a:gd name="connsiteY7" fmla="*/ 2637220 h 2663496"/>
              <a:gd name="connsiteX0" fmla="*/ 0 w 6999890"/>
              <a:gd name="connsiteY0" fmla="*/ 2655614 h 2666124"/>
              <a:gd name="connsiteX1" fmla="*/ 1550276 w 6999890"/>
              <a:gd name="connsiteY1" fmla="*/ 2161627 h 2666124"/>
              <a:gd name="connsiteX2" fmla="*/ 2522483 w 6999890"/>
              <a:gd name="connsiteY2" fmla="*/ 1399627 h 2666124"/>
              <a:gd name="connsiteX3" fmla="*/ 3105807 w 6999890"/>
              <a:gd name="connsiteY3" fmla="*/ 598214 h 2666124"/>
              <a:gd name="connsiteX4" fmla="*/ 3121572 w 6999890"/>
              <a:gd name="connsiteY4" fmla="*/ 582448 h 2666124"/>
              <a:gd name="connsiteX5" fmla="*/ 3594538 w 6999890"/>
              <a:gd name="connsiteY5" fmla="*/ 70069 h 2666124"/>
              <a:gd name="connsiteX6" fmla="*/ 4256690 w 6999890"/>
              <a:gd name="connsiteY6" fmla="*/ 1002862 h 2666124"/>
              <a:gd name="connsiteX7" fmla="*/ 5439103 w 6999890"/>
              <a:gd name="connsiteY7" fmla="*/ 2127469 h 2666124"/>
              <a:gd name="connsiteX8" fmla="*/ 6999890 w 6999890"/>
              <a:gd name="connsiteY8" fmla="*/ 2639848 h 2666124"/>
              <a:gd name="connsiteX0" fmla="*/ 0 w 6999890"/>
              <a:gd name="connsiteY0" fmla="*/ 2655614 h 2666124"/>
              <a:gd name="connsiteX1" fmla="*/ 1550276 w 6999890"/>
              <a:gd name="connsiteY1" fmla="*/ 2161627 h 2666124"/>
              <a:gd name="connsiteX2" fmla="*/ 2522483 w 6999890"/>
              <a:gd name="connsiteY2" fmla="*/ 1399627 h 2666124"/>
              <a:gd name="connsiteX3" fmla="*/ 3105807 w 6999890"/>
              <a:gd name="connsiteY3" fmla="*/ 598214 h 2666124"/>
              <a:gd name="connsiteX4" fmla="*/ 3121572 w 6999890"/>
              <a:gd name="connsiteY4" fmla="*/ 582448 h 2666124"/>
              <a:gd name="connsiteX5" fmla="*/ 3594538 w 6999890"/>
              <a:gd name="connsiteY5" fmla="*/ 70069 h 2666124"/>
              <a:gd name="connsiteX6" fmla="*/ 4256690 w 6999890"/>
              <a:gd name="connsiteY6" fmla="*/ 1002862 h 2666124"/>
              <a:gd name="connsiteX7" fmla="*/ 5439103 w 6999890"/>
              <a:gd name="connsiteY7" fmla="*/ 2127469 h 2666124"/>
              <a:gd name="connsiteX8" fmla="*/ 6999890 w 6999890"/>
              <a:gd name="connsiteY8" fmla="*/ 2639848 h 2666124"/>
              <a:gd name="connsiteX0" fmla="*/ 0 w 6999890"/>
              <a:gd name="connsiteY0" fmla="*/ 2652986 h 2663496"/>
              <a:gd name="connsiteX1" fmla="*/ 1550276 w 6999890"/>
              <a:gd name="connsiteY1" fmla="*/ 2158999 h 2663496"/>
              <a:gd name="connsiteX2" fmla="*/ 2522483 w 6999890"/>
              <a:gd name="connsiteY2" fmla="*/ 1396999 h 2663496"/>
              <a:gd name="connsiteX3" fmla="*/ 3105807 w 6999890"/>
              <a:gd name="connsiteY3" fmla="*/ 595586 h 2663496"/>
              <a:gd name="connsiteX4" fmla="*/ 3594538 w 6999890"/>
              <a:gd name="connsiteY4" fmla="*/ 67441 h 2663496"/>
              <a:gd name="connsiteX5" fmla="*/ 4256690 w 6999890"/>
              <a:gd name="connsiteY5" fmla="*/ 1000234 h 2663496"/>
              <a:gd name="connsiteX6" fmla="*/ 5439103 w 6999890"/>
              <a:gd name="connsiteY6" fmla="*/ 2124841 h 2663496"/>
              <a:gd name="connsiteX7" fmla="*/ 6999890 w 6999890"/>
              <a:gd name="connsiteY7" fmla="*/ 2637220 h 2663496"/>
              <a:gd name="connsiteX0" fmla="*/ 0 w 6999890"/>
              <a:gd name="connsiteY0" fmla="*/ 2652986 h 2663496"/>
              <a:gd name="connsiteX1" fmla="*/ 1550276 w 6999890"/>
              <a:gd name="connsiteY1" fmla="*/ 2158999 h 2663496"/>
              <a:gd name="connsiteX2" fmla="*/ 2522483 w 6999890"/>
              <a:gd name="connsiteY2" fmla="*/ 1396999 h 2663496"/>
              <a:gd name="connsiteX3" fmla="*/ 3105807 w 6999890"/>
              <a:gd name="connsiteY3" fmla="*/ 595586 h 2663496"/>
              <a:gd name="connsiteX4" fmla="*/ 3594538 w 6999890"/>
              <a:gd name="connsiteY4" fmla="*/ 67441 h 2663496"/>
              <a:gd name="connsiteX5" fmla="*/ 4256690 w 6999890"/>
              <a:gd name="connsiteY5" fmla="*/ 1000234 h 2663496"/>
              <a:gd name="connsiteX6" fmla="*/ 5439103 w 6999890"/>
              <a:gd name="connsiteY6" fmla="*/ 2124841 h 2663496"/>
              <a:gd name="connsiteX7" fmla="*/ 6999890 w 6999890"/>
              <a:gd name="connsiteY7" fmla="*/ 2637220 h 2663496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522483 w 6999890"/>
              <a:gd name="connsiteY2" fmla="*/ 1329558 h 2596055"/>
              <a:gd name="connsiteX3" fmla="*/ 3105807 w 6999890"/>
              <a:gd name="connsiteY3" fmla="*/ 528145 h 2596055"/>
              <a:gd name="connsiteX4" fmla="*/ 3594538 w 6999890"/>
              <a:gd name="connsiteY4" fmla="*/ 0 h 2596055"/>
              <a:gd name="connsiteX5" fmla="*/ 4256690 w 6999890"/>
              <a:gd name="connsiteY5" fmla="*/ 932793 h 2596055"/>
              <a:gd name="connsiteX6" fmla="*/ 5439103 w 6999890"/>
              <a:gd name="connsiteY6" fmla="*/ 2057400 h 2596055"/>
              <a:gd name="connsiteX7" fmla="*/ 6999890 w 6999890"/>
              <a:gd name="connsiteY7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522483 w 6999890"/>
              <a:gd name="connsiteY2" fmla="*/ 1329558 h 2596055"/>
              <a:gd name="connsiteX3" fmla="*/ 3105807 w 6999890"/>
              <a:gd name="connsiteY3" fmla="*/ 528145 h 2596055"/>
              <a:gd name="connsiteX4" fmla="*/ 3594538 w 6999890"/>
              <a:gd name="connsiteY4" fmla="*/ 0 h 2596055"/>
              <a:gd name="connsiteX5" fmla="*/ 4256690 w 6999890"/>
              <a:gd name="connsiteY5" fmla="*/ 932793 h 2596055"/>
              <a:gd name="connsiteX6" fmla="*/ 5439103 w 6999890"/>
              <a:gd name="connsiteY6" fmla="*/ 2057400 h 2596055"/>
              <a:gd name="connsiteX7" fmla="*/ 6999890 w 6999890"/>
              <a:gd name="connsiteY7" fmla="*/ 2569779 h 2596055"/>
              <a:gd name="connsiteX0" fmla="*/ 0 w 6999890"/>
              <a:gd name="connsiteY0" fmla="*/ 2651673 h 2662183"/>
              <a:gd name="connsiteX1" fmla="*/ 1550276 w 6999890"/>
              <a:gd name="connsiteY1" fmla="*/ 2157686 h 2662183"/>
              <a:gd name="connsiteX2" fmla="*/ 2522483 w 6999890"/>
              <a:gd name="connsiteY2" fmla="*/ 1395686 h 2662183"/>
              <a:gd name="connsiteX3" fmla="*/ 3594538 w 6999890"/>
              <a:gd name="connsiteY3" fmla="*/ 66128 h 2662183"/>
              <a:gd name="connsiteX4" fmla="*/ 4256690 w 6999890"/>
              <a:gd name="connsiteY4" fmla="*/ 998921 h 2662183"/>
              <a:gd name="connsiteX5" fmla="*/ 5439103 w 6999890"/>
              <a:gd name="connsiteY5" fmla="*/ 2123528 h 2662183"/>
              <a:gd name="connsiteX6" fmla="*/ 6999890 w 6999890"/>
              <a:gd name="connsiteY6" fmla="*/ 2635907 h 2662183"/>
              <a:gd name="connsiteX0" fmla="*/ 0 w 6999890"/>
              <a:gd name="connsiteY0" fmla="*/ 2706852 h 2717362"/>
              <a:gd name="connsiteX1" fmla="*/ 1550276 w 6999890"/>
              <a:gd name="connsiteY1" fmla="*/ 2212865 h 2717362"/>
              <a:gd name="connsiteX2" fmla="*/ 2522483 w 6999890"/>
              <a:gd name="connsiteY2" fmla="*/ 1450865 h 2717362"/>
              <a:gd name="connsiteX3" fmla="*/ 3594538 w 6999890"/>
              <a:gd name="connsiteY3" fmla="*/ 121307 h 2717362"/>
              <a:gd name="connsiteX4" fmla="*/ 5439103 w 6999890"/>
              <a:gd name="connsiteY4" fmla="*/ 2178707 h 2717362"/>
              <a:gd name="connsiteX5" fmla="*/ 6999890 w 6999890"/>
              <a:gd name="connsiteY5" fmla="*/ 2691086 h 2717362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522483 w 6999890"/>
              <a:gd name="connsiteY2" fmla="*/ 1329558 h 2596055"/>
              <a:gd name="connsiteX3" fmla="*/ 3594538 w 6999890"/>
              <a:gd name="connsiteY3" fmla="*/ 0 h 2596055"/>
              <a:gd name="connsiteX4" fmla="*/ 5439103 w 6999890"/>
              <a:gd name="connsiteY4" fmla="*/ 2057400 h 2596055"/>
              <a:gd name="connsiteX5" fmla="*/ 6999890 w 6999890"/>
              <a:gd name="connsiteY5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522483 w 6999890"/>
              <a:gd name="connsiteY2" fmla="*/ 1329558 h 2596055"/>
              <a:gd name="connsiteX3" fmla="*/ 3594538 w 6999890"/>
              <a:gd name="connsiteY3" fmla="*/ 0 h 2596055"/>
              <a:gd name="connsiteX4" fmla="*/ 5439103 w 6999890"/>
              <a:gd name="connsiteY4" fmla="*/ 2057400 h 2596055"/>
              <a:gd name="connsiteX5" fmla="*/ 6999890 w 6999890"/>
              <a:gd name="connsiteY5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522483 w 6999890"/>
              <a:gd name="connsiteY2" fmla="*/ 1329558 h 2596055"/>
              <a:gd name="connsiteX3" fmla="*/ 3594538 w 6999890"/>
              <a:gd name="connsiteY3" fmla="*/ 0 h 2596055"/>
              <a:gd name="connsiteX4" fmla="*/ 5439103 w 6999890"/>
              <a:gd name="connsiteY4" fmla="*/ 2057400 h 2596055"/>
              <a:gd name="connsiteX5" fmla="*/ 6999890 w 6999890"/>
              <a:gd name="connsiteY5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3594538 w 6999890"/>
              <a:gd name="connsiteY2" fmla="*/ 0 h 2596055"/>
              <a:gd name="connsiteX3" fmla="*/ 5439103 w 6999890"/>
              <a:gd name="connsiteY3" fmla="*/ 2057400 h 2596055"/>
              <a:gd name="connsiteX4" fmla="*/ 6999890 w 6999890"/>
              <a:gd name="connsiteY4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3594538 w 6999890"/>
              <a:gd name="connsiteY2" fmla="*/ 0 h 2596055"/>
              <a:gd name="connsiteX3" fmla="*/ 5439103 w 6999890"/>
              <a:gd name="connsiteY3" fmla="*/ 2057400 h 2596055"/>
              <a:gd name="connsiteX4" fmla="*/ 6999890 w 6999890"/>
              <a:gd name="connsiteY4" fmla="*/ 2569779 h 2596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99890" h="2596055">
                <a:moveTo>
                  <a:pt x="0" y="2585545"/>
                </a:moveTo>
                <a:cubicBezTo>
                  <a:pt x="322974" y="2482631"/>
                  <a:pt x="951186" y="2522482"/>
                  <a:pt x="1550276" y="2091558"/>
                </a:cubicBezTo>
                <a:cubicBezTo>
                  <a:pt x="2149366" y="1660634"/>
                  <a:pt x="2920124" y="1203872"/>
                  <a:pt x="3594538" y="0"/>
                </a:cubicBezTo>
                <a:cubicBezTo>
                  <a:pt x="4409089" y="1243286"/>
                  <a:pt x="4871544" y="1629104"/>
                  <a:pt x="5439103" y="2057400"/>
                </a:cubicBezTo>
                <a:cubicBezTo>
                  <a:pt x="5896303" y="2330231"/>
                  <a:pt x="6448096" y="2596055"/>
                  <a:pt x="6999890" y="2569779"/>
                </a:cubicBezTo>
              </a:path>
            </a:pathLst>
          </a:custGeom>
          <a:solidFill>
            <a:srgbClr val="002060">
              <a:alpha val="23137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6" name="Rounded Rectangular Callout 15"/>
          <p:cNvSpPr/>
          <p:nvPr/>
        </p:nvSpPr>
        <p:spPr bwMode="auto">
          <a:xfrm>
            <a:off x="2362200" y="6248400"/>
            <a:ext cx="2057400" cy="304800"/>
          </a:xfrm>
          <a:prstGeom prst="wedgeRoundRectCallout">
            <a:avLst>
              <a:gd name="adj1" fmla="val 48899"/>
              <a:gd name="adj2" fmla="val -144397"/>
              <a:gd name="adj3" fmla="val 16667"/>
            </a:avLst>
          </a:prstGeom>
          <a:solidFill>
            <a:srgbClr val="002060">
              <a:alpha val="23137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Value without me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1143000" y="5783317"/>
            <a:ext cx="7696200" cy="1588"/>
          </a:xfrm>
          <a:prstGeom prst="line">
            <a:avLst/>
          </a:prstGeom>
          <a:solidFill>
            <a:srgbClr val="002060">
              <a:alpha val="23137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Rounded Rectangular Callout 22"/>
          <p:cNvSpPr/>
          <p:nvPr/>
        </p:nvSpPr>
        <p:spPr bwMode="auto">
          <a:xfrm flipH="1">
            <a:off x="4953000" y="6248400"/>
            <a:ext cx="1981200" cy="296917"/>
          </a:xfrm>
          <a:prstGeom prst="wedgeRoundRectCallout">
            <a:avLst>
              <a:gd name="adj1" fmla="val 40146"/>
              <a:gd name="adj2" fmla="val -139087"/>
              <a:gd name="adj3" fmla="val 16667"/>
            </a:avLst>
          </a:prstGeom>
          <a:solidFill>
            <a:srgbClr val="002060">
              <a:alpha val="23137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Value with me</a:t>
            </a:r>
          </a:p>
        </p:txBody>
      </p:sp>
      <p:grpSp>
        <p:nvGrpSpPr>
          <p:cNvPr id="2" name="Group 39"/>
          <p:cNvGrpSpPr/>
          <p:nvPr/>
        </p:nvGrpSpPr>
        <p:grpSpPr>
          <a:xfrm flipH="1">
            <a:off x="4495800" y="4972110"/>
            <a:ext cx="2743200" cy="838200"/>
            <a:chOff x="2056606" y="4972110"/>
            <a:chExt cx="2439194" cy="838200"/>
          </a:xfrm>
        </p:grpSpPr>
        <p:cxnSp>
          <p:nvCxnSpPr>
            <p:cNvPr id="32" name="Straight Connector 31"/>
            <p:cNvCxnSpPr/>
            <p:nvPr/>
          </p:nvCxnSpPr>
          <p:spPr bwMode="auto">
            <a:xfrm rot="5400000" flipH="1" flipV="1">
              <a:off x="1637903" y="5390813"/>
              <a:ext cx="838200" cy="79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3" name="TextBox 32"/>
            <p:cNvSpPr txBox="1"/>
            <p:nvPr/>
          </p:nvSpPr>
          <p:spPr>
            <a:xfrm>
              <a:off x="3200400" y="5181600"/>
              <a:ext cx="33534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FF00"/>
                  </a:solidFill>
                </a:rPr>
                <a:t>x</a:t>
              </a:r>
              <a:endParaRPr lang="en-US" sz="2000" dirty="0">
                <a:solidFill>
                  <a:srgbClr val="00FF00"/>
                </a:solidFill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>
              <a:off x="2057400" y="5562600"/>
              <a:ext cx="24384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4" name="Freeform 23"/>
          <p:cNvSpPr/>
          <p:nvPr/>
        </p:nvSpPr>
        <p:spPr bwMode="auto">
          <a:xfrm>
            <a:off x="1371600" y="3200400"/>
            <a:ext cx="6999890" cy="2596055"/>
          </a:xfrm>
          <a:custGeom>
            <a:avLst/>
            <a:gdLst>
              <a:gd name="connsiteX0" fmla="*/ 0 w 6999890"/>
              <a:gd name="connsiteY0" fmla="*/ 2622331 h 2803634"/>
              <a:gd name="connsiteX1" fmla="*/ 1245476 w 6999890"/>
              <a:gd name="connsiteY1" fmla="*/ 2433144 h 2803634"/>
              <a:gd name="connsiteX2" fmla="*/ 2963917 w 6999890"/>
              <a:gd name="connsiteY2" fmla="*/ 399393 h 2803634"/>
              <a:gd name="connsiteX3" fmla="*/ 3594538 w 6999890"/>
              <a:gd name="connsiteY3" fmla="*/ 36786 h 2803634"/>
              <a:gd name="connsiteX4" fmla="*/ 4256690 w 6999890"/>
              <a:gd name="connsiteY4" fmla="*/ 588579 h 2803634"/>
              <a:gd name="connsiteX5" fmla="*/ 5439103 w 6999890"/>
              <a:gd name="connsiteY5" fmla="*/ 2322786 h 2803634"/>
              <a:gd name="connsiteX6" fmla="*/ 6999890 w 6999890"/>
              <a:gd name="connsiteY6" fmla="*/ 2606565 h 2803634"/>
              <a:gd name="connsiteX0" fmla="*/ 0 w 6999890"/>
              <a:gd name="connsiteY0" fmla="*/ 2622331 h 2803634"/>
              <a:gd name="connsiteX1" fmla="*/ 1245476 w 6999890"/>
              <a:gd name="connsiteY1" fmla="*/ 2433144 h 2803634"/>
              <a:gd name="connsiteX2" fmla="*/ 2963917 w 6999890"/>
              <a:gd name="connsiteY2" fmla="*/ 399393 h 2803634"/>
              <a:gd name="connsiteX3" fmla="*/ 3594538 w 6999890"/>
              <a:gd name="connsiteY3" fmla="*/ 36786 h 2803634"/>
              <a:gd name="connsiteX4" fmla="*/ 4256690 w 6999890"/>
              <a:gd name="connsiteY4" fmla="*/ 588579 h 2803634"/>
              <a:gd name="connsiteX5" fmla="*/ 5439103 w 6999890"/>
              <a:gd name="connsiteY5" fmla="*/ 2322786 h 2803634"/>
              <a:gd name="connsiteX6" fmla="*/ 6999890 w 6999890"/>
              <a:gd name="connsiteY6" fmla="*/ 2606565 h 2803634"/>
              <a:gd name="connsiteX0" fmla="*/ 0 w 6999890"/>
              <a:gd name="connsiteY0" fmla="*/ 2622331 h 2712982"/>
              <a:gd name="connsiteX1" fmla="*/ 1245476 w 6999890"/>
              <a:gd name="connsiteY1" fmla="*/ 2433144 h 2712982"/>
              <a:gd name="connsiteX2" fmla="*/ 2963917 w 6999890"/>
              <a:gd name="connsiteY2" fmla="*/ 399393 h 2712982"/>
              <a:gd name="connsiteX3" fmla="*/ 3594538 w 6999890"/>
              <a:gd name="connsiteY3" fmla="*/ 36786 h 2712982"/>
              <a:gd name="connsiteX4" fmla="*/ 4256690 w 6999890"/>
              <a:gd name="connsiteY4" fmla="*/ 588579 h 2712982"/>
              <a:gd name="connsiteX5" fmla="*/ 5439103 w 6999890"/>
              <a:gd name="connsiteY5" fmla="*/ 2322786 h 2712982"/>
              <a:gd name="connsiteX6" fmla="*/ 6999890 w 6999890"/>
              <a:gd name="connsiteY6" fmla="*/ 2606565 h 2712982"/>
              <a:gd name="connsiteX0" fmla="*/ 44669 w 7044559"/>
              <a:gd name="connsiteY0" fmla="*/ 2622331 h 2712982"/>
              <a:gd name="connsiteX1" fmla="*/ 1290145 w 7044559"/>
              <a:gd name="connsiteY1" fmla="*/ 2433144 h 2712982"/>
              <a:gd name="connsiteX2" fmla="*/ 3008586 w 7044559"/>
              <a:gd name="connsiteY2" fmla="*/ 399393 h 2712982"/>
              <a:gd name="connsiteX3" fmla="*/ 3639207 w 7044559"/>
              <a:gd name="connsiteY3" fmla="*/ 36786 h 2712982"/>
              <a:gd name="connsiteX4" fmla="*/ 4301359 w 7044559"/>
              <a:gd name="connsiteY4" fmla="*/ 588579 h 2712982"/>
              <a:gd name="connsiteX5" fmla="*/ 5483772 w 7044559"/>
              <a:gd name="connsiteY5" fmla="*/ 2322786 h 2712982"/>
              <a:gd name="connsiteX6" fmla="*/ 7044559 w 7044559"/>
              <a:gd name="connsiteY6" fmla="*/ 2606565 h 2712982"/>
              <a:gd name="connsiteX0" fmla="*/ 0 w 6999890"/>
              <a:gd name="connsiteY0" fmla="*/ 2622331 h 2712982"/>
              <a:gd name="connsiteX1" fmla="*/ 1245476 w 6999890"/>
              <a:gd name="connsiteY1" fmla="*/ 2433144 h 2712982"/>
              <a:gd name="connsiteX2" fmla="*/ 2963917 w 6999890"/>
              <a:gd name="connsiteY2" fmla="*/ 399393 h 2712982"/>
              <a:gd name="connsiteX3" fmla="*/ 3594538 w 6999890"/>
              <a:gd name="connsiteY3" fmla="*/ 36786 h 2712982"/>
              <a:gd name="connsiteX4" fmla="*/ 4256690 w 6999890"/>
              <a:gd name="connsiteY4" fmla="*/ 588579 h 2712982"/>
              <a:gd name="connsiteX5" fmla="*/ 5439103 w 6999890"/>
              <a:gd name="connsiteY5" fmla="*/ 2322786 h 2712982"/>
              <a:gd name="connsiteX6" fmla="*/ 6999890 w 6999890"/>
              <a:gd name="connsiteY6" fmla="*/ 2606565 h 2712982"/>
              <a:gd name="connsiteX0" fmla="*/ 0 w 6999890"/>
              <a:gd name="connsiteY0" fmla="*/ 2622331 h 2712982"/>
              <a:gd name="connsiteX1" fmla="*/ 1245476 w 6999890"/>
              <a:gd name="connsiteY1" fmla="*/ 2433144 h 2712982"/>
              <a:gd name="connsiteX2" fmla="*/ 2963917 w 6999890"/>
              <a:gd name="connsiteY2" fmla="*/ 399393 h 2712982"/>
              <a:gd name="connsiteX3" fmla="*/ 3594538 w 6999890"/>
              <a:gd name="connsiteY3" fmla="*/ 36786 h 2712982"/>
              <a:gd name="connsiteX4" fmla="*/ 4256690 w 6999890"/>
              <a:gd name="connsiteY4" fmla="*/ 588579 h 2712982"/>
              <a:gd name="connsiteX5" fmla="*/ 5439103 w 6999890"/>
              <a:gd name="connsiteY5" fmla="*/ 2322786 h 2712982"/>
              <a:gd name="connsiteX6" fmla="*/ 6999890 w 6999890"/>
              <a:gd name="connsiteY6" fmla="*/ 2606565 h 2712982"/>
              <a:gd name="connsiteX0" fmla="*/ 0 w 6999890"/>
              <a:gd name="connsiteY0" fmla="*/ 2622331 h 2712982"/>
              <a:gd name="connsiteX1" fmla="*/ 1245476 w 6999890"/>
              <a:gd name="connsiteY1" fmla="*/ 2433144 h 2712982"/>
              <a:gd name="connsiteX2" fmla="*/ 2963917 w 6999890"/>
              <a:gd name="connsiteY2" fmla="*/ 399393 h 2712982"/>
              <a:gd name="connsiteX3" fmla="*/ 3594538 w 6999890"/>
              <a:gd name="connsiteY3" fmla="*/ 36786 h 2712982"/>
              <a:gd name="connsiteX4" fmla="*/ 4256690 w 6999890"/>
              <a:gd name="connsiteY4" fmla="*/ 588579 h 2712982"/>
              <a:gd name="connsiteX5" fmla="*/ 5439103 w 6999890"/>
              <a:gd name="connsiteY5" fmla="*/ 2322786 h 2712982"/>
              <a:gd name="connsiteX6" fmla="*/ 6999890 w 6999890"/>
              <a:gd name="connsiteY6" fmla="*/ 2606565 h 2712982"/>
              <a:gd name="connsiteX0" fmla="*/ 0 w 6999890"/>
              <a:gd name="connsiteY0" fmla="*/ 2617076 h 2707727"/>
              <a:gd name="connsiteX1" fmla="*/ 1245476 w 6999890"/>
              <a:gd name="connsiteY1" fmla="*/ 2427889 h 2707727"/>
              <a:gd name="connsiteX2" fmla="*/ 1550276 w 6999890"/>
              <a:gd name="connsiteY2" fmla="*/ 2123089 h 2707727"/>
              <a:gd name="connsiteX3" fmla="*/ 2963917 w 6999890"/>
              <a:gd name="connsiteY3" fmla="*/ 394138 h 2707727"/>
              <a:gd name="connsiteX4" fmla="*/ 3594538 w 6999890"/>
              <a:gd name="connsiteY4" fmla="*/ 31531 h 2707727"/>
              <a:gd name="connsiteX5" fmla="*/ 4256690 w 6999890"/>
              <a:gd name="connsiteY5" fmla="*/ 583324 h 2707727"/>
              <a:gd name="connsiteX6" fmla="*/ 5439103 w 6999890"/>
              <a:gd name="connsiteY6" fmla="*/ 2317531 h 2707727"/>
              <a:gd name="connsiteX7" fmla="*/ 6999890 w 6999890"/>
              <a:gd name="connsiteY7" fmla="*/ 2601310 h 2707727"/>
              <a:gd name="connsiteX0" fmla="*/ 0 w 6999890"/>
              <a:gd name="connsiteY0" fmla="*/ 2617076 h 2653862"/>
              <a:gd name="connsiteX1" fmla="*/ 1550276 w 6999890"/>
              <a:gd name="connsiteY1" fmla="*/ 2123089 h 2653862"/>
              <a:gd name="connsiteX2" fmla="*/ 2963917 w 6999890"/>
              <a:gd name="connsiteY2" fmla="*/ 394138 h 2653862"/>
              <a:gd name="connsiteX3" fmla="*/ 3594538 w 6999890"/>
              <a:gd name="connsiteY3" fmla="*/ 31531 h 2653862"/>
              <a:gd name="connsiteX4" fmla="*/ 4256690 w 6999890"/>
              <a:gd name="connsiteY4" fmla="*/ 583324 h 2653862"/>
              <a:gd name="connsiteX5" fmla="*/ 5439103 w 6999890"/>
              <a:gd name="connsiteY5" fmla="*/ 2317531 h 2653862"/>
              <a:gd name="connsiteX6" fmla="*/ 6999890 w 6999890"/>
              <a:gd name="connsiteY6" fmla="*/ 2601310 h 2653862"/>
              <a:gd name="connsiteX0" fmla="*/ 0 w 6999890"/>
              <a:gd name="connsiteY0" fmla="*/ 2617076 h 2627586"/>
              <a:gd name="connsiteX1" fmla="*/ 1550276 w 6999890"/>
              <a:gd name="connsiteY1" fmla="*/ 2123089 h 2627586"/>
              <a:gd name="connsiteX2" fmla="*/ 2963917 w 6999890"/>
              <a:gd name="connsiteY2" fmla="*/ 394138 h 2627586"/>
              <a:gd name="connsiteX3" fmla="*/ 3594538 w 6999890"/>
              <a:gd name="connsiteY3" fmla="*/ 31531 h 2627586"/>
              <a:gd name="connsiteX4" fmla="*/ 4256690 w 6999890"/>
              <a:gd name="connsiteY4" fmla="*/ 583324 h 2627586"/>
              <a:gd name="connsiteX5" fmla="*/ 5210503 w 6999890"/>
              <a:gd name="connsiteY5" fmla="*/ 2088931 h 2627586"/>
              <a:gd name="connsiteX6" fmla="*/ 6999890 w 6999890"/>
              <a:gd name="connsiteY6" fmla="*/ 2601310 h 2627586"/>
              <a:gd name="connsiteX0" fmla="*/ 0 w 6999890"/>
              <a:gd name="connsiteY0" fmla="*/ 2617076 h 2627586"/>
              <a:gd name="connsiteX1" fmla="*/ 1550276 w 6999890"/>
              <a:gd name="connsiteY1" fmla="*/ 2123089 h 2627586"/>
              <a:gd name="connsiteX2" fmla="*/ 2963917 w 6999890"/>
              <a:gd name="connsiteY2" fmla="*/ 394138 h 2627586"/>
              <a:gd name="connsiteX3" fmla="*/ 3594538 w 6999890"/>
              <a:gd name="connsiteY3" fmla="*/ 31531 h 2627586"/>
              <a:gd name="connsiteX4" fmla="*/ 4256690 w 6999890"/>
              <a:gd name="connsiteY4" fmla="*/ 583324 h 2627586"/>
              <a:gd name="connsiteX5" fmla="*/ 5210503 w 6999890"/>
              <a:gd name="connsiteY5" fmla="*/ 2088931 h 2627586"/>
              <a:gd name="connsiteX6" fmla="*/ 6999890 w 6999890"/>
              <a:gd name="connsiteY6" fmla="*/ 2601310 h 2627586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2105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2105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2105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2105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2105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2105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4391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963917 w 6999890"/>
              <a:gd name="connsiteY2" fmla="*/ 362607 h 2596055"/>
              <a:gd name="connsiteX3" fmla="*/ 3594538 w 6999890"/>
              <a:gd name="connsiteY3" fmla="*/ 0 h 2596055"/>
              <a:gd name="connsiteX4" fmla="*/ 4256690 w 6999890"/>
              <a:gd name="connsiteY4" fmla="*/ 551793 h 2596055"/>
              <a:gd name="connsiteX5" fmla="*/ 5439103 w 6999890"/>
              <a:gd name="connsiteY5" fmla="*/ 2057400 h 2596055"/>
              <a:gd name="connsiteX6" fmla="*/ 6999890 w 6999890"/>
              <a:gd name="connsiteY6" fmla="*/ 2569779 h 2596055"/>
              <a:gd name="connsiteX0" fmla="*/ 0 w 6999890"/>
              <a:gd name="connsiteY0" fmla="*/ 2621017 h 2631527"/>
              <a:gd name="connsiteX1" fmla="*/ 1550276 w 6999890"/>
              <a:gd name="connsiteY1" fmla="*/ 2127030 h 2631527"/>
              <a:gd name="connsiteX2" fmla="*/ 2963917 w 6999890"/>
              <a:gd name="connsiteY2" fmla="*/ 398079 h 2631527"/>
              <a:gd name="connsiteX3" fmla="*/ 2522483 w 6999890"/>
              <a:gd name="connsiteY3" fmla="*/ 1365030 h 2631527"/>
              <a:gd name="connsiteX4" fmla="*/ 3594538 w 6999890"/>
              <a:gd name="connsiteY4" fmla="*/ 35472 h 2631527"/>
              <a:gd name="connsiteX5" fmla="*/ 4256690 w 6999890"/>
              <a:gd name="connsiteY5" fmla="*/ 587265 h 2631527"/>
              <a:gd name="connsiteX6" fmla="*/ 5439103 w 6999890"/>
              <a:gd name="connsiteY6" fmla="*/ 2092872 h 2631527"/>
              <a:gd name="connsiteX7" fmla="*/ 6999890 w 6999890"/>
              <a:gd name="connsiteY7" fmla="*/ 2605251 h 2631527"/>
              <a:gd name="connsiteX0" fmla="*/ 0 w 6999890"/>
              <a:gd name="connsiteY0" fmla="*/ 2621017 h 2631527"/>
              <a:gd name="connsiteX1" fmla="*/ 1550276 w 6999890"/>
              <a:gd name="connsiteY1" fmla="*/ 2127030 h 2631527"/>
              <a:gd name="connsiteX2" fmla="*/ 2522483 w 6999890"/>
              <a:gd name="connsiteY2" fmla="*/ 1365030 h 2631527"/>
              <a:gd name="connsiteX3" fmla="*/ 3594538 w 6999890"/>
              <a:gd name="connsiteY3" fmla="*/ 35472 h 2631527"/>
              <a:gd name="connsiteX4" fmla="*/ 4256690 w 6999890"/>
              <a:gd name="connsiteY4" fmla="*/ 587265 h 2631527"/>
              <a:gd name="connsiteX5" fmla="*/ 5439103 w 6999890"/>
              <a:gd name="connsiteY5" fmla="*/ 2092872 h 2631527"/>
              <a:gd name="connsiteX6" fmla="*/ 6999890 w 6999890"/>
              <a:gd name="connsiteY6" fmla="*/ 2605251 h 2631527"/>
              <a:gd name="connsiteX0" fmla="*/ 0 w 6999890"/>
              <a:gd name="connsiteY0" fmla="*/ 2621017 h 2631527"/>
              <a:gd name="connsiteX1" fmla="*/ 1550276 w 6999890"/>
              <a:gd name="connsiteY1" fmla="*/ 2127030 h 2631527"/>
              <a:gd name="connsiteX2" fmla="*/ 2522483 w 6999890"/>
              <a:gd name="connsiteY2" fmla="*/ 1365030 h 2631527"/>
              <a:gd name="connsiteX3" fmla="*/ 3594538 w 6999890"/>
              <a:gd name="connsiteY3" fmla="*/ 35472 h 2631527"/>
              <a:gd name="connsiteX4" fmla="*/ 4256690 w 6999890"/>
              <a:gd name="connsiteY4" fmla="*/ 587265 h 2631527"/>
              <a:gd name="connsiteX5" fmla="*/ 5439103 w 6999890"/>
              <a:gd name="connsiteY5" fmla="*/ 2092872 h 2631527"/>
              <a:gd name="connsiteX6" fmla="*/ 6999890 w 6999890"/>
              <a:gd name="connsiteY6" fmla="*/ 2605251 h 2631527"/>
              <a:gd name="connsiteX0" fmla="*/ 0 w 6999890"/>
              <a:gd name="connsiteY0" fmla="*/ 2621017 h 2631527"/>
              <a:gd name="connsiteX1" fmla="*/ 1550276 w 6999890"/>
              <a:gd name="connsiteY1" fmla="*/ 2127030 h 2631527"/>
              <a:gd name="connsiteX2" fmla="*/ 2522483 w 6999890"/>
              <a:gd name="connsiteY2" fmla="*/ 1365030 h 2631527"/>
              <a:gd name="connsiteX3" fmla="*/ 3594538 w 6999890"/>
              <a:gd name="connsiteY3" fmla="*/ 35472 h 2631527"/>
              <a:gd name="connsiteX4" fmla="*/ 4256690 w 6999890"/>
              <a:gd name="connsiteY4" fmla="*/ 968265 h 2631527"/>
              <a:gd name="connsiteX5" fmla="*/ 5439103 w 6999890"/>
              <a:gd name="connsiteY5" fmla="*/ 2092872 h 2631527"/>
              <a:gd name="connsiteX6" fmla="*/ 6999890 w 6999890"/>
              <a:gd name="connsiteY6" fmla="*/ 2605251 h 2631527"/>
              <a:gd name="connsiteX0" fmla="*/ 0 w 6999890"/>
              <a:gd name="connsiteY0" fmla="*/ 2652986 h 2663496"/>
              <a:gd name="connsiteX1" fmla="*/ 1550276 w 6999890"/>
              <a:gd name="connsiteY1" fmla="*/ 2158999 h 2663496"/>
              <a:gd name="connsiteX2" fmla="*/ 2522483 w 6999890"/>
              <a:gd name="connsiteY2" fmla="*/ 1396999 h 2663496"/>
              <a:gd name="connsiteX3" fmla="*/ 3105807 w 6999890"/>
              <a:gd name="connsiteY3" fmla="*/ 595586 h 2663496"/>
              <a:gd name="connsiteX4" fmla="*/ 3594538 w 6999890"/>
              <a:gd name="connsiteY4" fmla="*/ 67441 h 2663496"/>
              <a:gd name="connsiteX5" fmla="*/ 4256690 w 6999890"/>
              <a:gd name="connsiteY5" fmla="*/ 1000234 h 2663496"/>
              <a:gd name="connsiteX6" fmla="*/ 5439103 w 6999890"/>
              <a:gd name="connsiteY6" fmla="*/ 2124841 h 2663496"/>
              <a:gd name="connsiteX7" fmla="*/ 6999890 w 6999890"/>
              <a:gd name="connsiteY7" fmla="*/ 2637220 h 2663496"/>
              <a:gd name="connsiteX0" fmla="*/ 0 w 6999890"/>
              <a:gd name="connsiteY0" fmla="*/ 2652986 h 2663496"/>
              <a:gd name="connsiteX1" fmla="*/ 1550276 w 6999890"/>
              <a:gd name="connsiteY1" fmla="*/ 2158999 h 2663496"/>
              <a:gd name="connsiteX2" fmla="*/ 2522483 w 6999890"/>
              <a:gd name="connsiteY2" fmla="*/ 1396999 h 2663496"/>
              <a:gd name="connsiteX3" fmla="*/ 3105807 w 6999890"/>
              <a:gd name="connsiteY3" fmla="*/ 595586 h 2663496"/>
              <a:gd name="connsiteX4" fmla="*/ 3594538 w 6999890"/>
              <a:gd name="connsiteY4" fmla="*/ 67441 h 2663496"/>
              <a:gd name="connsiteX5" fmla="*/ 4256690 w 6999890"/>
              <a:gd name="connsiteY5" fmla="*/ 1000234 h 2663496"/>
              <a:gd name="connsiteX6" fmla="*/ 5439103 w 6999890"/>
              <a:gd name="connsiteY6" fmla="*/ 2124841 h 2663496"/>
              <a:gd name="connsiteX7" fmla="*/ 6999890 w 6999890"/>
              <a:gd name="connsiteY7" fmla="*/ 2637220 h 2663496"/>
              <a:gd name="connsiteX0" fmla="*/ 0 w 6999890"/>
              <a:gd name="connsiteY0" fmla="*/ 2655614 h 2666124"/>
              <a:gd name="connsiteX1" fmla="*/ 1550276 w 6999890"/>
              <a:gd name="connsiteY1" fmla="*/ 2161627 h 2666124"/>
              <a:gd name="connsiteX2" fmla="*/ 2522483 w 6999890"/>
              <a:gd name="connsiteY2" fmla="*/ 1399627 h 2666124"/>
              <a:gd name="connsiteX3" fmla="*/ 3105807 w 6999890"/>
              <a:gd name="connsiteY3" fmla="*/ 598214 h 2666124"/>
              <a:gd name="connsiteX4" fmla="*/ 3121572 w 6999890"/>
              <a:gd name="connsiteY4" fmla="*/ 582448 h 2666124"/>
              <a:gd name="connsiteX5" fmla="*/ 3594538 w 6999890"/>
              <a:gd name="connsiteY5" fmla="*/ 70069 h 2666124"/>
              <a:gd name="connsiteX6" fmla="*/ 4256690 w 6999890"/>
              <a:gd name="connsiteY6" fmla="*/ 1002862 h 2666124"/>
              <a:gd name="connsiteX7" fmla="*/ 5439103 w 6999890"/>
              <a:gd name="connsiteY7" fmla="*/ 2127469 h 2666124"/>
              <a:gd name="connsiteX8" fmla="*/ 6999890 w 6999890"/>
              <a:gd name="connsiteY8" fmla="*/ 2639848 h 2666124"/>
              <a:gd name="connsiteX0" fmla="*/ 0 w 6999890"/>
              <a:gd name="connsiteY0" fmla="*/ 2655614 h 2666124"/>
              <a:gd name="connsiteX1" fmla="*/ 1550276 w 6999890"/>
              <a:gd name="connsiteY1" fmla="*/ 2161627 h 2666124"/>
              <a:gd name="connsiteX2" fmla="*/ 2522483 w 6999890"/>
              <a:gd name="connsiteY2" fmla="*/ 1399627 h 2666124"/>
              <a:gd name="connsiteX3" fmla="*/ 3105807 w 6999890"/>
              <a:gd name="connsiteY3" fmla="*/ 598214 h 2666124"/>
              <a:gd name="connsiteX4" fmla="*/ 3121572 w 6999890"/>
              <a:gd name="connsiteY4" fmla="*/ 582448 h 2666124"/>
              <a:gd name="connsiteX5" fmla="*/ 3594538 w 6999890"/>
              <a:gd name="connsiteY5" fmla="*/ 70069 h 2666124"/>
              <a:gd name="connsiteX6" fmla="*/ 4256690 w 6999890"/>
              <a:gd name="connsiteY6" fmla="*/ 1002862 h 2666124"/>
              <a:gd name="connsiteX7" fmla="*/ 5439103 w 6999890"/>
              <a:gd name="connsiteY7" fmla="*/ 2127469 h 2666124"/>
              <a:gd name="connsiteX8" fmla="*/ 6999890 w 6999890"/>
              <a:gd name="connsiteY8" fmla="*/ 2639848 h 2666124"/>
              <a:gd name="connsiteX0" fmla="*/ 0 w 6999890"/>
              <a:gd name="connsiteY0" fmla="*/ 2652986 h 2663496"/>
              <a:gd name="connsiteX1" fmla="*/ 1550276 w 6999890"/>
              <a:gd name="connsiteY1" fmla="*/ 2158999 h 2663496"/>
              <a:gd name="connsiteX2" fmla="*/ 2522483 w 6999890"/>
              <a:gd name="connsiteY2" fmla="*/ 1396999 h 2663496"/>
              <a:gd name="connsiteX3" fmla="*/ 3105807 w 6999890"/>
              <a:gd name="connsiteY3" fmla="*/ 595586 h 2663496"/>
              <a:gd name="connsiteX4" fmla="*/ 3594538 w 6999890"/>
              <a:gd name="connsiteY4" fmla="*/ 67441 h 2663496"/>
              <a:gd name="connsiteX5" fmla="*/ 4256690 w 6999890"/>
              <a:gd name="connsiteY5" fmla="*/ 1000234 h 2663496"/>
              <a:gd name="connsiteX6" fmla="*/ 5439103 w 6999890"/>
              <a:gd name="connsiteY6" fmla="*/ 2124841 h 2663496"/>
              <a:gd name="connsiteX7" fmla="*/ 6999890 w 6999890"/>
              <a:gd name="connsiteY7" fmla="*/ 2637220 h 2663496"/>
              <a:gd name="connsiteX0" fmla="*/ 0 w 6999890"/>
              <a:gd name="connsiteY0" fmla="*/ 2652986 h 2663496"/>
              <a:gd name="connsiteX1" fmla="*/ 1550276 w 6999890"/>
              <a:gd name="connsiteY1" fmla="*/ 2158999 h 2663496"/>
              <a:gd name="connsiteX2" fmla="*/ 2522483 w 6999890"/>
              <a:gd name="connsiteY2" fmla="*/ 1396999 h 2663496"/>
              <a:gd name="connsiteX3" fmla="*/ 3105807 w 6999890"/>
              <a:gd name="connsiteY3" fmla="*/ 595586 h 2663496"/>
              <a:gd name="connsiteX4" fmla="*/ 3594538 w 6999890"/>
              <a:gd name="connsiteY4" fmla="*/ 67441 h 2663496"/>
              <a:gd name="connsiteX5" fmla="*/ 4256690 w 6999890"/>
              <a:gd name="connsiteY5" fmla="*/ 1000234 h 2663496"/>
              <a:gd name="connsiteX6" fmla="*/ 5439103 w 6999890"/>
              <a:gd name="connsiteY6" fmla="*/ 2124841 h 2663496"/>
              <a:gd name="connsiteX7" fmla="*/ 6999890 w 6999890"/>
              <a:gd name="connsiteY7" fmla="*/ 2637220 h 2663496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522483 w 6999890"/>
              <a:gd name="connsiteY2" fmla="*/ 1329558 h 2596055"/>
              <a:gd name="connsiteX3" fmla="*/ 3105807 w 6999890"/>
              <a:gd name="connsiteY3" fmla="*/ 528145 h 2596055"/>
              <a:gd name="connsiteX4" fmla="*/ 3594538 w 6999890"/>
              <a:gd name="connsiteY4" fmla="*/ 0 h 2596055"/>
              <a:gd name="connsiteX5" fmla="*/ 4256690 w 6999890"/>
              <a:gd name="connsiteY5" fmla="*/ 932793 h 2596055"/>
              <a:gd name="connsiteX6" fmla="*/ 5439103 w 6999890"/>
              <a:gd name="connsiteY6" fmla="*/ 2057400 h 2596055"/>
              <a:gd name="connsiteX7" fmla="*/ 6999890 w 6999890"/>
              <a:gd name="connsiteY7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522483 w 6999890"/>
              <a:gd name="connsiteY2" fmla="*/ 1329558 h 2596055"/>
              <a:gd name="connsiteX3" fmla="*/ 3105807 w 6999890"/>
              <a:gd name="connsiteY3" fmla="*/ 528145 h 2596055"/>
              <a:gd name="connsiteX4" fmla="*/ 3594538 w 6999890"/>
              <a:gd name="connsiteY4" fmla="*/ 0 h 2596055"/>
              <a:gd name="connsiteX5" fmla="*/ 4256690 w 6999890"/>
              <a:gd name="connsiteY5" fmla="*/ 932793 h 2596055"/>
              <a:gd name="connsiteX6" fmla="*/ 5439103 w 6999890"/>
              <a:gd name="connsiteY6" fmla="*/ 2057400 h 2596055"/>
              <a:gd name="connsiteX7" fmla="*/ 6999890 w 6999890"/>
              <a:gd name="connsiteY7" fmla="*/ 2569779 h 2596055"/>
              <a:gd name="connsiteX0" fmla="*/ 0 w 6999890"/>
              <a:gd name="connsiteY0" fmla="*/ 2651673 h 2662183"/>
              <a:gd name="connsiteX1" fmla="*/ 1550276 w 6999890"/>
              <a:gd name="connsiteY1" fmla="*/ 2157686 h 2662183"/>
              <a:gd name="connsiteX2" fmla="*/ 2522483 w 6999890"/>
              <a:gd name="connsiteY2" fmla="*/ 1395686 h 2662183"/>
              <a:gd name="connsiteX3" fmla="*/ 3594538 w 6999890"/>
              <a:gd name="connsiteY3" fmla="*/ 66128 h 2662183"/>
              <a:gd name="connsiteX4" fmla="*/ 4256690 w 6999890"/>
              <a:gd name="connsiteY4" fmla="*/ 998921 h 2662183"/>
              <a:gd name="connsiteX5" fmla="*/ 5439103 w 6999890"/>
              <a:gd name="connsiteY5" fmla="*/ 2123528 h 2662183"/>
              <a:gd name="connsiteX6" fmla="*/ 6999890 w 6999890"/>
              <a:gd name="connsiteY6" fmla="*/ 2635907 h 2662183"/>
              <a:gd name="connsiteX0" fmla="*/ 0 w 6999890"/>
              <a:gd name="connsiteY0" fmla="*/ 2706852 h 2717362"/>
              <a:gd name="connsiteX1" fmla="*/ 1550276 w 6999890"/>
              <a:gd name="connsiteY1" fmla="*/ 2212865 h 2717362"/>
              <a:gd name="connsiteX2" fmla="*/ 2522483 w 6999890"/>
              <a:gd name="connsiteY2" fmla="*/ 1450865 h 2717362"/>
              <a:gd name="connsiteX3" fmla="*/ 3594538 w 6999890"/>
              <a:gd name="connsiteY3" fmla="*/ 121307 h 2717362"/>
              <a:gd name="connsiteX4" fmla="*/ 5439103 w 6999890"/>
              <a:gd name="connsiteY4" fmla="*/ 2178707 h 2717362"/>
              <a:gd name="connsiteX5" fmla="*/ 6999890 w 6999890"/>
              <a:gd name="connsiteY5" fmla="*/ 2691086 h 2717362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522483 w 6999890"/>
              <a:gd name="connsiteY2" fmla="*/ 1329558 h 2596055"/>
              <a:gd name="connsiteX3" fmla="*/ 3594538 w 6999890"/>
              <a:gd name="connsiteY3" fmla="*/ 0 h 2596055"/>
              <a:gd name="connsiteX4" fmla="*/ 5439103 w 6999890"/>
              <a:gd name="connsiteY4" fmla="*/ 2057400 h 2596055"/>
              <a:gd name="connsiteX5" fmla="*/ 6999890 w 6999890"/>
              <a:gd name="connsiteY5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522483 w 6999890"/>
              <a:gd name="connsiteY2" fmla="*/ 1329558 h 2596055"/>
              <a:gd name="connsiteX3" fmla="*/ 3594538 w 6999890"/>
              <a:gd name="connsiteY3" fmla="*/ 0 h 2596055"/>
              <a:gd name="connsiteX4" fmla="*/ 5439103 w 6999890"/>
              <a:gd name="connsiteY4" fmla="*/ 2057400 h 2596055"/>
              <a:gd name="connsiteX5" fmla="*/ 6999890 w 6999890"/>
              <a:gd name="connsiteY5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2522483 w 6999890"/>
              <a:gd name="connsiteY2" fmla="*/ 1329558 h 2596055"/>
              <a:gd name="connsiteX3" fmla="*/ 3594538 w 6999890"/>
              <a:gd name="connsiteY3" fmla="*/ 0 h 2596055"/>
              <a:gd name="connsiteX4" fmla="*/ 5439103 w 6999890"/>
              <a:gd name="connsiteY4" fmla="*/ 2057400 h 2596055"/>
              <a:gd name="connsiteX5" fmla="*/ 6999890 w 6999890"/>
              <a:gd name="connsiteY5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3594538 w 6999890"/>
              <a:gd name="connsiteY2" fmla="*/ 0 h 2596055"/>
              <a:gd name="connsiteX3" fmla="*/ 5439103 w 6999890"/>
              <a:gd name="connsiteY3" fmla="*/ 2057400 h 2596055"/>
              <a:gd name="connsiteX4" fmla="*/ 6999890 w 6999890"/>
              <a:gd name="connsiteY4" fmla="*/ 2569779 h 2596055"/>
              <a:gd name="connsiteX0" fmla="*/ 0 w 6999890"/>
              <a:gd name="connsiteY0" fmla="*/ 2585545 h 2596055"/>
              <a:gd name="connsiteX1" fmla="*/ 1550276 w 6999890"/>
              <a:gd name="connsiteY1" fmla="*/ 2091558 h 2596055"/>
              <a:gd name="connsiteX2" fmla="*/ 3594538 w 6999890"/>
              <a:gd name="connsiteY2" fmla="*/ 0 h 2596055"/>
              <a:gd name="connsiteX3" fmla="*/ 5439103 w 6999890"/>
              <a:gd name="connsiteY3" fmla="*/ 2057400 h 2596055"/>
              <a:gd name="connsiteX4" fmla="*/ 6999890 w 6999890"/>
              <a:gd name="connsiteY4" fmla="*/ 2569779 h 2596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99890" h="2596055">
                <a:moveTo>
                  <a:pt x="0" y="2585545"/>
                </a:moveTo>
                <a:cubicBezTo>
                  <a:pt x="322974" y="2482631"/>
                  <a:pt x="951186" y="2522482"/>
                  <a:pt x="1550276" y="2091558"/>
                </a:cubicBezTo>
                <a:cubicBezTo>
                  <a:pt x="2149366" y="1660634"/>
                  <a:pt x="2920124" y="1203872"/>
                  <a:pt x="3594538" y="0"/>
                </a:cubicBezTo>
                <a:cubicBezTo>
                  <a:pt x="4409089" y="1243286"/>
                  <a:pt x="4871544" y="1629104"/>
                  <a:pt x="5439103" y="2057400"/>
                </a:cubicBezTo>
                <a:cubicBezTo>
                  <a:pt x="5896303" y="2330231"/>
                  <a:pt x="6448096" y="2596055"/>
                  <a:pt x="6999890" y="2569779"/>
                </a:cubicBezTo>
              </a:path>
            </a:pathLst>
          </a:custGeom>
          <a:solidFill>
            <a:srgbClr val="002060">
              <a:alpha val="23137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 rot="5400000">
            <a:off x="4305300" y="5829300"/>
            <a:ext cx="381000" cy="1588"/>
          </a:xfrm>
          <a:prstGeom prst="line">
            <a:avLst/>
          </a:prstGeom>
          <a:solidFill>
            <a:srgbClr val="002060">
              <a:alpha val="23137"/>
            </a:srgb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 rot="5400000">
            <a:off x="4838700" y="5821417"/>
            <a:ext cx="381000" cy="1588"/>
          </a:xfrm>
          <a:prstGeom prst="line">
            <a:avLst/>
          </a:prstGeom>
          <a:solidFill>
            <a:srgbClr val="002060">
              <a:alpha val="23137"/>
            </a:srgb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" name="Group 26"/>
          <p:cNvGrpSpPr/>
          <p:nvPr/>
        </p:nvGrpSpPr>
        <p:grpSpPr>
          <a:xfrm>
            <a:off x="4469431" y="4876800"/>
            <a:ext cx="559769" cy="458788"/>
            <a:chOff x="4469431" y="4876800"/>
            <a:chExt cx="559769" cy="458788"/>
          </a:xfrm>
        </p:grpSpPr>
        <p:cxnSp>
          <p:nvCxnSpPr>
            <p:cNvPr id="25" name="Straight Arrow Connector 24"/>
            <p:cNvCxnSpPr/>
            <p:nvPr/>
          </p:nvCxnSpPr>
          <p:spPr bwMode="auto">
            <a:xfrm>
              <a:off x="4495800" y="5334000"/>
              <a:ext cx="533400" cy="1588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FF00"/>
              </a:solidFill>
              <a:prstDash val="solid"/>
              <a:round/>
              <a:headEnd type="arrow" w="med" len="med"/>
              <a:tailEnd type="arrow"/>
            </a:ln>
            <a:effectLst/>
          </p:spPr>
        </p:cxnSp>
        <p:sp>
          <p:nvSpPr>
            <p:cNvPr id="26" name="TextBox 25"/>
            <p:cNvSpPr txBox="1"/>
            <p:nvPr/>
          </p:nvSpPr>
          <p:spPr>
            <a:xfrm>
              <a:off x="4469431" y="4876800"/>
              <a:ext cx="5597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FFFF00"/>
                  </a:solidFill>
                </a:rPr>
                <a:t>b/n</a:t>
              </a:r>
              <a:endParaRPr lang="en-US" sz="1800" dirty="0">
                <a:solidFill>
                  <a:srgbClr val="FFFF00"/>
                </a:solidFill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228600" y="3820180"/>
            <a:ext cx="3200400" cy="523220"/>
          </a:xfrm>
          <a:prstGeom prst="rect">
            <a:avLst/>
          </a:prstGeom>
          <a:solidFill>
            <a:srgbClr val="00002E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sz="2800" kern="0" dirty="0" smtClean="0">
                <a:solidFill>
                  <a:srgbClr val="FFC000"/>
                </a:solidFill>
                <a:latin typeface="Comic Sans MS"/>
              </a:rPr>
              <a:t>Set </a:t>
            </a:r>
            <a:r>
              <a:rPr lang="en-US" sz="2800" kern="0" dirty="0" smtClean="0">
                <a:solidFill>
                  <a:srgbClr val="FFC000"/>
                </a:solidFill>
                <a:latin typeface="cmmi10"/>
              </a:rPr>
              <a:t>¸</a:t>
            </a:r>
            <a:r>
              <a:rPr lang="en-US" sz="2800" kern="0" dirty="0" smtClean="0">
                <a:solidFill>
                  <a:srgbClr val="FFC000"/>
                </a:solidFill>
                <a:latin typeface="Comic Sans MS"/>
              </a:rPr>
              <a:t> = b/(n</a:t>
            </a:r>
            <a:r>
              <a:rPr lang="en-US" sz="2800" kern="0" dirty="0" smtClean="0">
                <a:solidFill>
                  <a:srgbClr val="FFC000"/>
                </a:solidFill>
                <a:latin typeface="cmmi10"/>
              </a:rPr>
              <a:t>²</a:t>
            </a:r>
            <a:r>
              <a:rPr lang="en-US" sz="2800" kern="0" dirty="0" smtClean="0">
                <a:solidFill>
                  <a:srgbClr val="FFC000"/>
                </a:solidFill>
                <a:latin typeface="Comic Sans MS"/>
              </a:rPr>
              <a:t>)</a:t>
            </a:r>
            <a:endParaRPr 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dirty="0" smtClean="0">
                <a:solidFill>
                  <a:srgbClr val="00B0F0"/>
                </a:solidFill>
              </a:rPr>
              <a:t>Laplace mechanism more generally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0" y="28956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E.g., f = standard deviation of income</a:t>
            </a:r>
          </a:p>
          <a:p>
            <a:pPr eaLnBrk="1" hangingPunct="1">
              <a:defRPr/>
            </a:pPr>
            <a:r>
              <a:rPr lang="en-U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E.g., f = result of some fancy computation.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1219200" y="1143000"/>
            <a:ext cx="1524000" cy="1447800"/>
            <a:chOff x="1676400" y="1810512"/>
            <a:chExt cx="1524000" cy="1447800"/>
          </a:xfrm>
        </p:grpSpPr>
        <p:sp>
          <p:nvSpPr>
            <p:cNvPr id="27" name="Rectangle 26"/>
            <p:cNvSpPr/>
            <p:nvPr/>
          </p:nvSpPr>
          <p:spPr bwMode="auto">
            <a:xfrm>
              <a:off x="1676400" y="1810512"/>
              <a:ext cx="1524000" cy="1447800"/>
            </a:xfrm>
            <a:prstGeom prst="rect">
              <a:avLst/>
            </a:prstGeom>
            <a:solidFill>
              <a:srgbClr val="002060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 bwMode="auto">
            <a:xfrm>
              <a:off x="1676400" y="2057400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>
              <a:off x="1676400" y="2360612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Straight Connector 30"/>
            <p:cNvCxnSpPr/>
            <p:nvPr/>
          </p:nvCxnSpPr>
          <p:spPr bwMode="auto">
            <a:xfrm>
              <a:off x="1676400" y="2663824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>
              <a:off x="1676400" y="2967036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39" name="Straight Arrow Connector 38"/>
          <p:cNvCxnSpPr/>
          <p:nvPr/>
        </p:nvCxnSpPr>
        <p:spPr bwMode="auto">
          <a:xfrm rot="10800000">
            <a:off x="2971800" y="1371600"/>
            <a:ext cx="1143000" cy="1588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TextBox 39"/>
          <p:cNvSpPr txBox="1"/>
          <p:nvPr/>
        </p:nvSpPr>
        <p:spPr>
          <a:xfrm flipH="1">
            <a:off x="4267200" y="1143000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</a:t>
            </a:r>
          </a:p>
        </p:txBody>
      </p:sp>
      <p:cxnSp>
        <p:nvCxnSpPr>
          <p:cNvPr id="41" name="Straight Arrow Connector 40"/>
          <p:cNvCxnSpPr/>
          <p:nvPr/>
        </p:nvCxnSpPr>
        <p:spPr bwMode="auto">
          <a:xfrm rot="10800000">
            <a:off x="2971800" y="2067580"/>
            <a:ext cx="1143000" cy="1588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rgbClr val="FFFF00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42" name="TextBox 41"/>
          <p:cNvSpPr txBox="1"/>
          <p:nvPr/>
        </p:nvSpPr>
        <p:spPr>
          <a:xfrm flipH="1">
            <a:off x="4267200" y="183898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smtClean="0"/>
              <a:t>f(X) + noise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381000" y="4083784"/>
            <a:ext cx="7924800" cy="9541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800" dirty="0" smtClean="0">
                <a:solidFill>
                  <a:srgbClr val="00FF00"/>
                </a:solidFill>
              </a:rPr>
              <a:t>Global Sensitivity of f:</a:t>
            </a:r>
          </a:p>
          <a:p>
            <a:r>
              <a:rPr lang="en-US" sz="2800" dirty="0" err="1" smtClean="0">
                <a:solidFill>
                  <a:srgbClr val="FFC000"/>
                </a:solidFill>
                <a:latin typeface="Comic Sans MS"/>
              </a:rPr>
              <a:t>GS</a:t>
            </a:r>
            <a:r>
              <a:rPr lang="en-US" sz="2800" baseline="-25000" dirty="0" err="1" smtClean="0">
                <a:solidFill>
                  <a:srgbClr val="FFC000"/>
                </a:solidFill>
                <a:latin typeface="Comic Sans MS"/>
              </a:rPr>
              <a:t>f</a:t>
            </a:r>
            <a:r>
              <a:rPr lang="en-US" sz="2800" dirty="0" smtClean="0">
                <a:solidFill>
                  <a:srgbClr val="FFC000"/>
                </a:solidFill>
              </a:rPr>
              <a:t> = </a:t>
            </a:r>
            <a:r>
              <a:rPr lang="en-US" sz="2800" dirty="0" err="1" smtClean="0">
                <a:solidFill>
                  <a:srgbClr val="FFC000"/>
                </a:solidFill>
                <a:latin typeface="Comic Sans MS"/>
              </a:rPr>
              <a:t>max</a:t>
            </a:r>
            <a:r>
              <a:rPr lang="en-US" sz="2800" baseline="-25000" dirty="0" err="1" smtClean="0">
                <a:solidFill>
                  <a:srgbClr val="FFC000"/>
                </a:solidFill>
                <a:latin typeface="Comic Sans MS"/>
              </a:rPr>
              <a:t>neighbors</a:t>
            </a:r>
            <a:r>
              <a:rPr lang="en-US" sz="2800" baseline="-25000" dirty="0" smtClean="0">
                <a:solidFill>
                  <a:srgbClr val="FFC000"/>
                </a:solidFill>
              </a:rPr>
              <a:t> X,X’</a:t>
            </a:r>
            <a:r>
              <a:rPr lang="en-US" sz="2800" dirty="0" smtClean="0">
                <a:solidFill>
                  <a:srgbClr val="FFC000"/>
                </a:solidFill>
              </a:rPr>
              <a:t> |f(X) – f(X’)|</a:t>
            </a:r>
            <a:endParaRPr lang="en-US" sz="2400" dirty="0" smtClean="0">
              <a:solidFill>
                <a:srgbClr val="FFC000"/>
              </a:solidFill>
            </a:endParaRPr>
          </a:p>
        </p:txBody>
      </p:sp>
      <p:sp>
        <p:nvSpPr>
          <p:cNvPr id="15" name="Content Placeholder 9"/>
          <p:cNvSpPr txBox="1">
            <a:spLocks/>
          </p:cNvSpPr>
          <p:nvPr/>
        </p:nvSpPr>
        <p:spPr bwMode="auto">
          <a:xfrm>
            <a:off x="0" y="51816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Just add noise </a:t>
            </a:r>
            <a:r>
              <a:rPr kumimoji="0" lang="en-US" sz="2800" strike="noStrike" kern="0" cap="none" spc="0" normalizeH="0" noProof="0" dirty="0" smtClean="0">
                <a:ln>
                  <a:noFill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Lap(</a:t>
            </a:r>
            <a:r>
              <a:rPr kumimoji="0" lang="en-US" sz="2800" strike="noStrike" kern="0" cap="none" spc="0" normalizeH="0" noProof="0" dirty="0" err="1" smtClean="0">
                <a:ln>
                  <a:noFill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GS</a:t>
            </a:r>
            <a:r>
              <a:rPr kumimoji="0" lang="en-US" sz="2800" strike="noStrike" kern="0" cap="none" spc="0" normalizeH="0" baseline="-25000" noProof="0" dirty="0" err="1" smtClean="0">
                <a:ln>
                  <a:noFill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f</a:t>
            </a:r>
            <a:r>
              <a:rPr kumimoji="0" lang="en-US" sz="2800" strike="noStrike" kern="0" cap="none" spc="0" normalizeH="0" baseline="-25000" noProof="0" dirty="0" smtClean="0">
                <a:ln>
                  <a:noFill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uLnTx/>
                <a:uFillTx/>
                <a:latin typeface="cmmi10"/>
              </a:rPr>
              <a:t>²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dirty="0" smtClean="0">
                <a:solidFill>
                  <a:srgbClr val="00B0F0"/>
                </a:solidFill>
              </a:rPr>
              <a:t>What can we do with this?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0" y="2895600"/>
            <a:ext cx="9144000" cy="3200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Interface to ask questions</a:t>
            </a:r>
          </a:p>
          <a:p>
            <a:pPr eaLnBrk="1" hangingPunct="1">
              <a:defRPr/>
            </a:pPr>
            <a:r>
              <a:rPr lang="en-U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Run learning algorithms by breaking down interaction into series of queries.</a:t>
            </a:r>
          </a:p>
          <a:p>
            <a:pPr eaLnBrk="1" hangingPunct="1">
              <a:defRPr/>
            </a:pPr>
            <a:r>
              <a:rPr lang="en-US" sz="2800" i="1" dirty="0" smtClean="0">
                <a:solidFill>
                  <a:srgbClr val="00FF00"/>
                </a:solidFill>
              </a:rPr>
              <a:t>But</a:t>
            </a:r>
            <a:r>
              <a:rPr lang="en-US" sz="2800" dirty="0" smtClean="0">
                <a:solidFill>
                  <a:srgbClr val="00FF00"/>
                </a:solidFill>
              </a:rPr>
              <a:t>, each answer leaks some privacy:</a:t>
            </a:r>
          </a:p>
          <a:p>
            <a:pPr lvl="1" eaLnBrk="1" hangingPunct="1">
              <a:defRPr/>
            </a:pPr>
            <a:r>
              <a:rPr lang="en-US" dirty="0" smtClean="0"/>
              <a:t>If k questions and want total privacy loss of </a:t>
            </a:r>
            <a:r>
              <a:rPr lang="en-US" dirty="0" smtClean="0">
                <a:latin typeface="cmmi10"/>
              </a:rPr>
              <a:t>²</a:t>
            </a:r>
            <a:r>
              <a:rPr lang="en-US" dirty="0" smtClean="0"/>
              <a:t>, better answer each with </a:t>
            </a:r>
            <a:r>
              <a:rPr lang="en-US" dirty="0" smtClean="0">
                <a:latin typeface="cmmi10"/>
              </a:rPr>
              <a:t>²</a:t>
            </a:r>
            <a:r>
              <a:rPr lang="en-US" dirty="0" smtClean="0"/>
              <a:t>/k.</a:t>
            </a:r>
          </a:p>
        </p:txBody>
      </p:sp>
      <p:grpSp>
        <p:nvGrpSpPr>
          <p:cNvPr id="2" name="Group 20"/>
          <p:cNvGrpSpPr/>
          <p:nvPr/>
        </p:nvGrpSpPr>
        <p:grpSpPr>
          <a:xfrm>
            <a:off x="1219200" y="1143000"/>
            <a:ext cx="1524000" cy="1447800"/>
            <a:chOff x="1676400" y="1810512"/>
            <a:chExt cx="1524000" cy="1447800"/>
          </a:xfrm>
        </p:grpSpPr>
        <p:sp>
          <p:nvSpPr>
            <p:cNvPr id="27" name="Rectangle 26"/>
            <p:cNvSpPr/>
            <p:nvPr/>
          </p:nvSpPr>
          <p:spPr bwMode="auto">
            <a:xfrm>
              <a:off x="1676400" y="1810512"/>
              <a:ext cx="1524000" cy="1447800"/>
            </a:xfrm>
            <a:prstGeom prst="rect">
              <a:avLst/>
            </a:prstGeom>
            <a:solidFill>
              <a:srgbClr val="002060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 bwMode="auto">
            <a:xfrm>
              <a:off x="1676400" y="2057400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>
              <a:off x="1676400" y="2360612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Straight Connector 30"/>
            <p:cNvCxnSpPr/>
            <p:nvPr/>
          </p:nvCxnSpPr>
          <p:spPr bwMode="auto">
            <a:xfrm>
              <a:off x="1676400" y="2663824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>
              <a:off x="1676400" y="2967036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39" name="Straight Arrow Connector 38"/>
          <p:cNvCxnSpPr/>
          <p:nvPr/>
        </p:nvCxnSpPr>
        <p:spPr bwMode="auto">
          <a:xfrm rot="10800000">
            <a:off x="2971800" y="1371600"/>
            <a:ext cx="1143000" cy="1588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TextBox 39"/>
          <p:cNvSpPr txBox="1"/>
          <p:nvPr/>
        </p:nvSpPr>
        <p:spPr>
          <a:xfrm flipH="1">
            <a:off x="4267200" y="1143000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</a:t>
            </a:r>
          </a:p>
        </p:txBody>
      </p:sp>
      <p:cxnSp>
        <p:nvCxnSpPr>
          <p:cNvPr id="41" name="Straight Arrow Connector 40"/>
          <p:cNvCxnSpPr/>
          <p:nvPr/>
        </p:nvCxnSpPr>
        <p:spPr bwMode="auto">
          <a:xfrm rot="10800000">
            <a:off x="2971800" y="2067580"/>
            <a:ext cx="1143000" cy="1588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rgbClr val="FFFF00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42" name="TextBox 41"/>
          <p:cNvSpPr txBox="1"/>
          <p:nvPr/>
        </p:nvSpPr>
        <p:spPr>
          <a:xfrm flipH="1">
            <a:off x="4267200" y="183898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smtClean="0"/>
              <a:t>f(x) + noise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dirty="0" smtClean="0">
                <a:solidFill>
                  <a:srgbClr val="00B0F0"/>
                </a:solidFill>
              </a:rPr>
              <a:t>Remainder of talk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Local sensitivity / Smooth sensitivity </a:t>
            </a:r>
            <a:r>
              <a:rPr lang="en-US" sz="2400" dirty="0" smtClean="0">
                <a:solidFill>
                  <a:srgbClr val="00FF00"/>
                </a:solidFill>
              </a:rPr>
              <a:t>[</a:t>
            </a:r>
            <a:r>
              <a:rPr lang="en-US" sz="2400" dirty="0" err="1" smtClean="0">
                <a:solidFill>
                  <a:srgbClr val="00FF00"/>
                </a:solidFill>
              </a:rPr>
              <a:t>Nissim</a:t>
            </a:r>
            <a:r>
              <a:rPr lang="en-US" sz="2400" dirty="0" smtClean="0">
                <a:solidFill>
                  <a:srgbClr val="00FF00"/>
                </a:solidFill>
              </a:rPr>
              <a:t>-</a:t>
            </a:r>
            <a:r>
              <a:rPr lang="en-US" sz="2400" dirty="0" err="1" smtClean="0">
                <a:solidFill>
                  <a:srgbClr val="00FF00"/>
                </a:solidFill>
              </a:rPr>
              <a:t>Raskhodnikova</a:t>
            </a:r>
            <a:r>
              <a:rPr lang="en-US" sz="2400" dirty="0" smtClean="0">
                <a:solidFill>
                  <a:srgbClr val="00FF00"/>
                </a:solidFill>
              </a:rPr>
              <a:t>-Smith ’07]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sz="2800" dirty="0" smtClean="0"/>
              <a:t>Objective perturbation </a:t>
            </a:r>
            <a:r>
              <a:rPr lang="en-US" sz="2400" dirty="0" smtClean="0">
                <a:solidFill>
                  <a:srgbClr val="00FF00"/>
                </a:solidFill>
              </a:rPr>
              <a:t>[</a:t>
            </a:r>
            <a:r>
              <a:rPr lang="en-US" sz="2400" dirty="0" err="1" smtClean="0">
                <a:solidFill>
                  <a:srgbClr val="00FF00"/>
                </a:solidFill>
              </a:rPr>
              <a:t>Chaudhuri-Monteleoni-Sarwate</a:t>
            </a:r>
            <a:r>
              <a:rPr lang="en-US" sz="2400" dirty="0" smtClean="0">
                <a:solidFill>
                  <a:srgbClr val="00FF00"/>
                </a:solidFill>
              </a:rPr>
              <a:t> ‘08]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sz="2800" dirty="0" smtClean="0"/>
              <a:t>Sample and Aggregate </a:t>
            </a:r>
            <a:r>
              <a:rPr lang="en-US" sz="2400" dirty="0" smtClean="0">
                <a:solidFill>
                  <a:srgbClr val="00FF00"/>
                </a:solidFill>
              </a:rPr>
              <a:t>[NRS ‘07]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sz="2800" dirty="0" smtClean="0"/>
              <a:t>Exponential Mechanism </a:t>
            </a:r>
            <a:r>
              <a:rPr lang="en-US" sz="2400" dirty="0" smtClean="0">
                <a:solidFill>
                  <a:srgbClr val="00FF00"/>
                </a:solidFill>
              </a:rPr>
              <a:t>[</a:t>
            </a:r>
            <a:r>
              <a:rPr lang="en-US" sz="2400" dirty="0" err="1" smtClean="0">
                <a:solidFill>
                  <a:srgbClr val="00FF00"/>
                </a:solidFill>
              </a:rPr>
              <a:t>McSherry</a:t>
            </a:r>
            <a:r>
              <a:rPr lang="en-US" sz="2400" dirty="0" smtClean="0">
                <a:solidFill>
                  <a:srgbClr val="00FF00"/>
                </a:solidFill>
              </a:rPr>
              <a:t>-</a:t>
            </a:r>
            <a:r>
              <a:rPr lang="en-US" sz="2400" dirty="0" err="1" smtClean="0">
                <a:solidFill>
                  <a:srgbClr val="00FF00"/>
                </a:solidFill>
              </a:rPr>
              <a:t>Talwar</a:t>
            </a:r>
            <a:r>
              <a:rPr lang="en-US" sz="2400" dirty="0" smtClean="0">
                <a:solidFill>
                  <a:srgbClr val="00FF00"/>
                </a:solidFill>
              </a:rPr>
              <a:t> ‘07]</a:t>
            </a:r>
          </a:p>
          <a:p>
            <a:pPr eaLnBrk="1" hangingPunct="1">
              <a:defRPr/>
            </a:pPr>
            <a:r>
              <a:rPr lang="en-US" sz="2800" dirty="0" smtClean="0"/>
              <a:t>What can you say about publishing a sanitized database?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dirty="0" smtClean="0">
                <a:solidFill>
                  <a:srgbClr val="00B0F0"/>
                </a:solidFill>
              </a:rPr>
              <a:t>Local Sensitivity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5" name="Content Placeholder 9"/>
          <p:cNvSpPr>
            <a:spLocks noGrp="1"/>
          </p:cNvSpPr>
          <p:nvPr>
            <p:ph idx="1"/>
          </p:nvPr>
        </p:nvSpPr>
        <p:spPr>
          <a:xfrm>
            <a:off x="0" y="2895600"/>
            <a:ext cx="9144000" cy="2743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Consider f = median income</a:t>
            </a:r>
          </a:p>
          <a:p>
            <a:pPr lvl="1" eaLnBrk="1" hangingPunct="1">
              <a:defRPr/>
            </a:pPr>
            <a:r>
              <a:rPr lang="en-US" sz="2400" dirty="0" smtClean="0"/>
              <a:t>On some databases, f could be *very* sensitive.  E.g., 3 people at salary=0, 3 people at salary=b, and you.</a:t>
            </a:r>
          </a:p>
          <a:p>
            <a:pPr lvl="1" eaLnBrk="1" hangingPunct="1">
              <a:defRPr/>
            </a:pPr>
            <a:r>
              <a:rPr lang="en-US" sz="2400" dirty="0" smtClean="0"/>
              <a:t>But on many databases, it’s not.</a:t>
            </a:r>
          </a:p>
          <a:p>
            <a:pPr lvl="1" eaLnBrk="1" hangingPunct="1">
              <a:defRPr/>
            </a:pPr>
            <a:r>
              <a:rPr lang="en-US" sz="2400" dirty="0" smtClean="0">
                <a:solidFill>
                  <a:srgbClr val="00FF00"/>
                </a:solidFill>
              </a:rPr>
              <a:t>If f is not very sensitive on the </a:t>
            </a:r>
            <a:r>
              <a:rPr lang="en-US" sz="2400" dirty="0" smtClean="0">
                <a:solidFill>
                  <a:srgbClr val="FF99FF"/>
                </a:solidFill>
              </a:rPr>
              <a:t>actual </a:t>
            </a:r>
            <a:r>
              <a:rPr lang="en-US" sz="2400" dirty="0" smtClean="0">
                <a:solidFill>
                  <a:srgbClr val="00FF00"/>
                </a:solidFill>
              </a:rPr>
              <a:t>input X, does that mean we don’t need to add much noise?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219200" y="1143000"/>
            <a:ext cx="1524000" cy="1447800"/>
            <a:chOff x="1676400" y="1810512"/>
            <a:chExt cx="1524000" cy="1447800"/>
          </a:xfrm>
        </p:grpSpPr>
        <p:sp>
          <p:nvSpPr>
            <p:cNvPr id="7" name="Rectangle 6"/>
            <p:cNvSpPr/>
            <p:nvPr/>
          </p:nvSpPr>
          <p:spPr bwMode="auto">
            <a:xfrm>
              <a:off x="1676400" y="1810512"/>
              <a:ext cx="1524000" cy="1447800"/>
            </a:xfrm>
            <a:prstGeom prst="rect">
              <a:avLst/>
            </a:prstGeom>
            <a:solidFill>
              <a:srgbClr val="002060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 bwMode="auto">
            <a:xfrm>
              <a:off x="1676400" y="2057400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>
              <a:off x="1676400" y="2360612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>
              <a:off x="1676400" y="2663824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>
              <a:off x="1676400" y="2967036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3" name="Straight Arrow Connector 12"/>
          <p:cNvCxnSpPr/>
          <p:nvPr/>
        </p:nvCxnSpPr>
        <p:spPr bwMode="auto">
          <a:xfrm rot="10800000">
            <a:off x="2971800" y="1371600"/>
            <a:ext cx="1143000" cy="1588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 flipH="1">
            <a:off x="4267200" y="1143000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</a:t>
            </a:r>
          </a:p>
        </p:txBody>
      </p:sp>
      <p:cxnSp>
        <p:nvCxnSpPr>
          <p:cNvPr id="15" name="Straight Arrow Connector 14"/>
          <p:cNvCxnSpPr/>
          <p:nvPr/>
        </p:nvCxnSpPr>
        <p:spPr bwMode="auto">
          <a:xfrm rot="10800000">
            <a:off x="2971800" y="2067580"/>
            <a:ext cx="1143000" cy="1588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rgbClr val="FFFF00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16" name="TextBox 15"/>
          <p:cNvSpPr txBox="1"/>
          <p:nvPr/>
        </p:nvSpPr>
        <p:spPr>
          <a:xfrm flipH="1">
            <a:off x="4267200" y="183898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smtClean="0"/>
              <a:t>f(X) + noise</a:t>
            </a:r>
            <a:endParaRPr lang="en-US" sz="2800" dirty="0"/>
          </a:p>
        </p:txBody>
      </p:sp>
      <p:sp>
        <p:nvSpPr>
          <p:cNvPr id="17" name="Content Placeholder 9"/>
          <p:cNvSpPr txBox="1">
            <a:spLocks/>
          </p:cNvSpPr>
          <p:nvPr/>
        </p:nvSpPr>
        <p:spPr bwMode="auto">
          <a:xfrm>
            <a:off x="0" y="56388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tabLst/>
              <a:defRPr/>
            </a:pPr>
            <a:r>
              <a:rPr kumimoji="0" lang="en-US" sz="2400" strike="noStrike" kern="0" cap="none" spc="0" normalizeH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/>
              </a:rPr>
              <a:t>LS</a:t>
            </a:r>
            <a:r>
              <a:rPr kumimoji="0" lang="en-US" sz="2400" strike="noStrike" kern="0" cap="none" spc="0" normalizeH="0" baseline="-2500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/>
              </a:rPr>
              <a:t>f</a:t>
            </a:r>
            <a:r>
              <a:rPr kumimoji="0" lang="en-US" sz="2400" strike="noStrike" kern="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/>
              </a:rPr>
              <a:t>(X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</a:rPr>
              <a:t>)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</a:rPr>
              <a:t> = </a:t>
            </a:r>
            <a:r>
              <a:rPr kumimoji="0" lang="en-US" sz="2400" strike="noStrike" kern="0" cap="none" spc="0" normalizeH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/>
              </a:rPr>
              <a:t>max</a:t>
            </a:r>
            <a:r>
              <a:rPr kumimoji="0" lang="en-US" sz="2400" strike="noStrike" kern="0" cap="none" spc="0" normalizeH="0" baseline="-2500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/>
              </a:rPr>
              <a:t>nbrs</a:t>
            </a:r>
            <a:r>
              <a:rPr kumimoji="0" lang="en-US" sz="24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</a:rPr>
              <a:t> X’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</a:rPr>
              <a:t> |f(X)-f(X’)| 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dirty="0" smtClean="0">
                <a:solidFill>
                  <a:srgbClr val="00B0F0"/>
                </a:solidFill>
              </a:rPr>
              <a:t>Local Sensitivity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5" name="Content Placeholder 9"/>
          <p:cNvSpPr>
            <a:spLocks noGrp="1"/>
          </p:cNvSpPr>
          <p:nvPr>
            <p:ph idx="1"/>
          </p:nvPr>
        </p:nvSpPr>
        <p:spPr>
          <a:xfrm>
            <a:off x="0" y="2895600"/>
            <a:ext cx="9144000" cy="2133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Consider f = median income</a:t>
            </a:r>
          </a:p>
          <a:p>
            <a:pPr lvl="1" eaLnBrk="1" hangingPunct="1">
              <a:defRPr/>
            </a:pPr>
            <a:r>
              <a:rPr lang="en-US" sz="2400" dirty="0" smtClean="0">
                <a:solidFill>
                  <a:srgbClr val="00FF00"/>
                </a:solidFill>
              </a:rPr>
              <a:t>If f is not very sensitive on the </a:t>
            </a:r>
            <a:r>
              <a:rPr lang="en-US" sz="2400" dirty="0" smtClean="0">
                <a:solidFill>
                  <a:srgbClr val="FF99FF"/>
                </a:solidFill>
              </a:rPr>
              <a:t>actual </a:t>
            </a:r>
            <a:r>
              <a:rPr lang="en-US" sz="2400" dirty="0" smtClean="0">
                <a:solidFill>
                  <a:srgbClr val="00FF00"/>
                </a:solidFill>
              </a:rPr>
              <a:t>input X, does that mean we don’t need to add much noise?</a:t>
            </a:r>
          </a:p>
          <a:p>
            <a:pPr eaLnBrk="1" hangingPunct="1">
              <a:defRPr/>
            </a:pPr>
            <a:r>
              <a:rPr lang="en-US" sz="2800" dirty="0" smtClean="0"/>
              <a:t>Be careful: what if sensitivity itself is sensitive?</a:t>
            </a:r>
          </a:p>
          <a:p>
            <a:pPr lvl="1" eaLnBrk="1" hangingPunct="1">
              <a:defRPr/>
            </a:pPr>
            <a:endParaRPr lang="en-US" sz="2400" dirty="0" smtClean="0"/>
          </a:p>
        </p:txBody>
      </p:sp>
      <p:grpSp>
        <p:nvGrpSpPr>
          <p:cNvPr id="2" name="Group 5"/>
          <p:cNvGrpSpPr/>
          <p:nvPr/>
        </p:nvGrpSpPr>
        <p:grpSpPr>
          <a:xfrm>
            <a:off x="1219200" y="1143000"/>
            <a:ext cx="1524000" cy="1447800"/>
            <a:chOff x="1676400" y="1810512"/>
            <a:chExt cx="1524000" cy="1447800"/>
          </a:xfrm>
        </p:grpSpPr>
        <p:sp>
          <p:nvSpPr>
            <p:cNvPr id="7" name="Rectangle 6"/>
            <p:cNvSpPr/>
            <p:nvPr/>
          </p:nvSpPr>
          <p:spPr bwMode="auto">
            <a:xfrm>
              <a:off x="1676400" y="1810512"/>
              <a:ext cx="1524000" cy="1447800"/>
            </a:xfrm>
            <a:prstGeom prst="rect">
              <a:avLst/>
            </a:prstGeom>
            <a:solidFill>
              <a:srgbClr val="002060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 bwMode="auto">
            <a:xfrm>
              <a:off x="1676400" y="2057400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>
              <a:off x="1676400" y="2360612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>
              <a:off x="1676400" y="2663824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>
              <a:off x="1676400" y="2967036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3" name="Straight Arrow Connector 12"/>
          <p:cNvCxnSpPr/>
          <p:nvPr/>
        </p:nvCxnSpPr>
        <p:spPr bwMode="auto">
          <a:xfrm rot="10800000">
            <a:off x="2971800" y="1371600"/>
            <a:ext cx="1143000" cy="1588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 flipH="1">
            <a:off x="4267200" y="1143000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</a:t>
            </a:r>
          </a:p>
        </p:txBody>
      </p:sp>
      <p:cxnSp>
        <p:nvCxnSpPr>
          <p:cNvPr id="15" name="Straight Arrow Connector 14"/>
          <p:cNvCxnSpPr/>
          <p:nvPr/>
        </p:nvCxnSpPr>
        <p:spPr bwMode="auto">
          <a:xfrm rot="10800000">
            <a:off x="2971800" y="2067580"/>
            <a:ext cx="1143000" cy="1588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rgbClr val="FFFF00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16" name="TextBox 15"/>
          <p:cNvSpPr txBox="1"/>
          <p:nvPr/>
        </p:nvSpPr>
        <p:spPr>
          <a:xfrm flipH="1">
            <a:off x="4267200" y="183898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smtClean="0"/>
              <a:t>f(X) + noise</a:t>
            </a:r>
            <a:endParaRPr lang="en-US" sz="2800" dirty="0"/>
          </a:p>
        </p:txBody>
      </p:sp>
      <p:grpSp>
        <p:nvGrpSpPr>
          <p:cNvPr id="54" name="Group 53"/>
          <p:cNvGrpSpPr/>
          <p:nvPr/>
        </p:nvGrpSpPr>
        <p:grpSpPr>
          <a:xfrm>
            <a:off x="1447800" y="4953000"/>
            <a:ext cx="4724400" cy="1680865"/>
            <a:chOff x="1447800" y="4953000"/>
            <a:chExt cx="4724400" cy="1680865"/>
          </a:xfrm>
        </p:grpSpPr>
        <p:sp>
          <p:nvSpPr>
            <p:cNvPr id="17" name="TextBox 16"/>
            <p:cNvSpPr txBox="1"/>
            <p:nvPr/>
          </p:nvSpPr>
          <p:spPr>
            <a:xfrm>
              <a:off x="1686785" y="6172200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X</a:t>
              </a:r>
              <a:endParaRPr lang="en-US" sz="24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640516" y="6172200"/>
              <a:ext cx="492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msy10"/>
                </a:rPr>
                <a:t>!</a:t>
              </a:r>
              <a:endParaRPr lang="en-US" sz="2400" dirty="0">
                <a:latin typeface="cmsy1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594247" y="6172200"/>
              <a:ext cx="4635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X’</a:t>
              </a:r>
              <a:endParaRPr lang="en-US" sz="24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547978" y="6172200"/>
              <a:ext cx="492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msy10"/>
                </a:rPr>
                <a:t>!</a:t>
              </a:r>
              <a:endParaRPr lang="en-US" sz="2400" dirty="0">
                <a:latin typeface="cmsy1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501709" y="6172200"/>
              <a:ext cx="5196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X’’</a:t>
              </a:r>
              <a:endParaRPr lang="en-US" sz="2400" dirty="0"/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1447800" y="5867400"/>
              <a:ext cx="228600" cy="2286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1447800" y="5638800"/>
              <a:ext cx="228600" cy="2286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2133600" y="5867400"/>
              <a:ext cx="228600" cy="2286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2133600" y="5638800"/>
              <a:ext cx="228600" cy="2286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2133600" y="5410200"/>
              <a:ext cx="228600" cy="2286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2133600" y="5181600"/>
              <a:ext cx="228600" cy="2286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2133600" y="4953000"/>
              <a:ext cx="228600" cy="228600"/>
            </a:xfrm>
            <a:prstGeom prst="rect">
              <a:avLst/>
            </a:prstGeom>
            <a:solidFill>
              <a:srgbClr val="FF33C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3352800" y="5867400"/>
              <a:ext cx="228600" cy="2286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3352800" y="5638800"/>
              <a:ext cx="228600" cy="2286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4038600" y="5867400"/>
              <a:ext cx="228600" cy="2286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4038600" y="5638800"/>
              <a:ext cx="228600" cy="2286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4038600" y="5410200"/>
              <a:ext cx="228600" cy="2286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4038600" y="5181600"/>
              <a:ext cx="228600" cy="2286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46" name="Rectangle 45"/>
            <p:cNvSpPr/>
            <p:nvPr/>
          </p:nvSpPr>
          <p:spPr bwMode="auto">
            <a:xfrm>
              <a:off x="3352800" y="5410200"/>
              <a:ext cx="228600" cy="228600"/>
            </a:xfrm>
            <a:prstGeom prst="rect">
              <a:avLst/>
            </a:prstGeom>
            <a:solidFill>
              <a:srgbClr val="FF33C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5257800" y="5867400"/>
              <a:ext cx="228600" cy="2286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5257800" y="5638800"/>
              <a:ext cx="228600" cy="2286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49" name="Rectangle 48"/>
            <p:cNvSpPr/>
            <p:nvPr/>
          </p:nvSpPr>
          <p:spPr bwMode="auto">
            <a:xfrm>
              <a:off x="5943600" y="5867400"/>
              <a:ext cx="228600" cy="2286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5943600" y="5638800"/>
              <a:ext cx="228600" cy="2286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51" name="Rectangle 50"/>
            <p:cNvSpPr/>
            <p:nvPr/>
          </p:nvSpPr>
          <p:spPr bwMode="auto">
            <a:xfrm>
              <a:off x="5943600" y="5410200"/>
              <a:ext cx="228600" cy="2286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5257800" y="5181600"/>
              <a:ext cx="228600" cy="2286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5257800" y="5410200"/>
              <a:ext cx="228600" cy="228600"/>
            </a:xfrm>
            <a:prstGeom prst="rect">
              <a:avLst/>
            </a:prstGeom>
            <a:solidFill>
              <a:srgbClr val="FF33C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dirty="0" smtClean="0">
                <a:solidFill>
                  <a:srgbClr val="00B0F0"/>
                </a:solidFill>
              </a:rPr>
              <a:t>Smooth Sensitivity</a:t>
            </a:r>
            <a:endParaRPr lang="en-US" sz="2800" dirty="0">
              <a:solidFill>
                <a:srgbClr val="00FF00"/>
              </a:solidFill>
            </a:endParaRPr>
          </a:p>
        </p:txBody>
      </p:sp>
      <p:sp>
        <p:nvSpPr>
          <p:cNvPr id="5" name="Content Placeholder 9"/>
          <p:cNvSpPr>
            <a:spLocks noGrp="1"/>
          </p:cNvSpPr>
          <p:nvPr>
            <p:ph idx="1"/>
          </p:nvPr>
        </p:nvSpPr>
        <p:spPr>
          <a:xfrm>
            <a:off x="0" y="2895600"/>
            <a:ext cx="9144000" cy="2438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00FF00"/>
                </a:solidFill>
              </a:rPr>
              <a:t>[NRS07] </a:t>
            </a:r>
            <a:r>
              <a:rPr lang="en-US" sz="2800" dirty="0" smtClean="0"/>
              <a:t>prove can instead use (roughly) the following smooth bound instead:</a:t>
            </a:r>
          </a:p>
          <a:p>
            <a:pPr algn="ctr" eaLnBrk="1" hangingPunct="1">
              <a:buNone/>
              <a:defRPr/>
            </a:pPr>
            <a:r>
              <a:rPr lang="en-US" sz="2800" dirty="0" err="1" smtClean="0">
                <a:solidFill>
                  <a:srgbClr val="FFC000"/>
                </a:solidFill>
                <a:latin typeface="Comic Sans MS"/>
              </a:rPr>
              <a:t>Max</a:t>
            </a:r>
            <a:r>
              <a:rPr lang="en-US" sz="2800" baseline="-25000" dirty="0" err="1" smtClean="0">
                <a:solidFill>
                  <a:srgbClr val="FFC000"/>
                </a:solidFill>
                <a:latin typeface="Comic Sans MS"/>
              </a:rPr>
              <a:t>Y</a:t>
            </a:r>
            <a:r>
              <a:rPr lang="en-US" sz="2800" dirty="0" smtClean="0">
                <a:solidFill>
                  <a:srgbClr val="FFC000"/>
                </a:solidFill>
                <a:latin typeface="Comic Sans MS"/>
              </a:rPr>
              <a:t> [ </a:t>
            </a:r>
            <a:r>
              <a:rPr lang="en-US" sz="2800" dirty="0" err="1" smtClean="0">
                <a:solidFill>
                  <a:srgbClr val="FFC000"/>
                </a:solidFill>
                <a:latin typeface="Comic Sans MS"/>
              </a:rPr>
              <a:t>LS</a:t>
            </a:r>
            <a:r>
              <a:rPr lang="en-US" sz="2800" baseline="-25000" dirty="0" err="1" smtClean="0">
                <a:solidFill>
                  <a:srgbClr val="FFC000"/>
                </a:solidFill>
                <a:latin typeface="Comic Sans MS"/>
              </a:rPr>
              <a:t>f</a:t>
            </a:r>
            <a:r>
              <a:rPr lang="en-US" sz="2800" dirty="0" smtClean="0">
                <a:solidFill>
                  <a:srgbClr val="FFC000"/>
                </a:solidFill>
                <a:latin typeface="Comic Sans MS"/>
              </a:rPr>
              <a:t>(Y</a:t>
            </a:r>
            <a:r>
              <a:rPr lang="en-US" sz="2800" dirty="0" smtClean="0">
                <a:solidFill>
                  <a:srgbClr val="FFC000"/>
                </a:solidFill>
              </a:rPr>
              <a:t>)</a:t>
            </a:r>
            <a:r>
              <a:rPr lang="en-US" sz="2800" dirty="0" smtClean="0">
                <a:solidFill>
                  <a:srgbClr val="FFC000"/>
                </a:solidFill>
                <a:latin typeface="cmsy10"/>
              </a:rPr>
              <a:t>¢</a:t>
            </a:r>
            <a:r>
              <a:rPr lang="en-US" sz="2800" dirty="0" smtClean="0">
                <a:solidFill>
                  <a:srgbClr val="FFC000"/>
                </a:solidFill>
                <a:latin typeface="Comic Sans MS"/>
              </a:rPr>
              <a:t>e</a:t>
            </a:r>
            <a:r>
              <a:rPr lang="en-US" sz="2800" baseline="30000" dirty="0" smtClean="0">
                <a:solidFill>
                  <a:srgbClr val="FFC000"/>
                </a:solidFill>
                <a:latin typeface="Comic Sans MS"/>
              </a:rPr>
              <a:t>-</a:t>
            </a:r>
            <a:r>
              <a:rPr lang="en-US" sz="2800" baseline="30000" dirty="0" smtClean="0">
                <a:solidFill>
                  <a:srgbClr val="FFC000"/>
                </a:solidFill>
                <a:latin typeface="cmmi10"/>
              </a:rPr>
              <a:t>²</a:t>
            </a:r>
            <a:r>
              <a:rPr lang="en-US" sz="2800" baseline="30000" dirty="0" smtClean="0">
                <a:solidFill>
                  <a:srgbClr val="FFC000"/>
                </a:solidFill>
              </a:rPr>
              <a:t>d(X,Y)</a:t>
            </a:r>
            <a:r>
              <a:rPr lang="en-US" sz="2800" dirty="0" smtClean="0">
                <a:solidFill>
                  <a:srgbClr val="FFC000"/>
                </a:solidFill>
              </a:rPr>
              <a:t> ]</a:t>
            </a:r>
            <a:endParaRPr lang="en-US" sz="2800" baseline="30000" dirty="0" smtClean="0">
              <a:solidFill>
                <a:srgbClr val="FFC000"/>
              </a:solidFill>
              <a:latin typeface="cmmi10"/>
            </a:endParaRPr>
          </a:p>
        </p:txBody>
      </p:sp>
      <p:grpSp>
        <p:nvGrpSpPr>
          <p:cNvPr id="2" name="Group 5"/>
          <p:cNvGrpSpPr/>
          <p:nvPr/>
        </p:nvGrpSpPr>
        <p:grpSpPr>
          <a:xfrm>
            <a:off x="1219200" y="1143000"/>
            <a:ext cx="1524000" cy="1447800"/>
            <a:chOff x="1676400" y="1810512"/>
            <a:chExt cx="1524000" cy="1447800"/>
          </a:xfrm>
        </p:grpSpPr>
        <p:sp>
          <p:nvSpPr>
            <p:cNvPr id="7" name="Rectangle 6"/>
            <p:cNvSpPr/>
            <p:nvPr/>
          </p:nvSpPr>
          <p:spPr bwMode="auto">
            <a:xfrm>
              <a:off x="1676400" y="1810512"/>
              <a:ext cx="1524000" cy="1447800"/>
            </a:xfrm>
            <a:prstGeom prst="rect">
              <a:avLst/>
            </a:prstGeom>
            <a:solidFill>
              <a:srgbClr val="002060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 bwMode="auto">
            <a:xfrm>
              <a:off x="1676400" y="2057400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>
              <a:off x="1676400" y="2360612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>
              <a:off x="1676400" y="2663824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>
              <a:off x="1676400" y="2967036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3" name="Straight Arrow Connector 12"/>
          <p:cNvCxnSpPr/>
          <p:nvPr/>
        </p:nvCxnSpPr>
        <p:spPr bwMode="auto">
          <a:xfrm rot="10800000">
            <a:off x="2971800" y="1371600"/>
            <a:ext cx="1143000" cy="1588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 flipH="1">
            <a:off x="4267200" y="1143000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</a:t>
            </a:r>
          </a:p>
        </p:txBody>
      </p:sp>
      <p:cxnSp>
        <p:nvCxnSpPr>
          <p:cNvPr id="15" name="Straight Arrow Connector 14"/>
          <p:cNvCxnSpPr/>
          <p:nvPr/>
        </p:nvCxnSpPr>
        <p:spPr bwMode="auto">
          <a:xfrm rot="10800000">
            <a:off x="2971800" y="2067580"/>
            <a:ext cx="1143000" cy="1588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rgbClr val="FFFF00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16" name="TextBox 15"/>
          <p:cNvSpPr txBox="1"/>
          <p:nvPr/>
        </p:nvSpPr>
        <p:spPr>
          <a:xfrm flipH="1">
            <a:off x="4267200" y="183898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smtClean="0"/>
              <a:t>f(X) + noise</a:t>
            </a:r>
            <a:endParaRPr lang="en-US" sz="2800" dirty="0"/>
          </a:p>
        </p:txBody>
      </p:sp>
      <p:sp>
        <p:nvSpPr>
          <p:cNvPr id="54" name="Content Placeholder 9"/>
          <p:cNvSpPr txBox="1">
            <a:spLocks/>
          </p:cNvSpPr>
          <p:nvPr/>
        </p:nvSpPr>
        <p:spPr bwMode="auto">
          <a:xfrm>
            <a:off x="0" y="4648200"/>
            <a:ext cx="9144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 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Anupam </a:t>
            </a:r>
            <a:r>
              <a:rPr kumimoji="0" lang="en-US" sz="2800" b="0" i="0" u="none" strike="noStrike" kern="0" cap="none" spc="0" normalizeH="0" noProof="0" dirty="0" err="1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Datta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Jeremiah </a:t>
            </a:r>
            <a:r>
              <a:rPr kumimoji="0" lang="en-US" sz="2800" b="0" i="0" u="none" strike="noStrike" kern="0" cap="none" spc="0" normalizeH="0" noProof="0" dirty="0" err="1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Blocki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Or </a:t>
            </a:r>
            <a:r>
              <a:rPr kumimoji="0" lang="en-US" sz="2800" b="0" i="0" u="none" strike="noStrike" kern="0" cap="none" spc="0" normalizeH="0" noProof="0" dirty="0" err="1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Sheffet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looking at how to efficiently compute for various graph quantities in networks.</a:t>
            </a:r>
            <a:endParaRPr kumimoji="0" lang="en-US" sz="2800" b="0" i="0" u="none" strike="noStrike" kern="0" cap="none" spc="0" normalizeH="0" baseline="3000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mmi1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dirty="0" smtClean="0">
                <a:solidFill>
                  <a:srgbClr val="00B0F0"/>
                </a:solidFill>
              </a:rPr>
              <a:t>Aside…</a:t>
            </a:r>
            <a:endParaRPr lang="en-US" sz="2800" dirty="0">
              <a:solidFill>
                <a:srgbClr val="00FF00"/>
              </a:solidFill>
            </a:endParaRPr>
          </a:p>
        </p:txBody>
      </p:sp>
      <p:sp>
        <p:nvSpPr>
          <p:cNvPr id="5" name="Content Placeholder 9"/>
          <p:cNvSpPr>
            <a:spLocks noGrp="1"/>
          </p:cNvSpPr>
          <p:nvPr>
            <p:ph idx="1"/>
          </p:nvPr>
        </p:nvSpPr>
        <p:spPr>
          <a:xfrm>
            <a:off x="0" y="2895600"/>
            <a:ext cx="9144000" cy="3581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00FF00"/>
                </a:solidFill>
              </a:rPr>
              <a:t>What should differential privacy mean in a networks context?</a:t>
            </a:r>
          </a:p>
          <a:p>
            <a:pPr lvl="1" eaLnBrk="1" hangingPunct="1">
              <a:defRPr/>
            </a:pPr>
            <a:r>
              <a:rPr lang="en-US" sz="2400" dirty="0" smtClean="0"/>
              <a:t>You can plausibly claim your actual set of neighbors was anything you want</a:t>
            </a:r>
          </a:p>
          <a:p>
            <a:pPr lvl="1" eaLnBrk="1" hangingPunct="1">
              <a:defRPr/>
            </a:pPr>
            <a:r>
              <a:rPr lang="en-US" sz="2400" dirty="0" smtClean="0"/>
              <a:t>Too stringent?  How about “subject to being a non-celebrity?”</a:t>
            </a:r>
          </a:p>
          <a:p>
            <a:pPr lvl="1" eaLnBrk="1" hangingPunct="1">
              <a:defRPr/>
            </a:pPr>
            <a:r>
              <a:rPr lang="en-US" sz="2400" dirty="0" smtClean="0"/>
              <a:t>Too risky?  Impact of your presence in network on other parts of network structure?</a:t>
            </a:r>
          </a:p>
        </p:txBody>
      </p:sp>
      <p:grpSp>
        <p:nvGrpSpPr>
          <p:cNvPr id="2" name="Group 5"/>
          <p:cNvGrpSpPr/>
          <p:nvPr/>
        </p:nvGrpSpPr>
        <p:grpSpPr>
          <a:xfrm>
            <a:off x="1219200" y="1143000"/>
            <a:ext cx="1524000" cy="1447800"/>
            <a:chOff x="1676400" y="1810512"/>
            <a:chExt cx="1524000" cy="1447800"/>
          </a:xfrm>
        </p:grpSpPr>
        <p:sp>
          <p:nvSpPr>
            <p:cNvPr id="7" name="Rectangle 6"/>
            <p:cNvSpPr/>
            <p:nvPr/>
          </p:nvSpPr>
          <p:spPr bwMode="auto">
            <a:xfrm>
              <a:off x="1676400" y="1810512"/>
              <a:ext cx="1524000" cy="1447800"/>
            </a:xfrm>
            <a:prstGeom prst="rect">
              <a:avLst/>
            </a:prstGeom>
            <a:solidFill>
              <a:srgbClr val="002060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 bwMode="auto">
            <a:xfrm>
              <a:off x="1676400" y="2057400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>
              <a:off x="1676400" y="2360612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>
              <a:off x="1676400" y="2663824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>
              <a:off x="1676400" y="2967036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3" name="Straight Arrow Connector 12"/>
          <p:cNvCxnSpPr/>
          <p:nvPr/>
        </p:nvCxnSpPr>
        <p:spPr bwMode="auto">
          <a:xfrm rot="10800000">
            <a:off x="2971800" y="1371600"/>
            <a:ext cx="1143000" cy="1588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 flipH="1">
            <a:off x="4267200" y="1143000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</a:t>
            </a:r>
          </a:p>
        </p:txBody>
      </p:sp>
      <p:cxnSp>
        <p:nvCxnSpPr>
          <p:cNvPr id="15" name="Straight Arrow Connector 14"/>
          <p:cNvCxnSpPr/>
          <p:nvPr/>
        </p:nvCxnSpPr>
        <p:spPr bwMode="auto">
          <a:xfrm rot="10800000">
            <a:off x="2971800" y="2067580"/>
            <a:ext cx="1143000" cy="1588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rgbClr val="FFFF00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16" name="TextBox 15"/>
          <p:cNvSpPr txBox="1"/>
          <p:nvPr/>
        </p:nvSpPr>
        <p:spPr>
          <a:xfrm flipH="1">
            <a:off x="4267200" y="183898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smtClean="0"/>
              <a:t>f(X) + noise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600">
                <a:solidFill>
                  <a:srgbClr val="00B0F0"/>
                </a:solidFill>
              </a:rPr>
              <a:t>Itinerary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52400" y="762000"/>
            <a:ext cx="8915400" cy="5943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33CC"/>
                </a:solidFill>
              </a:rPr>
              <a:t>Stop 1: </a:t>
            </a:r>
            <a:r>
              <a:rPr lang="en-US" sz="2800" dirty="0" smtClean="0"/>
              <a:t>A motivating example.  Why seemingly similar notions from crypto aren’t sufficient. </a:t>
            </a:r>
            <a:endParaRPr lang="en-US" sz="24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eaLnBrk="1" hangingPunct="1">
              <a:defRPr/>
            </a:pPr>
            <a:endParaRPr lang="en-US" sz="10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FF33CC"/>
                </a:solidFill>
              </a:rPr>
              <a:t>Stop 2: </a:t>
            </a:r>
            <a:r>
              <a:rPr lang="en-US" sz="2800" dirty="0" smtClean="0"/>
              <a:t>Definition of differential privacy and a basic mechanism for preserving it.</a:t>
            </a:r>
            <a:endParaRPr lang="en-US" sz="2400" dirty="0" smtClean="0">
              <a:solidFill>
                <a:schemeClr val="tx1">
                  <a:lumMod val="75000"/>
                </a:schemeClr>
              </a:solidFill>
            </a:endParaRPr>
          </a:p>
          <a:p>
            <a:pPr lvl="1" eaLnBrk="1" hangingPunct="1">
              <a:defRPr/>
            </a:pPr>
            <a:endParaRPr lang="en-US" sz="1000" dirty="0" smtClean="0">
              <a:solidFill>
                <a:schemeClr val="tx1">
                  <a:lumMod val="75000"/>
                </a:schemeClr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FF33CC"/>
                </a:solidFill>
              </a:rPr>
              <a:t>Stop 3: </a:t>
            </a:r>
            <a:r>
              <a:rPr lang="en-US" sz="2800" dirty="0" smtClean="0"/>
              <a:t>Privacy/utility tradeoffs: ask a silly (sensitive) question, get a silly answer. </a:t>
            </a:r>
          </a:p>
          <a:p>
            <a:pPr eaLnBrk="1" hangingPunct="1">
              <a:defRPr/>
            </a:pPr>
            <a:endParaRPr lang="en-US" sz="1000" dirty="0" smtClean="0"/>
          </a:p>
          <a:p>
            <a:pPr lvl="0" eaLnBrk="1" hangingPunct="1">
              <a:defRPr/>
            </a:pPr>
            <a:r>
              <a:rPr lang="en-US" dirty="0" smtClean="0">
                <a:solidFill>
                  <a:srgbClr val="FF33CC"/>
                </a:solidFill>
              </a:rPr>
              <a:t>Stop 4: </a:t>
            </a:r>
            <a:r>
              <a:rPr lang="en-US" sz="2800" dirty="0" smtClean="0">
                <a:solidFill>
                  <a:srgbClr val="FFFFFF"/>
                </a:solidFill>
              </a:rPr>
              <a:t>Other kinds of mechanisms, releasing sanitized databases,  more privacy/utility tradeoffs, and discussion.</a:t>
            </a:r>
          </a:p>
          <a:p>
            <a:pPr eaLnBrk="1" hangingPunct="1">
              <a:buNone/>
              <a:defRPr/>
            </a:pP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dirty="0" smtClean="0">
                <a:solidFill>
                  <a:srgbClr val="00B0F0"/>
                </a:solidFill>
              </a:rPr>
              <a:t>Smooth Sensitivity</a:t>
            </a:r>
            <a:endParaRPr lang="en-US" sz="2800" dirty="0">
              <a:solidFill>
                <a:srgbClr val="00FF00"/>
              </a:solidFill>
            </a:endParaRPr>
          </a:p>
        </p:txBody>
      </p:sp>
      <p:sp>
        <p:nvSpPr>
          <p:cNvPr id="5" name="Content Placeholder 9"/>
          <p:cNvSpPr>
            <a:spLocks noGrp="1"/>
          </p:cNvSpPr>
          <p:nvPr>
            <p:ph idx="1"/>
          </p:nvPr>
        </p:nvSpPr>
        <p:spPr>
          <a:xfrm>
            <a:off x="0" y="2895600"/>
            <a:ext cx="9144000" cy="2438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In principle, could apply sensitivity idea to any learning algorithm (say) that you’d like to run on your data. </a:t>
            </a:r>
          </a:p>
          <a:p>
            <a:pPr eaLnBrk="1" hangingPunct="1">
              <a:defRPr/>
            </a:pPr>
            <a:r>
              <a:rPr lang="en-US" sz="2800" dirty="0" smtClean="0"/>
              <a:t>But might be hard to figure out or might give really bad bounds.</a:t>
            </a:r>
          </a:p>
        </p:txBody>
      </p:sp>
      <p:grpSp>
        <p:nvGrpSpPr>
          <p:cNvPr id="2" name="Group 5"/>
          <p:cNvGrpSpPr/>
          <p:nvPr/>
        </p:nvGrpSpPr>
        <p:grpSpPr>
          <a:xfrm>
            <a:off x="1219200" y="1143000"/>
            <a:ext cx="1524000" cy="1447800"/>
            <a:chOff x="1676400" y="1810512"/>
            <a:chExt cx="1524000" cy="1447800"/>
          </a:xfrm>
        </p:grpSpPr>
        <p:sp>
          <p:nvSpPr>
            <p:cNvPr id="7" name="Rectangle 6"/>
            <p:cNvSpPr/>
            <p:nvPr/>
          </p:nvSpPr>
          <p:spPr bwMode="auto">
            <a:xfrm>
              <a:off x="1676400" y="1810512"/>
              <a:ext cx="1524000" cy="1447800"/>
            </a:xfrm>
            <a:prstGeom prst="rect">
              <a:avLst/>
            </a:prstGeom>
            <a:solidFill>
              <a:srgbClr val="002060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 bwMode="auto">
            <a:xfrm>
              <a:off x="1676400" y="2057400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>
              <a:off x="1676400" y="2360612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>
              <a:off x="1676400" y="2663824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>
              <a:off x="1676400" y="2967036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3" name="Straight Arrow Connector 12"/>
          <p:cNvCxnSpPr/>
          <p:nvPr/>
        </p:nvCxnSpPr>
        <p:spPr bwMode="auto">
          <a:xfrm rot="10800000">
            <a:off x="2971800" y="1371600"/>
            <a:ext cx="1143000" cy="1588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 flipH="1">
            <a:off x="4267200" y="11430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err="1" smtClean="0"/>
              <a:t>Alg</a:t>
            </a:r>
            <a:endParaRPr lang="en-US" sz="2800" dirty="0"/>
          </a:p>
        </p:txBody>
      </p:sp>
      <p:cxnSp>
        <p:nvCxnSpPr>
          <p:cNvPr id="15" name="Straight Arrow Connector 14"/>
          <p:cNvCxnSpPr/>
          <p:nvPr/>
        </p:nvCxnSpPr>
        <p:spPr bwMode="auto">
          <a:xfrm rot="10800000">
            <a:off x="2971800" y="2067580"/>
            <a:ext cx="1143000" cy="1588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rgbClr val="FFFF00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16" name="TextBox 15"/>
          <p:cNvSpPr txBox="1"/>
          <p:nvPr/>
        </p:nvSpPr>
        <p:spPr>
          <a:xfrm flipH="1">
            <a:off x="4267200" y="183898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err="1" smtClean="0"/>
              <a:t>Alg</a:t>
            </a:r>
            <a:r>
              <a:rPr lang="en-US" sz="2800" dirty="0" smtClean="0"/>
              <a:t>(X) + noise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dirty="0" smtClean="0">
                <a:solidFill>
                  <a:srgbClr val="00B0F0"/>
                </a:solidFill>
              </a:rPr>
              <a:t>Sample-and-aggregate </a:t>
            </a:r>
            <a:r>
              <a:rPr lang="en-US" sz="2800" dirty="0" smtClean="0">
                <a:solidFill>
                  <a:srgbClr val="00FF00"/>
                </a:solidFill>
              </a:rPr>
              <a:t>(also [NRS07])</a:t>
            </a:r>
            <a:endParaRPr lang="en-US" sz="2800" dirty="0">
              <a:solidFill>
                <a:srgbClr val="00FF00"/>
              </a:solidFill>
            </a:endParaRPr>
          </a:p>
        </p:txBody>
      </p:sp>
      <p:sp>
        <p:nvSpPr>
          <p:cNvPr id="5" name="Content Placeholder 9"/>
          <p:cNvSpPr>
            <a:spLocks noGrp="1"/>
          </p:cNvSpPr>
          <p:nvPr>
            <p:ph idx="1"/>
          </p:nvPr>
        </p:nvSpPr>
        <p:spPr>
          <a:xfrm>
            <a:off x="0" y="2895600"/>
            <a:ext cx="9144000" cy="2438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Say you have some learning algorithm and hard to tell how sensitive it would be to changing a single input.  </a:t>
            </a:r>
          </a:p>
          <a:p>
            <a:pPr eaLnBrk="1" hangingPunct="1">
              <a:defRPr/>
            </a:pPr>
            <a:r>
              <a:rPr lang="en-US" sz="2800" dirty="0" smtClean="0"/>
              <a:t>Some way to run it privately anyway?</a:t>
            </a:r>
            <a:endParaRPr lang="en-US" sz="2800" baseline="30000" dirty="0" smtClean="0">
              <a:latin typeface="cmmi10"/>
            </a:endParaRPr>
          </a:p>
        </p:txBody>
      </p:sp>
      <p:grpSp>
        <p:nvGrpSpPr>
          <p:cNvPr id="2" name="Group 5"/>
          <p:cNvGrpSpPr/>
          <p:nvPr/>
        </p:nvGrpSpPr>
        <p:grpSpPr>
          <a:xfrm>
            <a:off x="1219200" y="1143000"/>
            <a:ext cx="1524000" cy="1447800"/>
            <a:chOff x="1676400" y="1810512"/>
            <a:chExt cx="1524000" cy="1447800"/>
          </a:xfrm>
        </p:grpSpPr>
        <p:sp>
          <p:nvSpPr>
            <p:cNvPr id="7" name="Rectangle 6"/>
            <p:cNvSpPr/>
            <p:nvPr/>
          </p:nvSpPr>
          <p:spPr bwMode="auto">
            <a:xfrm>
              <a:off x="1676400" y="1810512"/>
              <a:ext cx="1524000" cy="1447800"/>
            </a:xfrm>
            <a:prstGeom prst="rect">
              <a:avLst/>
            </a:prstGeom>
            <a:solidFill>
              <a:srgbClr val="002060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 bwMode="auto">
            <a:xfrm>
              <a:off x="1676400" y="2057400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>
              <a:off x="1676400" y="2360612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>
              <a:off x="1676400" y="2663824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>
              <a:off x="1676400" y="2967036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3" name="Straight Arrow Connector 12"/>
          <p:cNvCxnSpPr/>
          <p:nvPr/>
        </p:nvCxnSpPr>
        <p:spPr bwMode="auto">
          <a:xfrm rot="10800000">
            <a:off x="2971800" y="1371600"/>
            <a:ext cx="1143000" cy="1588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rot="10800000">
            <a:off x="2971800" y="2067580"/>
            <a:ext cx="1143000" cy="1588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rgbClr val="FFFF00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17" name="TextBox 16"/>
          <p:cNvSpPr txBox="1"/>
          <p:nvPr/>
        </p:nvSpPr>
        <p:spPr>
          <a:xfrm flipH="1">
            <a:off x="4267200" y="11430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err="1" smtClean="0"/>
              <a:t>Alg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 flipH="1">
            <a:off x="4267200" y="183898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err="1" smtClean="0"/>
              <a:t>Alg</a:t>
            </a:r>
            <a:r>
              <a:rPr lang="en-US" sz="2800" dirty="0" smtClean="0"/>
              <a:t>(X) + noise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dirty="0" smtClean="0">
                <a:solidFill>
                  <a:srgbClr val="00B0F0"/>
                </a:solidFill>
              </a:rPr>
              <a:t>Sample-and-aggregate </a:t>
            </a:r>
            <a:r>
              <a:rPr lang="en-US" sz="2800" dirty="0" smtClean="0">
                <a:solidFill>
                  <a:srgbClr val="00FF00"/>
                </a:solidFill>
              </a:rPr>
              <a:t>(also [NRS07])</a:t>
            </a:r>
            <a:endParaRPr lang="en-US" sz="2800" dirty="0">
              <a:solidFill>
                <a:srgbClr val="00FF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219200" y="11430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54" name="Content Placeholder 9"/>
          <p:cNvSpPr txBox="1">
            <a:spLocks/>
          </p:cNvSpPr>
          <p:nvPr/>
        </p:nvSpPr>
        <p:spPr bwMode="auto">
          <a:xfrm>
            <a:off x="0" y="3124200"/>
            <a:ext cx="9144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outputs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endParaRPr lang="en-US" sz="2800" kern="0" dirty="0" smtClean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endParaRPr kumimoji="0" lang="en-US" sz="28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latin typeface="+mn-lt"/>
              </a:rPr>
              <a:t>Then average these outputs.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800" b="0" i="0" u="none" strike="noStrike" kern="0" cap="none" spc="0" normalizeH="0" baseline="3000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mmi10"/>
              <a:ea typeface="+mn-ea"/>
              <a:cs typeface="+mn-cs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1219200" y="12954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1219200" y="14478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1219200" y="16002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1219200" y="17526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1219200" y="19050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1219200" y="20574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1219200" y="22098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1219200" y="23622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1219200" y="25146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1219200" y="26670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70" name="Right Brace 69"/>
          <p:cNvSpPr/>
          <p:nvPr/>
        </p:nvSpPr>
        <p:spPr bwMode="auto">
          <a:xfrm>
            <a:off x="2895600" y="1143000"/>
            <a:ext cx="228600" cy="457200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71" name="Right Brace 70"/>
          <p:cNvSpPr/>
          <p:nvPr/>
        </p:nvSpPr>
        <p:spPr bwMode="auto">
          <a:xfrm>
            <a:off x="2895600" y="1600200"/>
            <a:ext cx="228600" cy="457200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72" name="Right Brace 71"/>
          <p:cNvSpPr/>
          <p:nvPr/>
        </p:nvSpPr>
        <p:spPr bwMode="auto">
          <a:xfrm>
            <a:off x="2895600" y="2057400"/>
            <a:ext cx="228600" cy="457200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73" name="Right Brace 72"/>
          <p:cNvSpPr/>
          <p:nvPr/>
        </p:nvSpPr>
        <p:spPr bwMode="auto">
          <a:xfrm>
            <a:off x="2895600" y="2514600"/>
            <a:ext cx="228600" cy="457200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1219200" y="28194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4114800" y="1219200"/>
            <a:ext cx="42399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Run learning algorithm on disjoint pieces</a:t>
            </a:r>
            <a:endParaRPr lang="en-US" sz="2000" dirty="0"/>
          </a:p>
        </p:txBody>
      </p:sp>
      <p:cxnSp>
        <p:nvCxnSpPr>
          <p:cNvPr id="78" name="Straight Arrow Connector 77"/>
          <p:cNvCxnSpPr/>
          <p:nvPr/>
        </p:nvCxnSpPr>
        <p:spPr bwMode="auto">
          <a:xfrm rot="10800000">
            <a:off x="3352800" y="1371600"/>
            <a:ext cx="6858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/>
          <p:nvPr/>
        </p:nvCxnSpPr>
        <p:spPr bwMode="auto">
          <a:xfrm rot="10800000">
            <a:off x="3352800" y="1827212"/>
            <a:ext cx="6858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0" name="Straight Arrow Connector 79"/>
          <p:cNvCxnSpPr/>
          <p:nvPr/>
        </p:nvCxnSpPr>
        <p:spPr bwMode="auto">
          <a:xfrm rot="10800000">
            <a:off x="3352800" y="2282824"/>
            <a:ext cx="6858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1" name="Straight Arrow Connector 80"/>
          <p:cNvCxnSpPr/>
          <p:nvPr/>
        </p:nvCxnSpPr>
        <p:spPr bwMode="auto">
          <a:xfrm rot="10800000">
            <a:off x="3352800" y="2738436"/>
            <a:ext cx="6858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2" name="Oval 81"/>
          <p:cNvSpPr/>
          <p:nvPr/>
        </p:nvSpPr>
        <p:spPr bwMode="auto">
          <a:xfrm>
            <a:off x="3276600" y="3124200"/>
            <a:ext cx="914400" cy="914400"/>
          </a:xfrm>
          <a:prstGeom prst="ellipse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84" name="Straight Connector 83"/>
          <p:cNvCxnSpPr/>
          <p:nvPr/>
        </p:nvCxnSpPr>
        <p:spPr bwMode="auto">
          <a:xfrm rot="5400000">
            <a:off x="3238500" y="3314700"/>
            <a:ext cx="1066800" cy="53340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33CC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5" name="Oval 84"/>
          <p:cNvSpPr/>
          <p:nvPr/>
        </p:nvSpPr>
        <p:spPr bwMode="auto">
          <a:xfrm>
            <a:off x="4572000" y="3124200"/>
            <a:ext cx="914400" cy="914400"/>
          </a:xfrm>
          <a:prstGeom prst="ellipse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86" name="Straight Connector 85"/>
          <p:cNvCxnSpPr/>
          <p:nvPr/>
        </p:nvCxnSpPr>
        <p:spPr bwMode="auto">
          <a:xfrm rot="16200000" flipH="1">
            <a:off x="4495800" y="3429000"/>
            <a:ext cx="1143000" cy="38100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33CC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7" name="Oval 86"/>
          <p:cNvSpPr/>
          <p:nvPr/>
        </p:nvSpPr>
        <p:spPr bwMode="auto">
          <a:xfrm>
            <a:off x="5867400" y="3124200"/>
            <a:ext cx="914400" cy="914400"/>
          </a:xfrm>
          <a:prstGeom prst="ellipse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88" name="Straight Connector 87"/>
          <p:cNvCxnSpPr/>
          <p:nvPr/>
        </p:nvCxnSpPr>
        <p:spPr bwMode="auto">
          <a:xfrm rot="5400000">
            <a:off x="5715000" y="3581400"/>
            <a:ext cx="1219200" cy="158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33CC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9" name="Oval 88"/>
          <p:cNvSpPr/>
          <p:nvPr/>
        </p:nvSpPr>
        <p:spPr bwMode="auto">
          <a:xfrm>
            <a:off x="7162800" y="3124200"/>
            <a:ext cx="914400" cy="914400"/>
          </a:xfrm>
          <a:prstGeom prst="ellipse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90" name="Straight Connector 89"/>
          <p:cNvCxnSpPr/>
          <p:nvPr/>
        </p:nvCxnSpPr>
        <p:spPr bwMode="auto">
          <a:xfrm rot="16200000" flipH="1">
            <a:off x="7086600" y="3429000"/>
            <a:ext cx="1143000" cy="22860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33CC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dirty="0" smtClean="0">
                <a:solidFill>
                  <a:srgbClr val="00B0F0"/>
                </a:solidFill>
              </a:rPr>
              <a:t>Objective perturbation </a:t>
            </a:r>
            <a:r>
              <a:rPr lang="en-US" sz="2800" dirty="0" smtClean="0">
                <a:solidFill>
                  <a:srgbClr val="00FF00"/>
                </a:solidFill>
              </a:rPr>
              <a:t> [CMS08]</a:t>
            </a:r>
            <a:endParaRPr lang="en-US" sz="2800" dirty="0">
              <a:solidFill>
                <a:srgbClr val="00FF00"/>
              </a:solidFill>
            </a:endParaRPr>
          </a:p>
        </p:txBody>
      </p:sp>
      <p:sp>
        <p:nvSpPr>
          <p:cNvPr id="5" name="Content Placeholder 9"/>
          <p:cNvSpPr>
            <a:spLocks noGrp="1"/>
          </p:cNvSpPr>
          <p:nvPr>
            <p:ph idx="1"/>
          </p:nvPr>
        </p:nvSpPr>
        <p:spPr>
          <a:xfrm>
            <a:off x="0" y="2895600"/>
            <a:ext cx="9144000" cy="3962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800" dirty="0" smtClean="0"/>
              <a:t>Idea: add noise to the </a:t>
            </a:r>
            <a:r>
              <a:rPr lang="en-US" sz="2800" u="sng" dirty="0" smtClean="0"/>
              <a:t>objective function</a:t>
            </a:r>
            <a:r>
              <a:rPr lang="en-US" sz="2800" dirty="0" smtClean="0"/>
              <a:t> used by the learning algorithm.</a:t>
            </a:r>
          </a:p>
          <a:p>
            <a:pPr eaLnBrk="1" hangingPunct="1">
              <a:defRPr/>
            </a:pPr>
            <a:r>
              <a:rPr lang="en-US" sz="2800" dirty="0" smtClean="0"/>
              <a:t>Natural for algorithms like SVMs that have regularization term. </a:t>
            </a:r>
          </a:p>
          <a:p>
            <a:pPr eaLnBrk="1" hangingPunct="1">
              <a:defRPr/>
            </a:pPr>
            <a:r>
              <a:rPr lang="en-US" sz="2800" dirty="0" smtClean="0">
                <a:solidFill>
                  <a:srgbClr val="00FF00"/>
                </a:solidFill>
              </a:rPr>
              <a:t>[CMS] </a:t>
            </a:r>
            <a:r>
              <a:rPr lang="en-US" sz="2800" dirty="0" smtClean="0"/>
              <a:t>show how to do this, if use a smooth loss function.</a:t>
            </a:r>
          </a:p>
          <a:p>
            <a:pPr eaLnBrk="1" hangingPunct="1">
              <a:defRPr/>
            </a:pPr>
            <a:r>
              <a:rPr lang="en-US" sz="2800" dirty="0" smtClean="0"/>
              <a:t>Also show nice experimental results.</a:t>
            </a:r>
          </a:p>
        </p:txBody>
      </p:sp>
      <p:grpSp>
        <p:nvGrpSpPr>
          <p:cNvPr id="2" name="Group 5"/>
          <p:cNvGrpSpPr/>
          <p:nvPr/>
        </p:nvGrpSpPr>
        <p:grpSpPr>
          <a:xfrm>
            <a:off x="1219200" y="1143000"/>
            <a:ext cx="1524000" cy="1447800"/>
            <a:chOff x="1676400" y="1810512"/>
            <a:chExt cx="1524000" cy="1447800"/>
          </a:xfrm>
        </p:grpSpPr>
        <p:sp>
          <p:nvSpPr>
            <p:cNvPr id="7" name="Rectangle 6"/>
            <p:cNvSpPr/>
            <p:nvPr/>
          </p:nvSpPr>
          <p:spPr bwMode="auto">
            <a:xfrm>
              <a:off x="1676400" y="1810512"/>
              <a:ext cx="1524000" cy="1447800"/>
            </a:xfrm>
            <a:prstGeom prst="rect">
              <a:avLst/>
            </a:prstGeom>
            <a:solidFill>
              <a:srgbClr val="002060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 bwMode="auto">
            <a:xfrm>
              <a:off x="1676400" y="2057400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>
              <a:off x="1676400" y="2360612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>
              <a:off x="1676400" y="2663824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>
              <a:off x="1676400" y="2967036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3" name="Straight Arrow Connector 12"/>
          <p:cNvCxnSpPr/>
          <p:nvPr/>
        </p:nvCxnSpPr>
        <p:spPr bwMode="auto">
          <a:xfrm rot="10800000">
            <a:off x="2971800" y="1371600"/>
            <a:ext cx="1143000" cy="1588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rot="10800000">
            <a:off x="2971800" y="2067580"/>
            <a:ext cx="1143000" cy="1588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rgbClr val="FFFF00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17" name="TextBox 16"/>
          <p:cNvSpPr txBox="1"/>
          <p:nvPr/>
        </p:nvSpPr>
        <p:spPr>
          <a:xfrm flipH="1">
            <a:off x="4267200" y="114300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err="1" smtClean="0"/>
              <a:t>Alg</a:t>
            </a:r>
            <a:r>
              <a:rPr lang="en-US" sz="2800" dirty="0" smtClean="0"/>
              <a:t>* = </a:t>
            </a:r>
            <a:r>
              <a:rPr lang="en-US" sz="2800" dirty="0" err="1" smtClean="0"/>
              <a:t>Alg</a:t>
            </a:r>
            <a:r>
              <a:rPr lang="en-US" sz="2800" dirty="0" smtClean="0"/>
              <a:t> + noise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 flipH="1">
            <a:off x="4267200" y="183898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err="1" smtClean="0"/>
              <a:t>Alg</a:t>
            </a:r>
            <a:r>
              <a:rPr lang="en-US" sz="2800" dirty="0" smtClean="0"/>
              <a:t>*(X)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dirty="0" smtClean="0">
                <a:solidFill>
                  <a:srgbClr val="00B0F0"/>
                </a:solidFill>
              </a:rPr>
              <a:t>Exponential Mechanism </a:t>
            </a:r>
            <a:r>
              <a:rPr lang="en-US" sz="2800" dirty="0" smtClean="0">
                <a:solidFill>
                  <a:srgbClr val="00FF00"/>
                </a:solidFill>
              </a:rPr>
              <a:t>[MT07]</a:t>
            </a:r>
            <a:endParaRPr lang="en-US" sz="2800" dirty="0">
              <a:solidFill>
                <a:srgbClr val="00FF00"/>
              </a:solidFill>
            </a:endParaRPr>
          </a:p>
        </p:txBody>
      </p:sp>
      <p:sp>
        <p:nvSpPr>
          <p:cNvPr id="5" name="Content Placeholder 9"/>
          <p:cNvSpPr>
            <a:spLocks noGrp="1"/>
          </p:cNvSpPr>
          <p:nvPr>
            <p:ph idx="1"/>
          </p:nvPr>
        </p:nvSpPr>
        <p:spPr>
          <a:xfrm>
            <a:off x="0" y="2895600"/>
            <a:ext cx="9144000" cy="3276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What about running some generic optimization algorithm?</a:t>
            </a:r>
          </a:p>
          <a:p>
            <a:pPr eaLnBrk="1" hangingPunct="1">
              <a:defRPr/>
            </a:pPr>
            <a:r>
              <a:rPr lang="en-US" sz="2800" dirty="0" smtClean="0"/>
              <a:t>[[skip for now]]</a:t>
            </a:r>
          </a:p>
        </p:txBody>
      </p:sp>
      <p:grpSp>
        <p:nvGrpSpPr>
          <p:cNvPr id="2" name="Group 5"/>
          <p:cNvGrpSpPr/>
          <p:nvPr/>
        </p:nvGrpSpPr>
        <p:grpSpPr>
          <a:xfrm>
            <a:off x="1219200" y="1143000"/>
            <a:ext cx="1524000" cy="1447800"/>
            <a:chOff x="1676400" y="1810512"/>
            <a:chExt cx="1524000" cy="1447800"/>
          </a:xfrm>
        </p:grpSpPr>
        <p:sp>
          <p:nvSpPr>
            <p:cNvPr id="7" name="Rectangle 6"/>
            <p:cNvSpPr/>
            <p:nvPr/>
          </p:nvSpPr>
          <p:spPr bwMode="auto">
            <a:xfrm>
              <a:off x="1676400" y="1810512"/>
              <a:ext cx="1524000" cy="1447800"/>
            </a:xfrm>
            <a:prstGeom prst="rect">
              <a:avLst/>
            </a:prstGeom>
            <a:solidFill>
              <a:srgbClr val="002060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 bwMode="auto">
            <a:xfrm>
              <a:off x="1676400" y="2057400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>
              <a:off x="1676400" y="2360612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>
              <a:off x="1676400" y="2663824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>
              <a:off x="1676400" y="2967036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3" name="Straight Arrow Connector 12"/>
          <p:cNvCxnSpPr/>
          <p:nvPr/>
        </p:nvCxnSpPr>
        <p:spPr bwMode="auto">
          <a:xfrm rot="10800000">
            <a:off x="2971800" y="1371600"/>
            <a:ext cx="1143000" cy="1588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rot="10800000">
            <a:off x="2971800" y="2067580"/>
            <a:ext cx="1143000" cy="1588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rgbClr val="FFFF00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17" name="TextBox 16"/>
          <p:cNvSpPr txBox="1"/>
          <p:nvPr/>
        </p:nvSpPr>
        <p:spPr>
          <a:xfrm flipH="1">
            <a:off x="4267200" y="114300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err="1" smtClean="0"/>
              <a:t>Alg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 flipH="1">
            <a:off x="4267200" y="183898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err="1" smtClean="0"/>
              <a:t>Alg</a:t>
            </a:r>
            <a:r>
              <a:rPr lang="en-US" sz="2800" dirty="0" smtClean="0"/>
              <a:t>*(X)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dirty="0" smtClean="0">
                <a:solidFill>
                  <a:srgbClr val="00B0F0"/>
                </a:solidFill>
              </a:rPr>
              <a:t>What about outputting sanitized databases?</a:t>
            </a:r>
            <a:endParaRPr lang="en-US" sz="2800" dirty="0">
              <a:solidFill>
                <a:srgbClr val="00FF00"/>
              </a:solidFill>
            </a:endParaRPr>
          </a:p>
        </p:txBody>
      </p:sp>
      <p:sp>
        <p:nvSpPr>
          <p:cNvPr id="54" name="Content Placeholder 9"/>
          <p:cNvSpPr txBox="1">
            <a:spLocks/>
          </p:cNvSpPr>
          <p:nvPr/>
        </p:nvSpPr>
        <p:spPr bwMode="auto">
          <a:xfrm>
            <a:off x="0" y="3352800"/>
            <a:ext cx="9144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 far, just question-answering.  Each answer leaks some privacy – at some point, have to shut down.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latin typeface="+mn-lt"/>
              </a:rPr>
              <a:t>What about outputting a sanitized database that people could then examine as they wish?</a:t>
            </a:r>
            <a:endParaRPr kumimoji="0" lang="en-US" sz="2800" b="0" i="0" u="none" strike="noStrike" kern="0" cap="none" spc="0" normalizeH="0" baseline="3000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mmi10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219200" y="11430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12954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219200" y="14478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1219200" y="16002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219200" y="17526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219200" y="19050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1219200" y="20574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219200" y="22098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1219200" y="23622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1219200" y="25146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26670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1219200" y="28194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 bwMode="auto">
          <a:xfrm rot="10800000">
            <a:off x="3581400" y="2057400"/>
            <a:ext cx="1143000" cy="1588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rgbClr val="FFFF00"/>
            </a:solidFill>
            <a:prstDash val="solid"/>
            <a:round/>
            <a:headEnd type="arrow" w="med" len="med"/>
            <a:tailEnd type="none"/>
          </a:ln>
          <a:effectLst/>
        </p:spPr>
      </p:cxnSp>
      <p:grpSp>
        <p:nvGrpSpPr>
          <p:cNvPr id="31" name="Group 5"/>
          <p:cNvGrpSpPr/>
          <p:nvPr/>
        </p:nvGrpSpPr>
        <p:grpSpPr>
          <a:xfrm>
            <a:off x="5486400" y="1295400"/>
            <a:ext cx="1524000" cy="1447800"/>
            <a:chOff x="1676400" y="1810512"/>
            <a:chExt cx="1524000" cy="1447800"/>
          </a:xfrm>
        </p:grpSpPr>
        <p:sp>
          <p:nvSpPr>
            <p:cNvPr id="32" name="Rectangle 31"/>
            <p:cNvSpPr/>
            <p:nvPr/>
          </p:nvSpPr>
          <p:spPr bwMode="auto">
            <a:xfrm>
              <a:off x="1676400" y="1810512"/>
              <a:ext cx="1524000" cy="1447800"/>
            </a:xfrm>
            <a:prstGeom prst="rect">
              <a:avLst/>
            </a:prstGeom>
            <a:solidFill>
              <a:srgbClr val="002060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cxnSp>
          <p:nvCxnSpPr>
            <p:cNvPr id="33" name="Straight Connector 32"/>
            <p:cNvCxnSpPr/>
            <p:nvPr/>
          </p:nvCxnSpPr>
          <p:spPr bwMode="auto">
            <a:xfrm>
              <a:off x="1676400" y="2057400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>
              <a:off x="1676400" y="2360612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Straight Connector 34"/>
            <p:cNvCxnSpPr/>
            <p:nvPr/>
          </p:nvCxnSpPr>
          <p:spPr bwMode="auto">
            <a:xfrm>
              <a:off x="1676400" y="2663824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Straight Connector 35"/>
            <p:cNvCxnSpPr/>
            <p:nvPr/>
          </p:nvCxnSpPr>
          <p:spPr bwMode="auto">
            <a:xfrm>
              <a:off x="1676400" y="2967036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7" name="Content Placeholder 9"/>
          <p:cNvSpPr txBox="1">
            <a:spLocks/>
          </p:cNvSpPr>
          <p:nvPr/>
        </p:nvSpPr>
        <p:spPr bwMode="auto">
          <a:xfrm>
            <a:off x="0" y="53340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tabLst/>
              <a:defRPr/>
            </a:pP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is related to the original database…</a:t>
            </a:r>
            <a:endParaRPr kumimoji="0" lang="en-US" sz="2800" b="0" i="0" u="none" strike="noStrike" kern="0" cap="none" spc="0" normalizeH="0" baseline="3000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mmi1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dirty="0" smtClean="0">
                <a:solidFill>
                  <a:srgbClr val="00B0F0"/>
                </a:solidFill>
              </a:rPr>
              <a:t>What about outputting sanitized databases?</a:t>
            </a:r>
            <a:endParaRPr lang="en-US" sz="2800" dirty="0">
              <a:solidFill>
                <a:srgbClr val="00FF00"/>
              </a:solidFill>
            </a:endParaRPr>
          </a:p>
        </p:txBody>
      </p:sp>
      <p:sp>
        <p:nvSpPr>
          <p:cNvPr id="54" name="Content Placeholder 9"/>
          <p:cNvSpPr txBox="1">
            <a:spLocks/>
          </p:cNvSpPr>
          <p:nvPr/>
        </p:nvSpPr>
        <p:spPr bwMode="auto">
          <a:xfrm>
            <a:off x="0" y="3352800"/>
            <a:ext cx="91440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latin typeface="+mn-lt"/>
              </a:rPr>
              <a:t>Could ask a few questions (using previous </a:t>
            </a:r>
            <a:r>
              <a:rPr lang="en-US" sz="2800" kern="0" dirty="0" err="1" smtClean="0">
                <a:latin typeface="+mn-lt"/>
              </a:rPr>
              <a:t>mechs</a:t>
            </a:r>
            <a:r>
              <a:rPr lang="en-US" sz="2800" kern="0" dirty="0" smtClean="0">
                <a:latin typeface="+mn-lt"/>
              </a:rPr>
              <a:t>) and then engineer a database that roughly agrees on these answers.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But really, we want a database that matches on questions we haven’t asked yet.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solidFill>
                  <a:srgbClr val="FFC000"/>
                </a:solidFill>
                <a:latin typeface="+mn-lt"/>
              </a:rPr>
              <a:t>D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 you need to leak privacy in proportion to number of questions asked?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219200" y="11430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12954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219200" y="14478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1219200" y="16002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219200" y="17526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219200" y="19050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1219200" y="20574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219200" y="22098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1219200" y="23622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1219200" y="25146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26670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1219200" y="28194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 bwMode="auto">
          <a:xfrm rot="10800000">
            <a:off x="3581400" y="2057400"/>
            <a:ext cx="1143000" cy="1588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rgbClr val="FFFF00"/>
            </a:solidFill>
            <a:prstDash val="solid"/>
            <a:round/>
            <a:headEnd type="arrow" w="med" len="med"/>
            <a:tailEnd type="none"/>
          </a:ln>
          <a:effectLst/>
        </p:spPr>
      </p:cxnSp>
      <p:grpSp>
        <p:nvGrpSpPr>
          <p:cNvPr id="2" name="Group 5"/>
          <p:cNvGrpSpPr/>
          <p:nvPr/>
        </p:nvGrpSpPr>
        <p:grpSpPr>
          <a:xfrm>
            <a:off x="5486400" y="1295400"/>
            <a:ext cx="1524000" cy="1447800"/>
            <a:chOff x="1676400" y="1810512"/>
            <a:chExt cx="1524000" cy="1447800"/>
          </a:xfrm>
        </p:grpSpPr>
        <p:sp>
          <p:nvSpPr>
            <p:cNvPr id="32" name="Rectangle 31"/>
            <p:cNvSpPr/>
            <p:nvPr/>
          </p:nvSpPr>
          <p:spPr bwMode="auto">
            <a:xfrm>
              <a:off x="1676400" y="1810512"/>
              <a:ext cx="1524000" cy="1447800"/>
            </a:xfrm>
            <a:prstGeom prst="rect">
              <a:avLst/>
            </a:prstGeom>
            <a:solidFill>
              <a:srgbClr val="002060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cxnSp>
          <p:nvCxnSpPr>
            <p:cNvPr id="33" name="Straight Connector 32"/>
            <p:cNvCxnSpPr/>
            <p:nvPr/>
          </p:nvCxnSpPr>
          <p:spPr bwMode="auto">
            <a:xfrm>
              <a:off x="1676400" y="2057400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>
              <a:off x="1676400" y="2360612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Straight Connector 34"/>
            <p:cNvCxnSpPr/>
            <p:nvPr/>
          </p:nvCxnSpPr>
          <p:spPr bwMode="auto">
            <a:xfrm>
              <a:off x="1676400" y="2663824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Straight Connector 35"/>
            <p:cNvCxnSpPr/>
            <p:nvPr/>
          </p:nvCxnSpPr>
          <p:spPr bwMode="auto">
            <a:xfrm>
              <a:off x="1676400" y="2967036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uiExpand="1" build="p" bldLvl="2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dirty="0" smtClean="0">
                <a:solidFill>
                  <a:srgbClr val="00B0F0"/>
                </a:solidFill>
              </a:rPr>
              <a:t>What about outputting sanitized databases?</a:t>
            </a:r>
            <a:endParaRPr lang="en-US" sz="2800" dirty="0">
              <a:solidFill>
                <a:srgbClr val="00FF00"/>
              </a:solidFill>
            </a:endParaRPr>
          </a:p>
        </p:txBody>
      </p:sp>
      <p:sp>
        <p:nvSpPr>
          <p:cNvPr id="54" name="Content Placeholder 9"/>
          <p:cNvSpPr txBox="1">
            <a:spLocks/>
          </p:cNvSpPr>
          <p:nvPr/>
        </p:nvSpPr>
        <p:spPr bwMode="auto">
          <a:xfrm>
            <a:off x="0" y="3352800"/>
            <a:ext cx="91440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tabLst/>
              <a:defRPr/>
            </a:pP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Actually, no you don’t 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[B-</a:t>
            </a:r>
            <a:r>
              <a:rPr kumimoji="0" lang="en-US" sz="2800" b="0" i="0" u="none" strike="noStrike" kern="0" cap="none" spc="0" normalizeH="0" noProof="0" dirty="0" err="1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Ligett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-Roth] </a:t>
            </a:r>
            <a:endParaRPr kumimoji="0" lang="en-US" sz="28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latin typeface="+mn-lt"/>
              </a:rPr>
              <a:t>F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ix a class C of quantities to preserve.  E.g., fraction of entries with </a:t>
            </a:r>
            <a:r>
              <a:rPr kumimoji="0" lang="en-US" sz="2800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x[i</a:t>
            </a:r>
            <a:r>
              <a:rPr kumimoji="0" lang="en-US" sz="2800" strike="noStrike" kern="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1</a:t>
            </a:r>
            <a:r>
              <a:rPr lang="en-US" sz="2800" kern="0" dirty="0" smtClean="0">
                <a:latin typeface="+mn-lt"/>
              </a:rPr>
              <a:t>]=1, </a:t>
            </a:r>
            <a:r>
              <a:rPr lang="en-US" sz="2800" kern="0" dirty="0" smtClean="0">
                <a:latin typeface="Comic Sans MS"/>
              </a:rPr>
              <a:t>x[i</a:t>
            </a:r>
            <a:r>
              <a:rPr lang="en-US" sz="2800" kern="0" baseline="-25000" dirty="0" smtClean="0">
                <a:latin typeface="Comic Sans MS"/>
              </a:rPr>
              <a:t>2</a:t>
            </a:r>
            <a:r>
              <a:rPr lang="en-US" sz="2800" kern="0" dirty="0" smtClean="0">
                <a:latin typeface="+mn-lt"/>
              </a:rPr>
              <a:t>]=0…</a:t>
            </a:r>
            <a:r>
              <a:rPr lang="en-US" sz="2800" kern="0" dirty="0" smtClean="0">
                <a:latin typeface="Comic Sans MS"/>
              </a:rPr>
              <a:t>x[</a:t>
            </a:r>
            <a:r>
              <a:rPr lang="en-US" sz="2800" kern="0" dirty="0" err="1" smtClean="0">
                <a:latin typeface="Comic Sans MS"/>
              </a:rPr>
              <a:t>i</a:t>
            </a:r>
            <a:r>
              <a:rPr lang="en-US" sz="2800" kern="0" baseline="-25000" dirty="0" err="1" smtClean="0">
                <a:latin typeface="Comic Sans MS"/>
              </a:rPr>
              <a:t>k</a:t>
            </a:r>
            <a:r>
              <a:rPr lang="en-US" sz="2800" kern="0" dirty="0" smtClean="0">
                <a:latin typeface="+mn-lt"/>
              </a:rPr>
              <a:t>]=1.</a:t>
            </a:r>
            <a:endParaRPr kumimoji="0" lang="en-US" sz="28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Want 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mi10"/>
              </a:rPr>
              <a:t>²</a:t>
            </a:r>
            <a:r>
              <a:rPr lang="en-US" sz="2800" kern="0" dirty="0" smtClean="0">
                <a:latin typeface="+mn-lt"/>
              </a:rPr>
              <a:t>-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privacy 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preserve all q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</a:rPr>
              <a:t>2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 up to 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</a:rPr>
              <a:t>§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mi10"/>
              </a:rPr>
              <a:t>®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solidFill>
                  <a:srgbClr val="00FF00"/>
                </a:solidFill>
                <a:latin typeface="+mn-lt"/>
              </a:rPr>
              <a:t>[BLR] </a:t>
            </a:r>
            <a:r>
              <a:rPr lang="en-US" sz="2800" kern="0" dirty="0" smtClean="0">
                <a:latin typeface="+mn-lt"/>
              </a:rPr>
              <a:t>show: in principle, can do with database of size only n = O(d log |C|).</a:t>
            </a:r>
            <a:endParaRPr lang="en-US" sz="2800" kern="0" baseline="30000" dirty="0" smtClean="0">
              <a:solidFill>
                <a:srgbClr val="FFC000"/>
              </a:solidFill>
              <a:latin typeface="cmmi1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219200" y="11430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12954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219200" y="14478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1219200" y="16002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219200" y="17526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219200" y="19050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1219200" y="20574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219200" y="22098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1219200" y="23622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1219200" y="25146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26670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1219200" y="28194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 bwMode="auto">
          <a:xfrm rot="10800000">
            <a:off x="3581400" y="2057400"/>
            <a:ext cx="1143000" cy="1588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rgbClr val="FFFF00"/>
            </a:solidFill>
            <a:prstDash val="solid"/>
            <a:round/>
            <a:headEnd type="arrow" w="med" len="med"/>
            <a:tailEnd type="none"/>
          </a:ln>
          <a:effectLst/>
        </p:spPr>
      </p:cxnSp>
      <p:grpSp>
        <p:nvGrpSpPr>
          <p:cNvPr id="2" name="Group 5"/>
          <p:cNvGrpSpPr/>
          <p:nvPr/>
        </p:nvGrpSpPr>
        <p:grpSpPr>
          <a:xfrm>
            <a:off x="5486400" y="1295400"/>
            <a:ext cx="1524000" cy="1447800"/>
            <a:chOff x="1676400" y="1810512"/>
            <a:chExt cx="1524000" cy="1447800"/>
          </a:xfrm>
        </p:grpSpPr>
        <p:sp>
          <p:nvSpPr>
            <p:cNvPr id="32" name="Rectangle 31"/>
            <p:cNvSpPr/>
            <p:nvPr/>
          </p:nvSpPr>
          <p:spPr bwMode="auto">
            <a:xfrm>
              <a:off x="1676400" y="1810512"/>
              <a:ext cx="1524000" cy="1447800"/>
            </a:xfrm>
            <a:prstGeom prst="rect">
              <a:avLst/>
            </a:prstGeom>
            <a:solidFill>
              <a:srgbClr val="002060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cxnSp>
          <p:nvCxnSpPr>
            <p:cNvPr id="33" name="Straight Connector 32"/>
            <p:cNvCxnSpPr/>
            <p:nvPr/>
          </p:nvCxnSpPr>
          <p:spPr bwMode="auto">
            <a:xfrm>
              <a:off x="1676400" y="2057400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>
              <a:off x="1676400" y="2360612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Straight Connector 34"/>
            <p:cNvCxnSpPr/>
            <p:nvPr/>
          </p:nvCxnSpPr>
          <p:spPr bwMode="auto">
            <a:xfrm>
              <a:off x="1676400" y="2663824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Straight Connector 35"/>
            <p:cNvCxnSpPr/>
            <p:nvPr/>
          </p:nvCxnSpPr>
          <p:spPr bwMode="auto">
            <a:xfrm>
              <a:off x="1676400" y="2967036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3" name="Group 42"/>
          <p:cNvGrpSpPr/>
          <p:nvPr/>
        </p:nvGrpSpPr>
        <p:grpSpPr>
          <a:xfrm>
            <a:off x="290282" y="1143794"/>
            <a:ext cx="320112" cy="1828006"/>
            <a:chOff x="290282" y="1143794"/>
            <a:chExt cx="320112" cy="1828006"/>
          </a:xfrm>
        </p:grpSpPr>
        <p:cxnSp>
          <p:nvCxnSpPr>
            <p:cNvPr id="29" name="Straight Arrow Connector 28"/>
            <p:cNvCxnSpPr/>
            <p:nvPr/>
          </p:nvCxnSpPr>
          <p:spPr bwMode="auto">
            <a:xfrm rot="5400000">
              <a:off x="-304006" y="2057400"/>
              <a:ext cx="1828006" cy="79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arrow"/>
              <a:tailEnd type="arrow"/>
            </a:ln>
            <a:effectLst/>
          </p:spPr>
        </p:cxnSp>
        <p:sp>
          <p:nvSpPr>
            <p:cNvPr id="31" name="TextBox 30"/>
            <p:cNvSpPr txBox="1"/>
            <p:nvPr/>
          </p:nvSpPr>
          <p:spPr>
            <a:xfrm>
              <a:off x="290282" y="1809690"/>
              <a:ext cx="31931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n</a:t>
              </a:r>
              <a:endParaRPr lang="en-US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1219200" y="685800"/>
            <a:ext cx="1524000" cy="400110"/>
            <a:chOff x="1219200" y="685800"/>
            <a:chExt cx="1524000" cy="400110"/>
          </a:xfrm>
        </p:grpSpPr>
        <p:cxnSp>
          <p:nvCxnSpPr>
            <p:cNvPr id="39" name="Straight Arrow Connector 38"/>
            <p:cNvCxnSpPr/>
            <p:nvPr/>
          </p:nvCxnSpPr>
          <p:spPr bwMode="auto">
            <a:xfrm>
              <a:off x="1219200" y="990600"/>
              <a:ext cx="15240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arrow"/>
              <a:tailEnd type="arrow"/>
            </a:ln>
            <a:effectLst/>
          </p:spPr>
        </p:cxnSp>
        <p:sp>
          <p:nvSpPr>
            <p:cNvPr id="42" name="TextBox 41"/>
            <p:cNvSpPr txBox="1"/>
            <p:nvPr/>
          </p:nvSpPr>
          <p:spPr>
            <a:xfrm>
              <a:off x="1890482" y="685800"/>
              <a:ext cx="33534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d</a:t>
              </a:r>
              <a:endParaRPr lang="en-US" sz="2000" dirty="0"/>
            </a:p>
          </p:txBody>
        </p:sp>
      </p:grpSp>
      <p:sp>
        <p:nvSpPr>
          <p:cNvPr id="40" name="Rounded Rectangular Callout 39"/>
          <p:cNvSpPr/>
          <p:nvPr/>
        </p:nvSpPr>
        <p:spPr bwMode="auto">
          <a:xfrm>
            <a:off x="5029200" y="5867400"/>
            <a:ext cx="3505200" cy="685800"/>
          </a:xfrm>
          <a:prstGeom prst="wedgeRoundRectCallout">
            <a:avLst>
              <a:gd name="adj1" fmla="val -62077"/>
              <a:gd name="adj2" fmla="val -21628"/>
              <a:gd name="adj3" fmla="val 16667"/>
            </a:avLst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Allowing exponentially-many questions!</a:t>
            </a:r>
          </a:p>
        </p:txBody>
      </p:sp>
      <p:sp>
        <p:nvSpPr>
          <p:cNvPr id="44" name="Rounded Rectangle 43"/>
          <p:cNvSpPr/>
          <p:nvPr/>
        </p:nvSpPr>
        <p:spPr bwMode="auto">
          <a:xfrm>
            <a:off x="6248400" y="3124200"/>
            <a:ext cx="2438400" cy="762000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(At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least not for count-queries)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uiExpand="1" build="p" bldLvl="2"/>
      <p:bldP spid="4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ounded Rectangular Callout 40"/>
          <p:cNvSpPr/>
          <p:nvPr/>
        </p:nvSpPr>
        <p:spPr bwMode="auto">
          <a:xfrm>
            <a:off x="4800600" y="3048000"/>
            <a:ext cx="4114800" cy="762000"/>
          </a:xfrm>
          <a:prstGeom prst="wedgeRoundRectCallout">
            <a:avLst>
              <a:gd name="adj1" fmla="val 38553"/>
              <a:gd name="adj2" fmla="val 207328"/>
              <a:gd name="adj3" fmla="val 16667"/>
            </a:avLst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omic Sans MS" pitchFamily="66" charset="0"/>
              </a:rPr>
              <a:t>Pr(D)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omic Sans MS" pitchFamily="66" charset="0"/>
              </a:rPr>
              <a:t> 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msy10"/>
              </a:rPr>
              <a:t>/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omic Sans MS" pitchFamily="66" charset="0"/>
              </a:rPr>
              <a:t> </a:t>
            </a:r>
            <a:r>
              <a:rPr kumimoji="0" lang="en-US" sz="2800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omic Sans MS"/>
              </a:rPr>
              <a:t>e</a:t>
            </a:r>
            <a:r>
              <a:rPr kumimoji="0" lang="en-US" sz="2800" strike="noStrike" cap="none" normalizeH="0" baseline="30000" dirty="0" smtClean="0">
                <a:ln>
                  <a:noFill/>
                </a:ln>
                <a:solidFill>
                  <a:srgbClr val="FFFF00"/>
                </a:solidFill>
                <a:effectLst/>
                <a:latin typeface="Comic Sans MS"/>
              </a:rPr>
              <a:t>-O</a:t>
            </a:r>
            <a:r>
              <a:rPr kumimoji="0" lang="en-US" sz="2800" b="0" i="0" u="none" strike="noStrike" cap="none" normalizeH="0" baseline="30000" dirty="0" smtClean="0">
                <a:ln>
                  <a:noFill/>
                </a:ln>
                <a:solidFill>
                  <a:srgbClr val="FFFF00"/>
                </a:solidFill>
                <a:effectLst/>
                <a:latin typeface="Comic Sans MS" pitchFamily="66" charset="0"/>
              </a:rPr>
              <a:t>(</a:t>
            </a:r>
            <a:r>
              <a:rPr kumimoji="0" lang="en-US" sz="2800" b="0" i="0" u="none" strike="noStrike" cap="none" normalizeH="0" baseline="30000" dirty="0" smtClean="0">
                <a:ln>
                  <a:noFill/>
                </a:ln>
                <a:solidFill>
                  <a:srgbClr val="FFFF00"/>
                </a:solidFill>
                <a:effectLst/>
                <a:latin typeface="cmmi10"/>
              </a:rPr>
              <a:t>² n </a:t>
            </a:r>
            <a:r>
              <a:rPr kumimoji="0" lang="en-US" sz="2800" b="0" i="0" u="none" strike="noStrike" cap="none" normalizeH="0" baseline="30000" dirty="0" smtClean="0">
                <a:ln>
                  <a:noFill/>
                </a:ln>
                <a:solidFill>
                  <a:srgbClr val="FFFF00"/>
                </a:solidFill>
                <a:effectLst/>
                <a:latin typeface="+mn-lt"/>
              </a:rPr>
              <a:t>penalty(</a:t>
            </a:r>
            <a:r>
              <a:rPr kumimoji="0" lang="en-US" sz="2800" b="0" i="0" u="none" strike="noStrike" cap="none" normalizeH="0" baseline="30000" dirty="0" smtClean="0">
                <a:ln>
                  <a:noFill/>
                </a:ln>
                <a:solidFill>
                  <a:srgbClr val="FFFF00"/>
                </a:solidFill>
                <a:effectLst/>
                <a:latin typeface="cmmi10"/>
              </a:rPr>
              <a:t>D</a:t>
            </a:r>
            <a:r>
              <a:rPr kumimoji="0" lang="en-US" sz="2800" b="0" i="0" u="none" strike="noStrike" cap="none" normalizeH="0" baseline="30000" dirty="0" smtClean="0">
                <a:ln>
                  <a:noFill/>
                </a:ln>
                <a:solidFill>
                  <a:srgbClr val="FFFF00"/>
                </a:solidFill>
                <a:effectLst/>
                <a:latin typeface="+mn-lt"/>
              </a:rPr>
              <a:t>))</a:t>
            </a: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dirty="0" smtClean="0">
                <a:solidFill>
                  <a:srgbClr val="00B0F0"/>
                </a:solidFill>
              </a:rPr>
              <a:t>What about outputting sanitized databases?</a:t>
            </a:r>
            <a:endParaRPr lang="en-US" sz="2800" dirty="0">
              <a:solidFill>
                <a:srgbClr val="00FF00"/>
              </a:solidFill>
            </a:endParaRPr>
          </a:p>
        </p:txBody>
      </p:sp>
      <p:sp>
        <p:nvSpPr>
          <p:cNvPr id="54" name="Content Placeholder 9"/>
          <p:cNvSpPr txBox="1">
            <a:spLocks/>
          </p:cNvSpPr>
          <p:nvPr/>
        </p:nvSpPr>
        <p:spPr bwMode="auto">
          <a:xfrm>
            <a:off x="0" y="3352800"/>
            <a:ext cx="91440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tabLst/>
              <a:defRPr/>
            </a:pP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Idea: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latin typeface="+mn-lt"/>
              </a:rPr>
              <a:t>Standard results from learning/statistics say that there exist small databases that </a:t>
            </a:r>
            <a:r>
              <a:rPr lang="en-US" sz="2800" kern="0" dirty="0" err="1" smtClean="0">
                <a:latin typeface="+mn-lt"/>
              </a:rPr>
              <a:t>apx</a:t>
            </a:r>
            <a:r>
              <a:rPr lang="en-US" sz="2800" kern="0" dirty="0" smtClean="0">
                <a:latin typeface="+mn-lt"/>
              </a:rPr>
              <a:t> preserve all quantities in C.  </a:t>
            </a:r>
            <a:r>
              <a:rPr lang="en-US" sz="2800" kern="0" dirty="0" smtClean="0">
                <a:solidFill>
                  <a:srgbClr val="FFC000"/>
                </a:solidFill>
                <a:latin typeface="+mn-lt"/>
              </a:rPr>
              <a:t>m = O(log |C|) is sufficient.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latin typeface="+mn-lt"/>
              </a:rPr>
              <a:t>Put explicit distribution on them, using exponential mechanism of [</a:t>
            </a:r>
            <a:r>
              <a:rPr lang="en-US" sz="2800" kern="0" dirty="0" err="1" smtClean="0">
                <a:latin typeface="+mn-lt"/>
              </a:rPr>
              <a:t>McSherry</a:t>
            </a:r>
            <a:r>
              <a:rPr lang="en-US" sz="2800" kern="0" dirty="0" smtClean="0">
                <a:latin typeface="+mn-lt"/>
              </a:rPr>
              <a:t>-</a:t>
            </a:r>
            <a:r>
              <a:rPr lang="en-US" sz="2800" kern="0" dirty="0" err="1" smtClean="0">
                <a:latin typeface="+mn-lt"/>
              </a:rPr>
              <a:t>Talwar</a:t>
            </a:r>
            <a:r>
              <a:rPr lang="en-US" sz="2800" kern="0" dirty="0" smtClean="0">
                <a:latin typeface="+mn-lt"/>
              </a:rPr>
              <a:t>]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latin typeface="+mn-lt"/>
              </a:rPr>
              <a:t>Solve to get </a:t>
            </a:r>
            <a:r>
              <a:rPr lang="en-US" sz="2800" kern="0" dirty="0" smtClean="0">
                <a:solidFill>
                  <a:srgbClr val="FFC000"/>
                </a:solidFill>
                <a:latin typeface="+mn-lt"/>
              </a:rPr>
              <a:t>n </a:t>
            </a:r>
            <a:r>
              <a:rPr lang="en-US" sz="2800" kern="0" dirty="0" smtClean="0">
                <a:solidFill>
                  <a:srgbClr val="FFC000"/>
                </a:solidFill>
                <a:latin typeface="cmsy10"/>
              </a:rPr>
              <a:t>¼</a:t>
            </a:r>
            <a:r>
              <a:rPr lang="en-US" sz="2800" kern="0" dirty="0" smtClean="0">
                <a:solidFill>
                  <a:srgbClr val="FFC000"/>
                </a:solidFill>
                <a:latin typeface="+mn-lt"/>
              </a:rPr>
              <a:t> (d log C)/(</a:t>
            </a:r>
            <a:r>
              <a:rPr lang="en-US" sz="2800" kern="0" dirty="0" smtClean="0">
                <a:solidFill>
                  <a:srgbClr val="FFC000"/>
                </a:solidFill>
                <a:latin typeface="cmmi10"/>
              </a:rPr>
              <a:t>²®</a:t>
            </a:r>
            <a:r>
              <a:rPr lang="en-US" sz="2800" kern="0" baseline="30000" dirty="0" smtClean="0">
                <a:solidFill>
                  <a:srgbClr val="FFC000"/>
                </a:solidFill>
                <a:latin typeface="cmmi10"/>
              </a:rPr>
              <a:t>3</a:t>
            </a:r>
            <a:r>
              <a:rPr lang="en-US" sz="2800" kern="0" dirty="0" smtClean="0">
                <a:solidFill>
                  <a:srgbClr val="FFC000"/>
                </a:solidFill>
                <a:latin typeface="+mn-lt"/>
              </a:rPr>
              <a:t>)</a:t>
            </a:r>
            <a:endParaRPr lang="en-US" sz="2800" kern="0" baseline="30000" dirty="0" smtClean="0">
              <a:solidFill>
                <a:srgbClr val="FFC000"/>
              </a:solidFill>
              <a:latin typeface="cmmi1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219200" y="11430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12954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219200" y="14478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1219200" y="16002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219200" y="17526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219200" y="19050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1219200" y="20574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219200" y="22098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1219200" y="23622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1219200" y="25146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26670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1219200" y="28194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 bwMode="auto">
          <a:xfrm rot="10800000">
            <a:off x="3581400" y="2057400"/>
            <a:ext cx="1143000" cy="1588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rgbClr val="FFFF00"/>
            </a:solidFill>
            <a:prstDash val="solid"/>
            <a:round/>
            <a:headEnd type="arrow" w="med" len="med"/>
            <a:tailEnd type="none"/>
          </a:ln>
          <a:effectLst/>
        </p:spPr>
      </p:cxnSp>
      <p:grpSp>
        <p:nvGrpSpPr>
          <p:cNvPr id="2" name="Group 5"/>
          <p:cNvGrpSpPr/>
          <p:nvPr/>
        </p:nvGrpSpPr>
        <p:grpSpPr>
          <a:xfrm>
            <a:off x="5486400" y="1295400"/>
            <a:ext cx="1524000" cy="1447800"/>
            <a:chOff x="1676400" y="1810512"/>
            <a:chExt cx="1524000" cy="1447800"/>
          </a:xfrm>
        </p:grpSpPr>
        <p:sp>
          <p:nvSpPr>
            <p:cNvPr id="32" name="Rectangle 31"/>
            <p:cNvSpPr/>
            <p:nvPr/>
          </p:nvSpPr>
          <p:spPr bwMode="auto">
            <a:xfrm>
              <a:off x="1676400" y="1810512"/>
              <a:ext cx="1524000" cy="1447800"/>
            </a:xfrm>
            <a:prstGeom prst="rect">
              <a:avLst/>
            </a:prstGeom>
            <a:solidFill>
              <a:srgbClr val="002060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cxnSp>
          <p:nvCxnSpPr>
            <p:cNvPr id="33" name="Straight Connector 32"/>
            <p:cNvCxnSpPr/>
            <p:nvPr/>
          </p:nvCxnSpPr>
          <p:spPr bwMode="auto">
            <a:xfrm>
              <a:off x="1676400" y="2057400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>
              <a:off x="1676400" y="2360612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Straight Connector 34"/>
            <p:cNvCxnSpPr/>
            <p:nvPr/>
          </p:nvCxnSpPr>
          <p:spPr bwMode="auto">
            <a:xfrm>
              <a:off x="1676400" y="2663824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Straight Connector 35"/>
            <p:cNvCxnSpPr/>
            <p:nvPr/>
          </p:nvCxnSpPr>
          <p:spPr bwMode="auto">
            <a:xfrm>
              <a:off x="1676400" y="2967036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29" name="Straight Arrow Connector 28"/>
          <p:cNvCxnSpPr/>
          <p:nvPr/>
        </p:nvCxnSpPr>
        <p:spPr bwMode="auto">
          <a:xfrm rot="5400000">
            <a:off x="-304006" y="2057400"/>
            <a:ext cx="1828006" cy="79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290282" y="180969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</a:t>
            </a:r>
            <a:endParaRPr lang="en-US" sz="2000" dirty="0"/>
          </a:p>
        </p:txBody>
      </p:sp>
      <p:grpSp>
        <p:nvGrpSpPr>
          <p:cNvPr id="40" name="Group 39"/>
          <p:cNvGrpSpPr/>
          <p:nvPr/>
        </p:nvGrpSpPr>
        <p:grpSpPr>
          <a:xfrm>
            <a:off x="4953000" y="1296194"/>
            <a:ext cx="383439" cy="1447800"/>
            <a:chOff x="4953000" y="1296194"/>
            <a:chExt cx="383439" cy="1447800"/>
          </a:xfrm>
        </p:grpSpPr>
        <p:cxnSp>
          <p:nvCxnSpPr>
            <p:cNvPr id="37" name="Straight Arrow Connector 36"/>
            <p:cNvCxnSpPr/>
            <p:nvPr/>
          </p:nvCxnSpPr>
          <p:spPr bwMode="auto">
            <a:xfrm rot="5400000">
              <a:off x="4595582" y="2019300"/>
              <a:ext cx="14478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arrow"/>
              <a:tailEnd type="arrow"/>
            </a:ln>
            <a:effectLst/>
          </p:spPr>
        </p:cxnSp>
        <p:sp>
          <p:nvSpPr>
            <p:cNvPr id="38" name="TextBox 37"/>
            <p:cNvSpPr txBox="1"/>
            <p:nvPr/>
          </p:nvSpPr>
          <p:spPr>
            <a:xfrm>
              <a:off x="4953000" y="1828800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m</a:t>
              </a:r>
              <a:endParaRPr lang="en-US" sz="2000" dirty="0"/>
            </a:p>
          </p:txBody>
        </p:sp>
      </p:grpSp>
      <p:cxnSp>
        <p:nvCxnSpPr>
          <p:cNvPr id="39" name="Straight Arrow Connector 38"/>
          <p:cNvCxnSpPr/>
          <p:nvPr/>
        </p:nvCxnSpPr>
        <p:spPr bwMode="auto">
          <a:xfrm>
            <a:off x="1219200" y="990600"/>
            <a:ext cx="15240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1890482" y="685800"/>
            <a:ext cx="3353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d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54" grpId="0" uiExpand="1" build="p" bldLvl="2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ounded Rectangular Callout 40"/>
          <p:cNvSpPr/>
          <p:nvPr/>
        </p:nvSpPr>
        <p:spPr bwMode="auto">
          <a:xfrm>
            <a:off x="4800600" y="3048000"/>
            <a:ext cx="4114800" cy="762000"/>
          </a:xfrm>
          <a:prstGeom prst="wedgeRoundRectCallout">
            <a:avLst>
              <a:gd name="adj1" fmla="val 38553"/>
              <a:gd name="adj2" fmla="val 207328"/>
              <a:gd name="adj3" fmla="val 16667"/>
            </a:avLst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omic Sans MS" pitchFamily="66" charset="0"/>
              </a:rPr>
              <a:t>Pr(D)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omic Sans MS" pitchFamily="66" charset="0"/>
              </a:rPr>
              <a:t> 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msy10"/>
              </a:rPr>
              <a:t>/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omic Sans MS" pitchFamily="66" charset="0"/>
              </a:rPr>
              <a:t> </a:t>
            </a:r>
            <a:r>
              <a:rPr kumimoji="0" lang="en-US" sz="2800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omic Sans MS"/>
              </a:rPr>
              <a:t>e</a:t>
            </a:r>
            <a:r>
              <a:rPr kumimoji="0" lang="en-US" sz="2800" strike="noStrike" cap="none" normalizeH="0" baseline="30000" dirty="0" smtClean="0">
                <a:ln>
                  <a:noFill/>
                </a:ln>
                <a:solidFill>
                  <a:srgbClr val="FFFF00"/>
                </a:solidFill>
                <a:effectLst/>
                <a:latin typeface="Comic Sans MS"/>
              </a:rPr>
              <a:t>-O</a:t>
            </a:r>
            <a:r>
              <a:rPr kumimoji="0" lang="en-US" sz="2800" b="0" i="0" u="none" strike="noStrike" cap="none" normalizeH="0" baseline="30000" dirty="0" smtClean="0">
                <a:ln>
                  <a:noFill/>
                </a:ln>
                <a:solidFill>
                  <a:srgbClr val="FFFF00"/>
                </a:solidFill>
                <a:effectLst/>
                <a:latin typeface="Comic Sans MS" pitchFamily="66" charset="0"/>
              </a:rPr>
              <a:t>(</a:t>
            </a:r>
            <a:r>
              <a:rPr kumimoji="0" lang="en-US" sz="2800" b="0" i="0" u="none" strike="noStrike" cap="none" normalizeH="0" baseline="30000" dirty="0" smtClean="0">
                <a:ln>
                  <a:noFill/>
                </a:ln>
                <a:solidFill>
                  <a:srgbClr val="FFFF00"/>
                </a:solidFill>
                <a:effectLst/>
                <a:latin typeface="cmmi10"/>
              </a:rPr>
              <a:t>² n </a:t>
            </a:r>
            <a:r>
              <a:rPr kumimoji="0" lang="en-US" sz="2800" b="0" i="0" u="none" strike="noStrike" cap="none" normalizeH="0" baseline="30000" dirty="0" smtClean="0">
                <a:ln>
                  <a:noFill/>
                </a:ln>
                <a:solidFill>
                  <a:srgbClr val="FFFF00"/>
                </a:solidFill>
                <a:effectLst/>
                <a:latin typeface="+mn-lt"/>
              </a:rPr>
              <a:t>penalty(</a:t>
            </a:r>
            <a:r>
              <a:rPr kumimoji="0" lang="en-US" sz="2800" b="0" i="0" u="none" strike="noStrike" cap="none" normalizeH="0" baseline="30000" dirty="0" smtClean="0">
                <a:ln>
                  <a:noFill/>
                </a:ln>
                <a:solidFill>
                  <a:srgbClr val="FFFF00"/>
                </a:solidFill>
                <a:effectLst/>
                <a:latin typeface="cmmi10"/>
              </a:rPr>
              <a:t>D</a:t>
            </a:r>
            <a:r>
              <a:rPr kumimoji="0" lang="en-US" sz="2800" b="0" i="0" u="none" strike="noStrike" cap="none" normalizeH="0" baseline="30000" dirty="0" smtClean="0">
                <a:ln>
                  <a:noFill/>
                </a:ln>
                <a:solidFill>
                  <a:srgbClr val="FFFF00"/>
                </a:solidFill>
                <a:effectLst/>
                <a:latin typeface="+mn-lt"/>
              </a:rPr>
              <a:t>))</a:t>
            </a: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dirty="0" smtClean="0">
                <a:solidFill>
                  <a:srgbClr val="00B0F0"/>
                </a:solidFill>
              </a:rPr>
              <a:t>What about outputting sanitized databases?</a:t>
            </a:r>
            <a:endParaRPr lang="en-US" sz="2800" dirty="0">
              <a:solidFill>
                <a:srgbClr val="00FF00"/>
              </a:solidFill>
            </a:endParaRPr>
          </a:p>
        </p:txBody>
      </p:sp>
      <p:sp>
        <p:nvSpPr>
          <p:cNvPr id="54" name="Content Placeholder 9"/>
          <p:cNvSpPr txBox="1">
            <a:spLocks/>
          </p:cNvSpPr>
          <p:nvPr/>
        </p:nvSpPr>
        <p:spPr bwMode="auto">
          <a:xfrm>
            <a:off x="0" y="3352800"/>
            <a:ext cx="91440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tabLst/>
              <a:defRPr/>
            </a:pP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Idea: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latin typeface="+mn-lt"/>
              </a:rPr>
              <a:t>Standard results from learning/statistics say that there exist small databases that </a:t>
            </a:r>
            <a:r>
              <a:rPr lang="en-US" sz="2800" kern="0" dirty="0" err="1" smtClean="0">
                <a:latin typeface="+mn-lt"/>
              </a:rPr>
              <a:t>apx</a:t>
            </a:r>
            <a:r>
              <a:rPr lang="en-US" sz="2800" kern="0" dirty="0" smtClean="0">
                <a:latin typeface="+mn-lt"/>
              </a:rPr>
              <a:t> preserve all quantities in C.  </a:t>
            </a:r>
            <a:r>
              <a:rPr lang="en-US" sz="2800" kern="0" dirty="0" smtClean="0">
                <a:solidFill>
                  <a:srgbClr val="FFC000"/>
                </a:solidFill>
                <a:latin typeface="+mn-lt"/>
              </a:rPr>
              <a:t>m = O(log |C|) is sufficient.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latin typeface="+mn-lt"/>
              </a:rPr>
              <a:t>Put explicit distribution on them, using exponential mechanism of [</a:t>
            </a:r>
            <a:r>
              <a:rPr lang="en-US" sz="2800" kern="0" dirty="0" err="1" smtClean="0">
                <a:latin typeface="+mn-lt"/>
              </a:rPr>
              <a:t>McSherry</a:t>
            </a:r>
            <a:r>
              <a:rPr lang="en-US" sz="2800" kern="0" dirty="0" smtClean="0">
                <a:latin typeface="+mn-lt"/>
              </a:rPr>
              <a:t>-</a:t>
            </a:r>
            <a:r>
              <a:rPr lang="en-US" sz="2800" kern="0" dirty="0" err="1" smtClean="0">
                <a:latin typeface="+mn-lt"/>
              </a:rPr>
              <a:t>Talwar</a:t>
            </a:r>
            <a:r>
              <a:rPr lang="en-US" sz="2800" kern="0" dirty="0" smtClean="0">
                <a:latin typeface="+mn-lt"/>
              </a:rPr>
              <a:t>]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latin typeface="+mn-lt"/>
              </a:rPr>
              <a:t>But, seems extremely hard to get efficient alg.</a:t>
            </a:r>
            <a:endParaRPr lang="en-US" sz="2800" kern="0" baseline="30000" dirty="0" smtClean="0">
              <a:solidFill>
                <a:srgbClr val="FFC000"/>
              </a:solidFill>
              <a:latin typeface="cmmi1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219200" y="11430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12954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219200" y="14478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1219200" y="16002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219200" y="17526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219200" y="19050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1219200" y="20574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219200" y="22098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1219200" y="23622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1219200" y="25146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26670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1219200" y="2819400"/>
            <a:ext cx="1524000" cy="15240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 bwMode="auto">
          <a:xfrm rot="10800000">
            <a:off x="3581400" y="2057400"/>
            <a:ext cx="1143000" cy="1588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rgbClr val="FFFF00"/>
            </a:solidFill>
            <a:prstDash val="solid"/>
            <a:round/>
            <a:headEnd type="arrow" w="med" len="med"/>
            <a:tailEnd type="none"/>
          </a:ln>
          <a:effectLst/>
        </p:spPr>
      </p:cxnSp>
      <p:grpSp>
        <p:nvGrpSpPr>
          <p:cNvPr id="2" name="Group 5"/>
          <p:cNvGrpSpPr/>
          <p:nvPr/>
        </p:nvGrpSpPr>
        <p:grpSpPr>
          <a:xfrm>
            <a:off x="5486400" y="1295400"/>
            <a:ext cx="1524000" cy="1447800"/>
            <a:chOff x="1676400" y="1810512"/>
            <a:chExt cx="1524000" cy="1447800"/>
          </a:xfrm>
        </p:grpSpPr>
        <p:sp>
          <p:nvSpPr>
            <p:cNvPr id="32" name="Rectangle 31"/>
            <p:cNvSpPr/>
            <p:nvPr/>
          </p:nvSpPr>
          <p:spPr bwMode="auto">
            <a:xfrm>
              <a:off x="1676400" y="1810512"/>
              <a:ext cx="1524000" cy="1447800"/>
            </a:xfrm>
            <a:prstGeom prst="rect">
              <a:avLst/>
            </a:prstGeom>
            <a:solidFill>
              <a:srgbClr val="002060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cxnSp>
          <p:nvCxnSpPr>
            <p:cNvPr id="33" name="Straight Connector 32"/>
            <p:cNvCxnSpPr/>
            <p:nvPr/>
          </p:nvCxnSpPr>
          <p:spPr bwMode="auto">
            <a:xfrm>
              <a:off x="1676400" y="2057400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>
              <a:off x="1676400" y="2360612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Straight Connector 34"/>
            <p:cNvCxnSpPr/>
            <p:nvPr/>
          </p:nvCxnSpPr>
          <p:spPr bwMode="auto">
            <a:xfrm>
              <a:off x="1676400" y="2663824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Straight Connector 35"/>
            <p:cNvCxnSpPr/>
            <p:nvPr/>
          </p:nvCxnSpPr>
          <p:spPr bwMode="auto">
            <a:xfrm>
              <a:off x="1676400" y="2967036"/>
              <a:ext cx="152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29" name="Straight Arrow Connector 28"/>
          <p:cNvCxnSpPr/>
          <p:nvPr/>
        </p:nvCxnSpPr>
        <p:spPr bwMode="auto">
          <a:xfrm rot="5400000">
            <a:off x="-304006" y="2057400"/>
            <a:ext cx="1828006" cy="79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290282" y="180969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</a:t>
            </a:r>
            <a:endParaRPr lang="en-US" sz="2000" dirty="0"/>
          </a:p>
        </p:txBody>
      </p:sp>
      <p:grpSp>
        <p:nvGrpSpPr>
          <p:cNvPr id="3" name="Group 39"/>
          <p:cNvGrpSpPr/>
          <p:nvPr/>
        </p:nvGrpSpPr>
        <p:grpSpPr>
          <a:xfrm>
            <a:off x="4953000" y="1296194"/>
            <a:ext cx="383439" cy="1447800"/>
            <a:chOff x="4953000" y="1296194"/>
            <a:chExt cx="383439" cy="1447800"/>
          </a:xfrm>
        </p:grpSpPr>
        <p:cxnSp>
          <p:nvCxnSpPr>
            <p:cNvPr id="37" name="Straight Arrow Connector 36"/>
            <p:cNvCxnSpPr/>
            <p:nvPr/>
          </p:nvCxnSpPr>
          <p:spPr bwMode="auto">
            <a:xfrm rot="5400000">
              <a:off x="4595582" y="2019300"/>
              <a:ext cx="14478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arrow"/>
              <a:tailEnd type="arrow"/>
            </a:ln>
            <a:effectLst/>
          </p:spPr>
        </p:cxnSp>
        <p:sp>
          <p:nvSpPr>
            <p:cNvPr id="38" name="TextBox 37"/>
            <p:cNvSpPr txBox="1"/>
            <p:nvPr/>
          </p:nvSpPr>
          <p:spPr>
            <a:xfrm>
              <a:off x="4953000" y="1828800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m</a:t>
              </a:r>
              <a:endParaRPr lang="en-US" sz="2000" dirty="0"/>
            </a:p>
          </p:txBody>
        </p:sp>
      </p:grpSp>
      <p:cxnSp>
        <p:nvCxnSpPr>
          <p:cNvPr id="39" name="Straight Arrow Connector 38"/>
          <p:cNvCxnSpPr/>
          <p:nvPr/>
        </p:nvCxnSpPr>
        <p:spPr bwMode="auto">
          <a:xfrm>
            <a:off x="1219200" y="990600"/>
            <a:ext cx="15240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1890482" y="685800"/>
            <a:ext cx="3353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d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600" dirty="0" smtClean="0">
                <a:solidFill>
                  <a:srgbClr val="00B0F0"/>
                </a:solidFill>
              </a:rPr>
              <a:t>A preliminary story</a:t>
            </a:r>
            <a:endParaRPr lang="en-US" sz="3600" dirty="0">
              <a:solidFill>
                <a:srgbClr val="00B0F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FF33CC"/>
                </a:solidFill>
              </a:rPr>
              <a:t>A classic cool result from theoretical crypto:</a:t>
            </a:r>
            <a:endParaRPr lang="en-US" sz="2800" dirty="0" smtClean="0"/>
          </a:p>
          <a:p>
            <a:pPr lvl="1" eaLnBrk="1" hangingPunct="1">
              <a:defRPr/>
            </a:pPr>
            <a:r>
              <a:rPr lang="en-US" dirty="0" smtClean="0"/>
              <a:t>Say you want to figure out the average salary of people in the room, without revealing anything about your own salary other than what is inherent in the answer.</a:t>
            </a:r>
          </a:p>
          <a:p>
            <a:pPr lvl="0" eaLnBrk="1" hangingPunct="1">
              <a:defRPr/>
            </a:pPr>
            <a:r>
              <a:rPr lang="en-US" sz="2800" dirty="0" smtClean="0">
                <a:solidFill>
                  <a:srgbClr val="FF33CC"/>
                </a:solidFill>
              </a:rPr>
              <a:t>Turns out you can actually do this.  In fact, any function at all.  “secure multiparty computation”.</a:t>
            </a:r>
          </a:p>
          <a:p>
            <a:pPr lvl="1" eaLnBrk="1" hangingPunct="1">
              <a:defRPr/>
            </a:pPr>
            <a:r>
              <a:rPr lang="en-US" dirty="0" smtClean="0"/>
              <a:t>It’s really cool.  Want to try?</a:t>
            </a:r>
          </a:p>
          <a:p>
            <a:pPr lvl="1" eaLnBrk="1" hangingPunct="1">
              <a:defRPr/>
            </a:pPr>
            <a:endParaRPr lang="en-US" sz="800" dirty="0" smtClean="0"/>
          </a:p>
          <a:p>
            <a:pPr marL="342900" lvl="1" indent="-342900" eaLnBrk="1" hangingPunct="1">
              <a:buFontTx/>
              <a:buChar char="•"/>
              <a:defRPr/>
            </a:pPr>
            <a:r>
              <a:rPr lang="en-US" dirty="0" smtClean="0">
                <a:solidFill>
                  <a:srgbClr val="FF33CC"/>
                </a:solidFill>
              </a:rPr>
              <a:t>Anyone have to go to the bathroom?</a:t>
            </a:r>
          </a:p>
          <a:p>
            <a:pPr lvl="1" eaLnBrk="1" hangingPunct="1">
              <a:defRPr/>
            </a:pPr>
            <a:r>
              <a:rPr lang="en-US" dirty="0" smtClean="0"/>
              <a:t>What happens if we do it again?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bldLvl="2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dirty="0" smtClean="0">
                <a:solidFill>
                  <a:srgbClr val="00B0F0"/>
                </a:solidFill>
              </a:rPr>
              <a:t>Differential Privacy summary &amp; discussion</a:t>
            </a:r>
            <a:endParaRPr lang="en-US" sz="2800" dirty="0">
              <a:solidFill>
                <a:srgbClr val="00FF00"/>
              </a:solidFill>
            </a:endParaRPr>
          </a:p>
        </p:txBody>
      </p:sp>
      <p:sp>
        <p:nvSpPr>
          <p:cNvPr id="54" name="Content Placeholder 9"/>
          <p:cNvSpPr txBox="1">
            <a:spLocks/>
          </p:cNvSpPr>
          <p:nvPr/>
        </p:nvSpPr>
        <p:spPr bwMode="auto">
          <a:xfrm>
            <a:off x="0" y="838200"/>
            <a:ext cx="9144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tabLst/>
              <a:defRPr/>
            </a:pP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rgbClr val="FF99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Positives: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latin typeface="+mn-lt"/>
              </a:rPr>
              <a:t>Clear semantic definition.  Any event </a:t>
            </a:r>
            <a:r>
              <a:rPr lang="en-US" sz="2400" kern="0" dirty="0" smtClean="0">
                <a:solidFill>
                  <a:srgbClr val="FFC000"/>
                </a:solidFill>
                <a:latin typeface="+mn-lt"/>
              </a:rPr>
              <a:t>(anything an adversary might do to you) </a:t>
            </a:r>
            <a:r>
              <a:rPr lang="en-US" sz="2800" kern="0" dirty="0" smtClean="0">
                <a:latin typeface="+mn-lt"/>
              </a:rPr>
              <a:t>has nearly same </a:t>
            </a:r>
            <a:r>
              <a:rPr lang="en-US" sz="2800" kern="0" dirty="0" err="1" smtClean="0">
                <a:latin typeface="+mn-lt"/>
              </a:rPr>
              <a:t>prob</a:t>
            </a:r>
            <a:r>
              <a:rPr lang="en-US" sz="2800" kern="0" dirty="0" smtClean="0">
                <a:latin typeface="+mn-lt"/>
              </a:rPr>
              <a:t> if you join or don’t join, lie or tell the truth.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latin typeface="+mn-lt"/>
              </a:rPr>
              <a:t>Nice </a:t>
            </a:r>
            <a:r>
              <a:rPr lang="en-US" sz="2800" kern="0" dirty="0" err="1" smtClean="0">
                <a:latin typeface="+mn-lt"/>
              </a:rPr>
              <a:t>composability</a:t>
            </a:r>
            <a:r>
              <a:rPr lang="en-US" sz="2800" kern="0" dirty="0" smtClean="0">
                <a:latin typeface="+mn-lt"/>
              </a:rPr>
              <a:t> properties.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latin typeface="+mn-lt"/>
              </a:rPr>
              <a:t>Variety of mechanisms developed for question answering in this framework.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latin typeface="+mn-lt"/>
              </a:rPr>
              <a:t>*Some* work on sanitized database release.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dirty="0" smtClean="0">
                <a:solidFill>
                  <a:srgbClr val="00B0F0"/>
                </a:solidFill>
              </a:rPr>
              <a:t>Differential Privacy summary &amp; discussion</a:t>
            </a:r>
            <a:endParaRPr lang="en-US" sz="2800" dirty="0">
              <a:solidFill>
                <a:srgbClr val="00FF00"/>
              </a:solidFill>
            </a:endParaRPr>
          </a:p>
        </p:txBody>
      </p:sp>
      <p:sp>
        <p:nvSpPr>
          <p:cNvPr id="54" name="Content Placeholder 9"/>
          <p:cNvSpPr txBox="1">
            <a:spLocks/>
          </p:cNvSpPr>
          <p:nvPr/>
        </p:nvSpPr>
        <p:spPr bwMode="auto">
          <a:xfrm>
            <a:off x="0" y="838200"/>
            <a:ext cx="9144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tabLst/>
              <a:defRPr/>
            </a:pP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rgbClr val="FF99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Negatives / open issues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latin typeface="+mn-lt"/>
              </a:rPr>
              <a:t>It’s a pessimistic/paranoid quantity, so may be more restrictive than needed.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latin typeface="+mn-lt"/>
              </a:rPr>
              <a:t>“</a:t>
            </a:r>
            <a:r>
              <a:rPr lang="en-US" sz="2800" kern="0" dirty="0" smtClean="0">
                <a:latin typeface="cmmi10"/>
              </a:rPr>
              <a:t>²</a:t>
            </a:r>
            <a:r>
              <a:rPr lang="en-US" sz="2800" kern="0" dirty="0" smtClean="0">
                <a:latin typeface="+mn-lt"/>
              </a:rPr>
              <a:t>” is not zero.  Privacy losses add up with most mechanisms </a:t>
            </a:r>
            <a:r>
              <a:rPr lang="en-US" sz="2400" kern="0" dirty="0" smtClean="0">
                <a:solidFill>
                  <a:srgbClr val="FFC000"/>
                </a:solidFill>
                <a:latin typeface="+mn-lt"/>
              </a:rPr>
              <a:t>(but see, e.g., [RR10],[HR10])</a:t>
            </a:r>
            <a:endParaRPr lang="en-US" sz="2800" kern="0" dirty="0" smtClean="0">
              <a:solidFill>
                <a:srgbClr val="FFC000"/>
              </a:solidFill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latin typeface="+mn-lt"/>
              </a:rPr>
              <a:t>Doesn’t address group information.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latin typeface="+mn-lt"/>
              </a:rPr>
              <a:t>Notion of “neighboring database” might need to be different in network settings.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latin typeface="+mn-lt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600" dirty="0" smtClean="0">
                <a:solidFill>
                  <a:srgbClr val="00B0F0"/>
                </a:solidFill>
              </a:rPr>
              <a:t>Differential Privacy  </a:t>
            </a:r>
            <a:r>
              <a:rPr lang="en-US" sz="3200" dirty="0" smtClean="0">
                <a:solidFill>
                  <a:srgbClr val="00FF00"/>
                </a:solidFill>
              </a:rPr>
              <a:t>[</a:t>
            </a:r>
            <a:r>
              <a:rPr lang="en-US" sz="3200" dirty="0" err="1" smtClean="0">
                <a:solidFill>
                  <a:srgbClr val="00FF00"/>
                </a:solidFill>
              </a:rPr>
              <a:t>Dwork</a:t>
            </a:r>
            <a:r>
              <a:rPr lang="en-US" sz="3200" dirty="0" smtClean="0">
                <a:solidFill>
                  <a:srgbClr val="00FF00"/>
                </a:solidFill>
              </a:rPr>
              <a:t> et al.]</a:t>
            </a:r>
            <a:endParaRPr lang="en-US" sz="3200" dirty="0">
              <a:solidFill>
                <a:srgbClr val="00FF0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FF33CC"/>
                </a:solidFill>
              </a:rPr>
              <a:t>“Lets you go to the bathroom in peace”</a:t>
            </a:r>
          </a:p>
          <a:p>
            <a:pPr lvl="1" eaLnBrk="1" hangingPunct="1">
              <a:defRPr/>
            </a:pPr>
            <a:r>
              <a:rPr lang="en-US" dirty="0" smtClean="0"/>
              <a:t>What we want is a protocol that has a probability distribution over outputs</a:t>
            </a:r>
          </a:p>
          <a:p>
            <a:pPr eaLnBrk="1" hangingPunct="1">
              <a:defRPr/>
            </a:pPr>
            <a:endParaRPr lang="en-US" sz="2800" dirty="0" smtClean="0">
              <a:solidFill>
                <a:srgbClr val="FF33CC"/>
              </a:solidFill>
            </a:endParaRPr>
          </a:p>
          <a:p>
            <a:pPr eaLnBrk="1" hangingPunct="1">
              <a:defRPr/>
            </a:pPr>
            <a:endParaRPr lang="en-US" sz="2800" dirty="0" smtClean="0">
              <a:solidFill>
                <a:srgbClr val="FF33CC"/>
              </a:solidFill>
            </a:endParaRPr>
          </a:p>
          <a:p>
            <a:pPr lvl="1" eaLnBrk="1" hangingPunct="1">
              <a:buNone/>
              <a:defRPr/>
            </a:pPr>
            <a:r>
              <a:rPr lang="en-US" dirty="0" smtClean="0">
                <a:solidFill>
                  <a:srgbClr val="FF33CC"/>
                </a:solidFill>
              </a:rPr>
              <a:t>   </a:t>
            </a:r>
            <a:r>
              <a:rPr lang="en-US" dirty="0" smtClean="0"/>
              <a:t>such that if person </a:t>
            </a:r>
            <a:r>
              <a:rPr lang="en-US" dirty="0" err="1" smtClean="0">
                <a:solidFill>
                  <a:srgbClr val="FFC000"/>
                </a:solidFill>
              </a:rPr>
              <a:t>i</a:t>
            </a:r>
            <a:r>
              <a:rPr lang="en-US" dirty="0" smtClean="0">
                <a:solidFill>
                  <a:srgbClr val="FF33CC"/>
                </a:solidFill>
              </a:rPr>
              <a:t> </a:t>
            </a:r>
            <a:r>
              <a:rPr lang="en-US" dirty="0" smtClean="0"/>
              <a:t>changed their input from </a:t>
            </a:r>
            <a:r>
              <a:rPr lang="en-US" dirty="0" smtClean="0">
                <a:solidFill>
                  <a:srgbClr val="FFC000"/>
                </a:solidFill>
                <a:latin typeface="Comic Sans MS"/>
              </a:rPr>
              <a:t>x</a:t>
            </a:r>
            <a:r>
              <a:rPr lang="en-US" baseline="-25000" dirty="0" smtClean="0">
                <a:solidFill>
                  <a:srgbClr val="FFC000"/>
                </a:solidFill>
                <a:latin typeface="Comic Sans MS"/>
              </a:rPr>
              <a:t>i</a:t>
            </a:r>
            <a:r>
              <a:rPr lang="en-US" dirty="0" smtClean="0">
                <a:solidFill>
                  <a:srgbClr val="FF33CC"/>
                </a:solidFill>
              </a:rPr>
              <a:t> </a:t>
            </a:r>
            <a:r>
              <a:rPr lang="en-US" dirty="0" smtClean="0"/>
              <a:t>to any other allowed</a:t>
            </a:r>
            <a:r>
              <a:rPr lang="en-US" dirty="0" smtClean="0">
                <a:solidFill>
                  <a:srgbClr val="FF33CC"/>
                </a:solidFill>
              </a:rPr>
              <a:t> </a:t>
            </a:r>
            <a:r>
              <a:rPr lang="en-US" dirty="0" smtClean="0">
                <a:solidFill>
                  <a:srgbClr val="FFC000"/>
                </a:solidFill>
                <a:latin typeface="Comic Sans MS"/>
              </a:rPr>
              <a:t>x</a:t>
            </a:r>
            <a:r>
              <a:rPr lang="en-US" baseline="-25000" dirty="0" smtClean="0">
                <a:solidFill>
                  <a:srgbClr val="FFC000"/>
                </a:solidFill>
                <a:latin typeface="Comic Sans MS"/>
              </a:rPr>
              <a:t>i</a:t>
            </a:r>
            <a:r>
              <a:rPr lang="en-US" dirty="0" smtClean="0">
                <a:solidFill>
                  <a:srgbClr val="FFC000"/>
                </a:solidFill>
              </a:rPr>
              <a:t>’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FF33CC"/>
                </a:solidFill>
              </a:rPr>
              <a:t> </a:t>
            </a:r>
            <a:r>
              <a:rPr lang="en-US" dirty="0" smtClean="0"/>
              <a:t>the relative probabilities of any output do not change by much.</a:t>
            </a:r>
          </a:p>
          <a:p>
            <a:pPr lvl="1" eaLnBrk="1" hangingPunct="1">
              <a:defRPr/>
            </a:pPr>
            <a:r>
              <a:rPr lang="en-US" dirty="0" smtClean="0"/>
              <a:t>So, for instance, can pretend your input was any other allowed value you want.</a:t>
            </a:r>
          </a:p>
          <a:p>
            <a:pPr lvl="0" eaLnBrk="1" hangingPunct="1">
              <a:defRPr/>
            </a:pPr>
            <a:r>
              <a:rPr lang="en-US" sz="2800" dirty="0" smtClean="0">
                <a:solidFill>
                  <a:srgbClr val="FF33CC"/>
                </a:solidFill>
              </a:rPr>
              <a:t>Can view as model of “plausible deniability”.</a:t>
            </a:r>
          </a:p>
          <a:p>
            <a:pPr lvl="1" eaLnBrk="1" hangingPunct="1">
              <a:defRPr/>
            </a:pPr>
            <a:r>
              <a:rPr lang="en-US" sz="2400" dirty="0" smtClean="0"/>
              <a:t>Even if no bad intent, who knows what prior info people have?</a:t>
            </a:r>
          </a:p>
        </p:txBody>
      </p:sp>
      <p:grpSp>
        <p:nvGrpSpPr>
          <p:cNvPr id="25" name="Group 13"/>
          <p:cNvGrpSpPr>
            <a:grpSpLocks/>
          </p:cNvGrpSpPr>
          <p:nvPr/>
        </p:nvGrpSpPr>
        <p:grpSpPr bwMode="auto">
          <a:xfrm>
            <a:off x="2286000" y="2286000"/>
            <a:ext cx="3962400" cy="800100"/>
            <a:chOff x="1200" y="1992"/>
            <a:chExt cx="2496" cy="504"/>
          </a:xfrm>
        </p:grpSpPr>
        <p:sp>
          <p:nvSpPr>
            <p:cNvPr id="26" name="Line 4"/>
            <p:cNvSpPr>
              <a:spLocks noChangeShapeType="1"/>
            </p:cNvSpPr>
            <p:nvPr/>
          </p:nvSpPr>
          <p:spPr bwMode="auto">
            <a:xfrm>
              <a:off x="1200" y="2496"/>
              <a:ext cx="2496" cy="0"/>
            </a:xfrm>
            <a:prstGeom prst="line">
              <a:avLst/>
            </a:prstGeom>
            <a:noFill/>
            <a:ln w="28575">
              <a:solidFill>
                <a:srgbClr val="00FF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" name="Freeform 9"/>
            <p:cNvSpPr>
              <a:spLocks/>
            </p:cNvSpPr>
            <p:nvPr/>
          </p:nvSpPr>
          <p:spPr bwMode="auto">
            <a:xfrm>
              <a:off x="1200" y="1992"/>
              <a:ext cx="2492" cy="504"/>
            </a:xfrm>
            <a:custGeom>
              <a:avLst/>
              <a:gdLst>
                <a:gd name="T0" fmla="*/ 0 w 2492"/>
                <a:gd name="T1" fmla="*/ 504 h 504"/>
                <a:gd name="T2" fmla="*/ 214 w 2492"/>
                <a:gd name="T3" fmla="*/ 260 h 504"/>
                <a:gd name="T4" fmla="*/ 371 w 2492"/>
                <a:gd name="T5" fmla="*/ 155 h 504"/>
                <a:gd name="T6" fmla="*/ 720 w 2492"/>
                <a:gd name="T7" fmla="*/ 264 h 504"/>
                <a:gd name="T8" fmla="*/ 1104 w 2492"/>
                <a:gd name="T9" fmla="*/ 24 h 504"/>
                <a:gd name="T10" fmla="*/ 1248 w 2492"/>
                <a:gd name="T11" fmla="*/ 312 h 504"/>
                <a:gd name="T12" fmla="*/ 1440 w 2492"/>
                <a:gd name="T13" fmla="*/ 168 h 504"/>
                <a:gd name="T14" fmla="*/ 1680 w 2492"/>
                <a:gd name="T15" fmla="*/ 216 h 504"/>
                <a:gd name="T16" fmla="*/ 1824 w 2492"/>
                <a:gd name="T17" fmla="*/ 24 h 504"/>
                <a:gd name="T18" fmla="*/ 2112 w 2492"/>
                <a:gd name="T19" fmla="*/ 360 h 504"/>
                <a:gd name="T20" fmla="*/ 2304 w 2492"/>
                <a:gd name="T21" fmla="*/ 168 h 504"/>
                <a:gd name="T22" fmla="*/ 2492 w 2492"/>
                <a:gd name="T23" fmla="*/ 495 h 50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492"/>
                <a:gd name="T37" fmla="*/ 0 h 504"/>
                <a:gd name="T38" fmla="*/ 2492 w 2492"/>
                <a:gd name="T39" fmla="*/ 504 h 504"/>
                <a:gd name="connsiteX0" fmla="*/ 0 w 2492"/>
                <a:gd name="connsiteY0" fmla="*/ 632 h 632"/>
                <a:gd name="connsiteX1" fmla="*/ 214 w 2492"/>
                <a:gd name="connsiteY1" fmla="*/ 388 h 632"/>
                <a:gd name="connsiteX2" fmla="*/ 371 w 2492"/>
                <a:gd name="connsiteY2" fmla="*/ 283 h 632"/>
                <a:gd name="connsiteX3" fmla="*/ 720 w 2492"/>
                <a:gd name="connsiteY3" fmla="*/ 392 h 632"/>
                <a:gd name="connsiteX4" fmla="*/ 1104 w 2492"/>
                <a:gd name="connsiteY4" fmla="*/ 8 h 632"/>
                <a:gd name="connsiteX5" fmla="*/ 1248 w 2492"/>
                <a:gd name="connsiteY5" fmla="*/ 440 h 632"/>
                <a:gd name="connsiteX6" fmla="*/ 1440 w 2492"/>
                <a:gd name="connsiteY6" fmla="*/ 296 h 632"/>
                <a:gd name="connsiteX7" fmla="*/ 1680 w 2492"/>
                <a:gd name="connsiteY7" fmla="*/ 344 h 632"/>
                <a:gd name="connsiteX8" fmla="*/ 1824 w 2492"/>
                <a:gd name="connsiteY8" fmla="*/ 152 h 632"/>
                <a:gd name="connsiteX9" fmla="*/ 2112 w 2492"/>
                <a:gd name="connsiteY9" fmla="*/ 488 h 632"/>
                <a:gd name="connsiteX10" fmla="*/ 2304 w 2492"/>
                <a:gd name="connsiteY10" fmla="*/ 296 h 632"/>
                <a:gd name="connsiteX11" fmla="*/ 2492 w 2492"/>
                <a:gd name="connsiteY11" fmla="*/ 623 h 632"/>
                <a:gd name="connsiteX0" fmla="*/ 0 w 2492"/>
                <a:gd name="connsiteY0" fmla="*/ 702 h 702"/>
                <a:gd name="connsiteX1" fmla="*/ 214 w 2492"/>
                <a:gd name="connsiteY1" fmla="*/ 458 h 702"/>
                <a:gd name="connsiteX2" fmla="*/ 371 w 2492"/>
                <a:gd name="connsiteY2" fmla="*/ 353 h 702"/>
                <a:gd name="connsiteX3" fmla="*/ 720 w 2492"/>
                <a:gd name="connsiteY3" fmla="*/ 462 h 702"/>
                <a:gd name="connsiteX4" fmla="*/ 1104 w 2492"/>
                <a:gd name="connsiteY4" fmla="*/ 78 h 702"/>
                <a:gd name="connsiteX5" fmla="*/ 1121 w 2492"/>
                <a:gd name="connsiteY5" fmla="*/ 72 h 702"/>
                <a:gd name="connsiteX6" fmla="*/ 1248 w 2492"/>
                <a:gd name="connsiteY6" fmla="*/ 510 h 702"/>
                <a:gd name="connsiteX7" fmla="*/ 1440 w 2492"/>
                <a:gd name="connsiteY7" fmla="*/ 366 h 702"/>
                <a:gd name="connsiteX8" fmla="*/ 1680 w 2492"/>
                <a:gd name="connsiteY8" fmla="*/ 414 h 702"/>
                <a:gd name="connsiteX9" fmla="*/ 1824 w 2492"/>
                <a:gd name="connsiteY9" fmla="*/ 222 h 702"/>
                <a:gd name="connsiteX10" fmla="*/ 2112 w 2492"/>
                <a:gd name="connsiteY10" fmla="*/ 558 h 702"/>
                <a:gd name="connsiteX11" fmla="*/ 2304 w 2492"/>
                <a:gd name="connsiteY11" fmla="*/ 366 h 702"/>
                <a:gd name="connsiteX12" fmla="*/ 2492 w 2492"/>
                <a:gd name="connsiteY12" fmla="*/ 693 h 702"/>
                <a:gd name="connsiteX0" fmla="*/ 0 w 2492"/>
                <a:gd name="connsiteY0" fmla="*/ 632 h 632"/>
                <a:gd name="connsiteX1" fmla="*/ 214 w 2492"/>
                <a:gd name="connsiteY1" fmla="*/ 388 h 632"/>
                <a:gd name="connsiteX2" fmla="*/ 371 w 2492"/>
                <a:gd name="connsiteY2" fmla="*/ 283 h 632"/>
                <a:gd name="connsiteX3" fmla="*/ 720 w 2492"/>
                <a:gd name="connsiteY3" fmla="*/ 392 h 632"/>
                <a:gd name="connsiteX4" fmla="*/ 1104 w 2492"/>
                <a:gd name="connsiteY4" fmla="*/ 8 h 632"/>
                <a:gd name="connsiteX5" fmla="*/ 1248 w 2492"/>
                <a:gd name="connsiteY5" fmla="*/ 440 h 632"/>
                <a:gd name="connsiteX6" fmla="*/ 1440 w 2492"/>
                <a:gd name="connsiteY6" fmla="*/ 296 h 632"/>
                <a:gd name="connsiteX7" fmla="*/ 1680 w 2492"/>
                <a:gd name="connsiteY7" fmla="*/ 344 h 632"/>
                <a:gd name="connsiteX8" fmla="*/ 1824 w 2492"/>
                <a:gd name="connsiteY8" fmla="*/ 152 h 632"/>
                <a:gd name="connsiteX9" fmla="*/ 2112 w 2492"/>
                <a:gd name="connsiteY9" fmla="*/ 488 h 632"/>
                <a:gd name="connsiteX10" fmla="*/ 2304 w 2492"/>
                <a:gd name="connsiteY10" fmla="*/ 296 h 632"/>
                <a:gd name="connsiteX11" fmla="*/ 2492 w 2492"/>
                <a:gd name="connsiteY11" fmla="*/ 623 h 632"/>
                <a:gd name="connsiteX0" fmla="*/ 0 w 2492"/>
                <a:gd name="connsiteY0" fmla="*/ 504 h 504"/>
                <a:gd name="connsiteX1" fmla="*/ 214 w 2492"/>
                <a:gd name="connsiteY1" fmla="*/ 260 h 504"/>
                <a:gd name="connsiteX2" fmla="*/ 371 w 2492"/>
                <a:gd name="connsiteY2" fmla="*/ 155 h 504"/>
                <a:gd name="connsiteX3" fmla="*/ 720 w 2492"/>
                <a:gd name="connsiteY3" fmla="*/ 264 h 504"/>
                <a:gd name="connsiteX4" fmla="*/ 1104 w 2492"/>
                <a:gd name="connsiteY4" fmla="*/ 24 h 504"/>
                <a:gd name="connsiteX5" fmla="*/ 1248 w 2492"/>
                <a:gd name="connsiteY5" fmla="*/ 312 h 504"/>
                <a:gd name="connsiteX6" fmla="*/ 1440 w 2492"/>
                <a:gd name="connsiteY6" fmla="*/ 168 h 504"/>
                <a:gd name="connsiteX7" fmla="*/ 1680 w 2492"/>
                <a:gd name="connsiteY7" fmla="*/ 216 h 504"/>
                <a:gd name="connsiteX8" fmla="*/ 1824 w 2492"/>
                <a:gd name="connsiteY8" fmla="*/ 24 h 504"/>
                <a:gd name="connsiteX9" fmla="*/ 2112 w 2492"/>
                <a:gd name="connsiteY9" fmla="*/ 360 h 504"/>
                <a:gd name="connsiteX10" fmla="*/ 2304 w 2492"/>
                <a:gd name="connsiteY10" fmla="*/ 168 h 504"/>
                <a:gd name="connsiteX11" fmla="*/ 2492 w 2492"/>
                <a:gd name="connsiteY11" fmla="*/ 495 h 504"/>
                <a:gd name="connsiteX0" fmla="*/ 0 w 2492"/>
                <a:gd name="connsiteY0" fmla="*/ 504 h 504"/>
                <a:gd name="connsiteX1" fmla="*/ 214 w 2492"/>
                <a:gd name="connsiteY1" fmla="*/ 260 h 504"/>
                <a:gd name="connsiteX2" fmla="*/ 371 w 2492"/>
                <a:gd name="connsiteY2" fmla="*/ 155 h 504"/>
                <a:gd name="connsiteX3" fmla="*/ 720 w 2492"/>
                <a:gd name="connsiteY3" fmla="*/ 264 h 504"/>
                <a:gd name="connsiteX4" fmla="*/ 960 w 2492"/>
                <a:gd name="connsiteY4" fmla="*/ 24 h 504"/>
                <a:gd name="connsiteX5" fmla="*/ 1248 w 2492"/>
                <a:gd name="connsiteY5" fmla="*/ 312 h 504"/>
                <a:gd name="connsiteX6" fmla="*/ 1440 w 2492"/>
                <a:gd name="connsiteY6" fmla="*/ 168 h 504"/>
                <a:gd name="connsiteX7" fmla="*/ 1680 w 2492"/>
                <a:gd name="connsiteY7" fmla="*/ 216 h 504"/>
                <a:gd name="connsiteX8" fmla="*/ 1824 w 2492"/>
                <a:gd name="connsiteY8" fmla="*/ 24 h 504"/>
                <a:gd name="connsiteX9" fmla="*/ 2112 w 2492"/>
                <a:gd name="connsiteY9" fmla="*/ 360 h 504"/>
                <a:gd name="connsiteX10" fmla="*/ 2304 w 2492"/>
                <a:gd name="connsiteY10" fmla="*/ 168 h 504"/>
                <a:gd name="connsiteX11" fmla="*/ 2492 w 2492"/>
                <a:gd name="connsiteY11" fmla="*/ 495 h 504"/>
                <a:gd name="connsiteX0" fmla="*/ 0 w 2492"/>
                <a:gd name="connsiteY0" fmla="*/ 504 h 504"/>
                <a:gd name="connsiteX1" fmla="*/ 214 w 2492"/>
                <a:gd name="connsiteY1" fmla="*/ 260 h 504"/>
                <a:gd name="connsiteX2" fmla="*/ 371 w 2492"/>
                <a:gd name="connsiteY2" fmla="*/ 155 h 504"/>
                <a:gd name="connsiteX3" fmla="*/ 720 w 2492"/>
                <a:gd name="connsiteY3" fmla="*/ 264 h 504"/>
                <a:gd name="connsiteX4" fmla="*/ 960 w 2492"/>
                <a:gd name="connsiteY4" fmla="*/ 24 h 504"/>
                <a:gd name="connsiteX5" fmla="*/ 1248 w 2492"/>
                <a:gd name="connsiteY5" fmla="*/ 312 h 504"/>
                <a:gd name="connsiteX6" fmla="*/ 1440 w 2492"/>
                <a:gd name="connsiteY6" fmla="*/ 168 h 504"/>
                <a:gd name="connsiteX7" fmla="*/ 1680 w 2492"/>
                <a:gd name="connsiteY7" fmla="*/ 216 h 504"/>
                <a:gd name="connsiteX8" fmla="*/ 1824 w 2492"/>
                <a:gd name="connsiteY8" fmla="*/ 24 h 504"/>
                <a:gd name="connsiteX9" fmla="*/ 2112 w 2492"/>
                <a:gd name="connsiteY9" fmla="*/ 360 h 504"/>
                <a:gd name="connsiteX10" fmla="*/ 2304 w 2492"/>
                <a:gd name="connsiteY10" fmla="*/ 168 h 504"/>
                <a:gd name="connsiteX11" fmla="*/ 2492 w 2492"/>
                <a:gd name="connsiteY11" fmla="*/ 495 h 504"/>
                <a:gd name="connsiteX0" fmla="*/ 0 w 2492"/>
                <a:gd name="connsiteY0" fmla="*/ 504 h 504"/>
                <a:gd name="connsiteX1" fmla="*/ 214 w 2492"/>
                <a:gd name="connsiteY1" fmla="*/ 260 h 504"/>
                <a:gd name="connsiteX2" fmla="*/ 371 w 2492"/>
                <a:gd name="connsiteY2" fmla="*/ 155 h 504"/>
                <a:gd name="connsiteX3" fmla="*/ 720 w 2492"/>
                <a:gd name="connsiteY3" fmla="*/ 264 h 504"/>
                <a:gd name="connsiteX4" fmla="*/ 960 w 2492"/>
                <a:gd name="connsiteY4" fmla="*/ 24 h 504"/>
                <a:gd name="connsiteX5" fmla="*/ 1248 w 2492"/>
                <a:gd name="connsiteY5" fmla="*/ 312 h 504"/>
                <a:gd name="connsiteX6" fmla="*/ 1440 w 2492"/>
                <a:gd name="connsiteY6" fmla="*/ 168 h 504"/>
                <a:gd name="connsiteX7" fmla="*/ 1680 w 2492"/>
                <a:gd name="connsiteY7" fmla="*/ 216 h 504"/>
                <a:gd name="connsiteX8" fmla="*/ 1824 w 2492"/>
                <a:gd name="connsiteY8" fmla="*/ 24 h 504"/>
                <a:gd name="connsiteX9" fmla="*/ 2112 w 2492"/>
                <a:gd name="connsiteY9" fmla="*/ 360 h 504"/>
                <a:gd name="connsiteX10" fmla="*/ 2304 w 2492"/>
                <a:gd name="connsiteY10" fmla="*/ 168 h 504"/>
                <a:gd name="connsiteX11" fmla="*/ 2492 w 2492"/>
                <a:gd name="connsiteY11" fmla="*/ 495 h 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92" h="504">
                  <a:moveTo>
                    <a:pt x="0" y="504"/>
                  </a:moveTo>
                  <a:cubicBezTo>
                    <a:pt x="36" y="463"/>
                    <a:pt x="152" y="318"/>
                    <a:pt x="214" y="260"/>
                  </a:cubicBezTo>
                  <a:cubicBezTo>
                    <a:pt x="276" y="202"/>
                    <a:pt x="287" y="154"/>
                    <a:pt x="371" y="155"/>
                  </a:cubicBezTo>
                  <a:cubicBezTo>
                    <a:pt x="455" y="156"/>
                    <a:pt x="622" y="286"/>
                    <a:pt x="720" y="264"/>
                  </a:cubicBezTo>
                  <a:cubicBezTo>
                    <a:pt x="818" y="242"/>
                    <a:pt x="872" y="16"/>
                    <a:pt x="960" y="24"/>
                  </a:cubicBezTo>
                  <a:cubicBezTo>
                    <a:pt x="1048" y="32"/>
                    <a:pt x="1168" y="288"/>
                    <a:pt x="1248" y="312"/>
                  </a:cubicBezTo>
                  <a:cubicBezTo>
                    <a:pt x="1328" y="336"/>
                    <a:pt x="1368" y="184"/>
                    <a:pt x="1440" y="168"/>
                  </a:cubicBezTo>
                  <a:cubicBezTo>
                    <a:pt x="1641" y="121"/>
                    <a:pt x="1616" y="240"/>
                    <a:pt x="1680" y="216"/>
                  </a:cubicBezTo>
                  <a:cubicBezTo>
                    <a:pt x="1744" y="192"/>
                    <a:pt x="1752" y="0"/>
                    <a:pt x="1824" y="24"/>
                  </a:cubicBezTo>
                  <a:cubicBezTo>
                    <a:pt x="1896" y="48"/>
                    <a:pt x="2032" y="336"/>
                    <a:pt x="2112" y="360"/>
                  </a:cubicBezTo>
                  <a:cubicBezTo>
                    <a:pt x="2192" y="384"/>
                    <a:pt x="2241" y="146"/>
                    <a:pt x="2304" y="168"/>
                  </a:cubicBezTo>
                  <a:cubicBezTo>
                    <a:pt x="2367" y="190"/>
                    <a:pt x="2461" y="441"/>
                    <a:pt x="2492" y="495"/>
                  </a:cubicBezTo>
                </a:path>
              </a:pathLst>
            </a:custGeom>
            <a:solidFill>
              <a:schemeClr val="accent2">
                <a:alpha val="27058"/>
              </a:schemeClr>
            </a:solidFill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35" name="Group 13"/>
          <p:cNvGrpSpPr>
            <a:grpSpLocks/>
          </p:cNvGrpSpPr>
          <p:nvPr/>
        </p:nvGrpSpPr>
        <p:grpSpPr bwMode="auto">
          <a:xfrm>
            <a:off x="2286000" y="2286000"/>
            <a:ext cx="3962400" cy="800100"/>
            <a:chOff x="1200" y="1992"/>
            <a:chExt cx="2496" cy="504"/>
          </a:xfrm>
          <a:solidFill>
            <a:srgbClr val="D60093">
              <a:alpha val="30196"/>
            </a:srgbClr>
          </a:solidFill>
        </p:grpSpPr>
        <p:sp>
          <p:nvSpPr>
            <p:cNvPr id="36" name="Line 4"/>
            <p:cNvSpPr>
              <a:spLocks noChangeShapeType="1"/>
            </p:cNvSpPr>
            <p:nvPr/>
          </p:nvSpPr>
          <p:spPr bwMode="auto">
            <a:xfrm>
              <a:off x="1200" y="2496"/>
              <a:ext cx="2496" cy="0"/>
            </a:xfrm>
            <a:prstGeom prst="line">
              <a:avLst/>
            </a:prstGeom>
            <a:grpFill/>
            <a:ln w="28575">
              <a:solidFill>
                <a:srgbClr val="00FF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7" name="Freeform 9"/>
            <p:cNvSpPr>
              <a:spLocks/>
            </p:cNvSpPr>
            <p:nvPr/>
          </p:nvSpPr>
          <p:spPr bwMode="auto">
            <a:xfrm>
              <a:off x="1200" y="1992"/>
              <a:ext cx="2492" cy="504"/>
            </a:xfrm>
            <a:custGeom>
              <a:avLst/>
              <a:gdLst>
                <a:gd name="T0" fmla="*/ 0 w 2492"/>
                <a:gd name="T1" fmla="*/ 504 h 504"/>
                <a:gd name="T2" fmla="*/ 214 w 2492"/>
                <a:gd name="T3" fmla="*/ 260 h 504"/>
                <a:gd name="T4" fmla="*/ 371 w 2492"/>
                <a:gd name="T5" fmla="*/ 155 h 504"/>
                <a:gd name="T6" fmla="*/ 720 w 2492"/>
                <a:gd name="T7" fmla="*/ 264 h 504"/>
                <a:gd name="T8" fmla="*/ 1104 w 2492"/>
                <a:gd name="T9" fmla="*/ 24 h 504"/>
                <a:gd name="T10" fmla="*/ 1248 w 2492"/>
                <a:gd name="T11" fmla="*/ 312 h 504"/>
                <a:gd name="T12" fmla="*/ 1440 w 2492"/>
                <a:gd name="T13" fmla="*/ 168 h 504"/>
                <a:gd name="T14" fmla="*/ 1680 w 2492"/>
                <a:gd name="T15" fmla="*/ 216 h 504"/>
                <a:gd name="T16" fmla="*/ 1824 w 2492"/>
                <a:gd name="T17" fmla="*/ 24 h 504"/>
                <a:gd name="T18" fmla="*/ 2112 w 2492"/>
                <a:gd name="T19" fmla="*/ 360 h 504"/>
                <a:gd name="T20" fmla="*/ 2304 w 2492"/>
                <a:gd name="T21" fmla="*/ 168 h 504"/>
                <a:gd name="T22" fmla="*/ 2492 w 2492"/>
                <a:gd name="T23" fmla="*/ 495 h 50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492"/>
                <a:gd name="T37" fmla="*/ 0 h 504"/>
                <a:gd name="T38" fmla="*/ 2492 w 2492"/>
                <a:gd name="T39" fmla="*/ 504 h 504"/>
                <a:gd name="connsiteX0" fmla="*/ 0 w 2492"/>
                <a:gd name="connsiteY0" fmla="*/ 504 h 504"/>
                <a:gd name="connsiteX1" fmla="*/ 214 w 2492"/>
                <a:gd name="connsiteY1" fmla="*/ 260 h 504"/>
                <a:gd name="connsiteX2" fmla="*/ 371 w 2492"/>
                <a:gd name="connsiteY2" fmla="*/ 155 h 504"/>
                <a:gd name="connsiteX3" fmla="*/ 720 w 2492"/>
                <a:gd name="connsiteY3" fmla="*/ 264 h 504"/>
                <a:gd name="connsiteX4" fmla="*/ 1104 w 2492"/>
                <a:gd name="connsiteY4" fmla="*/ 24 h 504"/>
                <a:gd name="connsiteX5" fmla="*/ 1248 w 2492"/>
                <a:gd name="connsiteY5" fmla="*/ 312 h 504"/>
                <a:gd name="connsiteX6" fmla="*/ 1440 w 2492"/>
                <a:gd name="connsiteY6" fmla="*/ 168 h 504"/>
                <a:gd name="connsiteX7" fmla="*/ 1680 w 2492"/>
                <a:gd name="connsiteY7" fmla="*/ 216 h 504"/>
                <a:gd name="connsiteX8" fmla="*/ 1824 w 2492"/>
                <a:gd name="connsiteY8" fmla="*/ 24 h 504"/>
                <a:gd name="connsiteX9" fmla="*/ 2112 w 2492"/>
                <a:gd name="connsiteY9" fmla="*/ 360 h 504"/>
                <a:gd name="connsiteX10" fmla="*/ 2304 w 2492"/>
                <a:gd name="connsiteY10" fmla="*/ 168 h 504"/>
                <a:gd name="connsiteX11" fmla="*/ 2492 w 2492"/>
                <a:gd name="connsiteY11" fmla="*/ 495 h 504"/>
                <a:gd name="connsiteX0" fmla="*/ 0 w 2492"/>
                <a:gd name="connsiteY0" fmla="*/ 504 h 504"/>
                <a:gd name="connsiteX1" fmla="*/ 214 w 2492"/>
                <a:gd name="connsiteY1" fmla="*/ 260 h 504"/>
                <a:gd name="connsiteX2" fmla="*/ 371 w 2492"/>
                <a:gd name="connsiteY2" fmla="*/ 155 h 504"/>
                <a:gd name="connsiteX3" fmla="*/ 720 w 2492"/>
                <a:gd name="connsiteY3" fmla="*/ 264 h 504"/>
                <a:gd name="connsiteX4" fmla="*/ 1104 w 2492"/>
                <a:gd name="connsiteY4" fmla="*/ 24 h 504"/>
                <a:gd name="connsiteX5" fmla="*/ 1248 w 2492"/>
                <a:gd name="connsiteY5" fmla="*/ 312 h 504"/>
                <a:gd name="connsiteX6" fmla="*/ 1440 w 2492"/>
                <a:gd name="connsiteY6" fmla="*/ 168 h 504"/>
                <a:gd name="connsiteX7" fmla="*/ 1680 w 2492"/>
                <a:gd name="connsiteY7" fmla="*/ 216 h 504"/>
                <a:gd name="connsiteX8" fmla="*/ 1824 w 2492"/>
                <a:gd name="connsiteY8" fmla="*/ 24 h 504"/>
                <a:gd name="connsiteX9" fmla="*/ 2112 w 2492"/>
                <a:gd name="connsiteY9" fmla="*/ 360 h 504"/>
                <a:gd name="connsiteX10" fmla="*/ 2304 w 2492"/>
                <a:gd name="connsiteY10" fmla="*/ 168 h 504"/>
                <a:gd name="connsiteX11" fmla="*/ 2492 w 2492"/>
                <a:gd name="connsiteY11" fmla="*/ 495 h 504"/>
                <a:gd name="connsiteX0" fmla="*/ 0 w 2492"/>
                <a:gd name="connsiteY0" fmla="*/ 504 h 504"/>
                <a:gd name="connsiteX1" fmla="*/ 214 w 2492"/>
                <a:gd name="connsiteY1" fmla="*/ 260 h 504"/>
                <a:gd name="connsiteX2" fmla="*/ 371 w 2492"/>
                <a:gd name="connsiteY2" fmla="*/ 155 h 504"/>
                <a:gd name="connsiteX3" fmla="*/ 720 w 2492"/>
                <a:gd name="connsiteY3" fmla="*/ 264 h 504"/>
                <a:gd name="connsiteX4" fmla="*/ 1104 w 2492"/>
                <a:gd name="connsiteY4" fmla="*/ 24 h 504"/>
                <a:gd name="connsiteX5" fmla="*/ 1248 w 2492"/>
                <a:gd name="connsiteY5" fmla="*/ 312 h 504"/>
                <a:gd name="connsiteX6" fmla="*/ 1440 w 2492"/>
                <a:gd name="connsiteY6" fmla="*/ 168 h 504"/>
                <a:gd name="connsiteX7" fmla="*/ 1680 w 2492"/>
                <a:gd name="connsiteY7" fmla="*/ 216 h 504"/>
                <a:gd name="connsiteX8" fmla="*/ 1824 w 2492"/>
                <a:gd name="connsiteY8" fmla="*/ 24 h 504"/>
                <a:gd name="connsiteX9" fmla="*/ 2112 w 2492"/>
                <a:gd name="connsiteY9" fmla="*/ 360 h 504"/>
                <a:gd name="connsiteX10" fmla="*/ 2304 w 2492"/>
                <a:gd name="connsiteY10" fmla="*/ 168 h 504"/>
                <a:gd name="connsiteX11" fmla="*/ 2492 w 2492"/>
                <a:gd name="connsiteY11" fmla="*/ 495 h 504"/>
                <a:gd name="connsiteX0" fmla="*/ 0 w 2492"/>
                <a:gd name="connsiteY0" fmla="*/ 504 h 504"/>
                <a:gd name="connsiteX1" fmla="*/ 214 w 2492"/>
                <a:gd name="connsiteY1" fmla="*/ 260 h 504"/>
                <a:gd name="connsiteX2" fmla="*/ 371 w 2492"/>
                <a:gd name="connsiteY2" fmla="*/ 155 h 504"/>
                <a:gd name="connsiteX3" fmla="*/ 720 w 2492"/>
                <a:gd name="connsiteY3" fmla="*/ 264 h 504"/>
                <a:gd name="connsiteX4" fmla="*/ 1104 w 2492"/>
                <a:gd name="connsiteY4" fmla="*/ 24 h 504"/>
                <a:gd name="connsiteX5" fmla="*/ 1248 w 2492"/>
                <a:gd name="connsiteY5" fmla="*/ 312 h 504"/>
                <a:gd name="connsiteX6" fmla="*/ 1440 w 2492"/>
                <a:gd name="connsiteY6" fmla="*/ 168 h 504"/>
                <a:gd name="connsiteX7" fmla="*/ 1483 w 2492"/>
                <a:gd name="connsiteY7" fmla="*/ 170 h 504"/>
                <a:gd name="connsiteX8" fmla="*/ 1680 w 2492"/>
                <a:gd name="connsiteY8" fmla="*/ 216 h 504"/>
                <a:gd name="connsiteX9" fmla="*/ 1824 w 2492"/>
                <a:gd name="connsiteY9" fmla="*/ 24 h 504"/>
                <a:gd name="connsiteX10" fmla="*/ 2112 w 2492"/>
                <a:gd name="connsiteY10" fmla="*/ 360 h 504"/>
                <a:gd name="connsiteX11" fmla="*/ 2304 w 2492"/>
                <a:gd name="connsiteY11" fmla="*/ 168 h 504"/>
                <a:gd name="connsiteX12" fmla="*/ 2492 w 2492"/>
                <a:gd name="connsiteY12" fmla="*/ 495 h 504"/>
                <a:gd name="connsiteX0" fmla="*/ 0 w 2492"/>
                <a:gd name="connsiteY0" fmla="*/ 504 h 504"/>
                <a:gd name="connsiteX1" fmla="*/ 214 w 2492"/>
                <a:gd name="connsiteY1" fmla="*/ 260 h 504"/>
                <a:gd name="connsiteX2" fmla="*/ 371 w 2492"/>
                <a:gd name="connsiteY2" fmla="*/ 155 h 504"/>
                <a:gd name="connsiteX3" fmla="*/ 720 w 2492"/>
                <a:gd name="connsiteY3" fmla="*/ 264 h 504"/>
                <a:gd name="connsiteX4" fmla="*/ 1104 w 2492"/>
                <a:gd name="connsiteY4" fmla="*/ 24 h 504"/>
                <a:gd name="connsiteX5" fmla="*/ 1248 w 2492"/>
                <a:gd name="connsiteY5" fmla="*/ 312 h 504"/>
                <a:gd name="connsiteX6" fmla="*/ 1440 w 2492"/>
                <a:gd name="connsiteY6" fmla="*/ 168 h 504"/>
                <a:gd name="connsiteX7" fmla="*/ 1483 w 2492"/>
                <a:gd name="connsiteY7" fmla="*/ 170 h 504"/>
                <a:gd name="connsiteX8" fmla="*/ 1680 w 2492"/>
                <a:gd name="connsiteY8" fmla="*/ 216 h 504"/>
                <a:gd name="connsiteX9" fmla="*/ 1824 w 2492"/>
                <a:gd name="connsiteY9" fmla="*/ 24 h 504"/>
                <a:gd name="connsiteX10" fmla="*/ 2112 w 2492"/>
                <a:gd name="connsiteY10" fmla="*/ 360 h 504"/>
                <a:gd name="connsiteX11" fmla="*/ 2304 w 2492"/>
                <a:gd name="connsiteY11" fmla="*/ 168 h 504"/>
                <a:gd name="connsiteX12" fmla="*/ 2492 w 2492"/>
                <a:gd name="connsiteY12" fmla="*/ 495 h 504"/>
                <a:gd name="connsiteX0" fmla="*/ 0 w 2492"/>
                <a:gd name="connsiteY0" fmla="*/ 504 h 504"/>
                <a:gd name="connsiteX1" fmla="*/ 214 w 2492"/>
                <a:gd name="connsiteY1" fmla="*/ 260 h 504"/>
                <a:gd name="connsiteX2" fmla="*/ 371 w 2492"/>
                <a:gd name="connsiteY2" fmla="*/ 155 h 504"/>
                <a:gd name="connsiteX3" fmla="*/ 720 w 2492"/>
                <a:gd name="connsiteY3" fmla="*/ 264 h 504"/>
                <a:gd name="connsiteX4" fmla="*/ 1104 w 2492"/>
                <a:gd name="connsiteY4" fmla="*/ 24 h 504"/>
                <a:gd name="connsiteX5" fmla="*/ 1248 w 2492"/>
                <a:gd name="connsiteY5" fmla="*/ 312 h 504"/>
                <a:gd name="connsiteX6" fmla="*/ 1440 w 2492"/>
                <a:gd name="connsiteY6" fmla="*/ 168 h 504"/>
                <a:gd name="connsiteX7" fmla="*/ 1483 w 2492"/>
                <a:gd name="connsiteY7" fmla="*/ 170 h 504"/>
                <a:gd name="connsiteX8" fmla="*/ 1680 w 2492"/>
                <a:gd name="connsiteY8" fmla="*/ 216 h 504"/>
                <a:gd name="connsiteX9" fmla="*/ 1824 w 2492"/>
                <a:gd name="connsiteY9" fmla="*/ 24 h 504"/>
                <a:gd name="connsiteX10" fmla="*/ 2112 w 2492"/>
                <a:gd name="connsiteY10" fmla="*/ 360 h 504"/>
                <a:gd name="connsiteX11" fmla="*/ 2304 w 2492"/>
                <a:gd name="connsiteY11" fmla="*/ 168 h 504"/>
                <a:gd name="connsiteX12" fmla="*/ 2492 w 2492"/>
                <a:gd name="connsiteY12" fmla="*/ 495 h 504"/>
                <a:gd name="connsiteX0" fmla="*/ 0 w 2492"/>
                <a:gd name="connsiteY0" fmla="*/ 504 h 504"/>
                <a:gd name="connsiteX1" fmla="*/ 214 w 2492"/>
                <a:gd name="connsiteY1" fmla="*/ 260 h 504"/>
                <a:gd name="connsiteX2" fmla="*/ 371 w 2492"/>
                <a:gd name="connsiteY2" fmla="*/ 155 h 504"/>
                <a:gd name="connsiteX3" fmla="*/ 720 w 2492"/>
                <a:gd name="connsiteY3" fmla="*/ 264 h 504"/>
                <a:gd name="connsiteX4" fmla="*/ 1104 w 2492"/>
                <a:gd name="connsiteY4" fmla="*/ 24 h 504"/>
                <a:gd name="connsiteX5" fmla="*/ 1248 w 2492"/>
                <a:gd name="connsiteY5" fmla="*/ 312 h 504"/>
                <a:gd name="connsiteX6" fmla="*/ 1440 w 2492"/>
                <a:gd name="connsiteY6" fmla="*/ 168 h 504"/>
                <a:gd name="connsiteX7" fmla="*/ 1483 w 2492"/>
                <a:gd name="connsiteY7" fmla="*/ 170 h 504"/>
                <a:gd name="connsiteX8" fmla="*/ 1680 w 2492"/>
                <a:gd name="connsiteY8" fmla="*/ 216 h 504"/>
                <a:gd name="connsiteX9" fmla="*/ 1824 w 2492"/>
                <a:gd name="connsiteY9" fmla="*/ 24 h 504"/>
                <a:gd name="connsiteX10" fmla="*/ 2112 w 2492"/>
                <a:gd name="connsiteY10" fmla="*/ 360 h 504"/>
                <a:gd name="connsiteX11" fmla="*/ 2304 w 2492"/>
                <a:gd name="connsiteY11" fmla="*/ 168 h 504"/>
                <a:gd name="connsiteX12" fmla="*/ 2492 w 2492"/>
                <a:gd name="connsiteY12" fmla="*/ 495 h 504"/>
                <a:gd name="connsiteX0" fmla="*/ 0 w 2492"/>
                <a:gd name="connsiteY0" fmla="*/ 504 h 504"/>
                <a:gd name="connsiteX1" fmla="*/ 214 w 2492"/>
                <a:gd name="connsiteY1" fmla="*/ 260 h 504"/>
                <a:gd name="connsiteX2" fmla="*/ 371 w 2492"/>
                <a:gd name="connsiteY2" fmla="*/ 155 h 504"/>
                <a:gd name="connsiteX3" fmla="*/ 720 w 2492"/>
                <a:gd name="connsiteY3" fmla="*/ 264 h 504"/>
                <a:gd name="connsiteX4" fmla="*/ 1104 w 2492"/>
                <a:gd name="connsiteY4" fmla="*/ 24 h 504"/>
                <a:gd name="connsiteX5" fmla="*/ 1248 w 2492"/>
                <a:gd name="connsiteY5" fmla="*/ 312 h 504"/>
                <a:gd name="connsiteX6" fmla="*/ 1440 w 2492"/>
                <a:gd name="connsiteY6" fmla="*/ 168 h 504"/>
                <a:gd name="connsiteX7" fmla="*/ 1483 w 2492"/>
                <a:gd name="connsiteY7" fmla="*/ 170 h 504"/>
                <a:gd name="connsiteX8" fmla="*/ 1680 w 2492"/>
                <a:gd name="connsiteY8" fmla="*/ 216 h 504"/>
                <a:gd name="connsiteX9" fmla="*/ 1824 w 2492"/>
                <a:gd name="connsiteY9" fmla="*/ 24 h 504"/>
                <a:gd name="connsiteX10" fmla="*/ 2112 w 2492"/>
                <a:gd name="connsiteY10" fmla="*/ 360 h 504"/>
                <a:gd name="connsiteX11" fmla="*/ 2304 w 2492"/>
                <a:gd name="connsiteY11" fmla="*/ 168 h 504"/>
                <a:gd name="connsiteX12" fmla="*/ 2492 w 2492"/>
                <a:gd name="connsiteY12" fmla="*/ 495 h 504"/>
                <a:gd name="connsiteX0" fmla="*/ 0 w 2492"/>
                <a:gd name="connsiteY0" fmla="*/ 504 h 504"/>
                <a:gd name="connsiteX1" fmla="*/ 214 w 2492"/>
                <a:gd name="connsiteY1" fmla="*/ 260 h 504"/>
                <a:gd name="connsiteX2" fmla="*/ 371 w 2492"/>
                <a:gd name="connsiteY2" fmla="*/ 155 h 504"/>
                <a:gd name="connsiteX3" fmla="*/ 720 w 2492"/>
                <a:gd name="connsiteY3" fmla="*/ 264 h 504"/>
                <a:gd name="connsiteX4" fmla="*/ 1104 w 2492"/>
                <a:gd name="connsiteY4" fmla="*/ 24 h 504"/>
                <a:gd name="connsiteX5" fmla="*/ 1248 w 2492"/>
                <a:gd name="connsiteY5" fmla="*/ 312 h 504"/>
                <a:gd name="connsiteX6" fmla="*/ 1440 w 2492"/>
                <a:gd name="connsiteY6" fmla="*/ 168 h 504"/>
                <a:gd name="connsiteX7" fmla="*/ 1483 w 2492"/>
                <a:gd name="connsiteY7" fmla="*/ 170 h 504"/>
                <a:gd name="connsiteX8" fmla="*/ 1680 w 2492"/>
                <a:gd name="connsiteY8" fmla="*/ 216 h 504"/>
                <a:gd name="connsiteX9" fmla="*/ 1824 w 2492"/>
                <a:gd name="connsiteY9" fmla="*/ 24 h 504"/>
                <a:gd name="connsiteX10" fmla="*/ 2112 w 2492"/>
                <a:gd name="connsiteY10" fmla="*/ 360 h 504"/>
                <a:gd name="connsiteX11" fmla="*/ 2304 w 2492"/>
                <a:gd name="connsiteY11" fmla="*/ 168 h 504"/>
                <a:gd name="connsiteX12" fmla="*/ 2492 w 2492"/>
                <a:gd name="connsiteY12" fmla="*/ 495 h 504"/>
                <a:gd name="connsiteX0" fmla="*/ 0 w 2492"/>
                <a:gd name="connsiteY0" fmla="*/ 504 h 504"/>
                <a:gd name="connsiteX1" fmla="*/ 214 w 2492"/>
                <a:gd name="connsiteY1" fmla="*/ 260 h 504"/>
                <a:gd name="connsiteX2" fmla="*/ 371 w 2492"/>
                <a:gd name="connsiteY2" fmla="*/ 155 h 504"/>
                <a:gd name="connsiteX3" fmla="*/ 720 w 2492"/>
                <a:gd name="connsiteY3" fmla="*/ 264 h 504"/>
                <a:gd name="connsiteX4" fmla="*/ 1104 w 2492"/>
                <a:gd name="connsiteY4" fmla="*/ 24 h 504"/>
                <a:gd name="connsiteX5" fmla="*/ 1248 w 2492"/>
                <a:gd name="connsiteY5" fmla="*/ 312 h 504"/>
                <a:gd name="connsiteX6" fmla="*/ 1440 w 2492"/>
                <a:gd name="connsiteY6" fmla="*/ 168 h 504"/>
                <a:gd name="connsiteX7" fmla="*/ 1483 w 2492"/>
                <a:gd name="connsiteY7" fmla="*/ 170 h 504"/>
                <a:gd name="connsiteX8" fmla="*/ 1680 w 2492"/>
                <a:gd name="connsiteY8" fmla="*/ 216 h 504"/>
                <a:gd name="connsiteX9" fmla="*/ 1824 w 2492"/>
                <a:gd name="connsiteY9" fmla="*/ 24 h 504"/>
                <a:gd name="connsiteX10" fmla="*/ 2112 w 2492"/>
                <a:gd name="connsiteY10" fmla="*/ 360 h 504"/>
                <a:gd name="connsiteX11" fmla="*/ 2304 w 2492"/>
                <a:gd name="connsiteY11" fmla="*/ 168 h 504"/>
                <a:gd name="connsiteX12" fmla="*/ 2492 w 2492"/>
                <a:gd name="connsiteY12" fmla="*/ 495 h 504"/>
                <a:gd name="connsiteX0" fmla="*/ 0 w 2492"/>
                <a:gd name="connsiteY0" fmla="*/ 504 h 504"/>
                <a:gd name="connsiteX1" fmla="*/ 214 w 2492"/>
                <a:gd name="connsiteY1" fmla="*/ 260 h 504"/>
                <a:gd name="connsiteX2" fmla="*/ 371 w 2492"/>
                <a:gd name="connsiteY2" fmla="*/ 155 h 504"/>
                <a:gd name="connsiteX3" fmla="*/ 720 w 2492"/>
                <a:gd name="connsiteY3" fmla="*/ 264 h 504"/>
                <a:gd name="connsiteX4" fmla="*/ 1104 w 2492"/>
                <a:gd name="connsiteY4" fmla="*/ 24 h 504"/>
                <a:gd name="connsiteX5" fmla="*/ 1248 w 2492"/>
                <a:gd name="connsiteY5" fmla="*/ 312 h 504"/>
                <a:gd name="connsiteX6" fmla="*/ 1440 w 2492"/>
                <a:gd name="connsiteY6" fmla="*/ 168 h 504"/>
                <a:gd name="connsiteX7" fmla="*/ 1483 w 2492"/>
                <a:gd name="connsiteY7" fmla="*/ 170 h 504"/>
                <a:gd name="connsiteX8" fmla="*/ 1680 w 2492"/>
                <a:gd name="connsiteY8" fmla="*/ 216 h 504"/>
                <a:gd name="connsiteX9" fmla="*/ 1824 w 2492"/>
                <a:gd name="connsiteY9" fmla="*/ 24 h 504"/>
                <a:gd name="connsiteX10" fmla="*/ 2112 w 2492"/>
                <a:gd name="connsiteY10" fmla="*/ 360 h 504"/>
                <a:gd name="connsiteX11" fmla="*/ 2304 w 2492"/>
                <a:gd name="connsiteY11" fmla="*/ 168 h 504"/>
                <a:gd name="connsiteX12" fmla="*/ 2492 w 2492"/>
                <a:gd name="connsiteY12" fmla="*/ 495 h 504"/>
                <a:gd name="connsiteX0" fmla="*/ 0 w 2492"/>
                <a:gd name="connsiteY0" fmla="*/ 504 h 504"/>
                <a:gd name="connsiteX1" fmla="*/ 214 w 2492"/>
                <a:gd name="connsiteY1" fmla="*/ 260 h 504"/>
                <a:gd name="connsiteX2" fmla="*/ 371 w 2492"/>
                <a:gd name="connsiteY2" fmla="*/ 155 h 504"/>
                <a:gd name="connsiteX3" fmla="*/ 720 w 2492"/>
                <a:gd name="connsiteY3" fmla="*/ 264 h 504"/>
                <a:gd name="connsiteX4" fmla="*/ 728 w 2492"/>
                <a:gd name="connsiteY4" fmla="*/ 262 h 504"/>
                <a:gd name="connsiteX5" fmla="*/ 1104 w 2492"/>
                <a:gd name="connsiteY5" fmla="*/ 24 h 504"/>
                <a:gd name="connsiteX6" fmla="*/ 1248 w 2492"/>
                <a:gd name="connsiteY6" fmla="*/ 312 h 504"/>
                <a:gd name="connsiteX7" fmla="*/ 1440 w 2492"/>
                <a:gd name="connsiteY7" fmla="*/ 168 h 504"/>
                <a:gd name="connsiteX8" fmla="*/ 1483 w 2492"/>
                <a:gd name="connsiteY8" fmla="*/ 170 h 504"/>
                <a:gd name="connsiteX9" fmla="*/ 1680 w 2492"/>
                <a:gd name="connsiteY9" fmla="*/ 216 h 504"/>
                <a:gd name="connsiteX10" fmla="*/ 1824 w 2492"/>
                <a:gd name="connsiteY10" fmla="*/ 24 h 504"/>
                <a:gd name="connsiteX11" fmla="*/ 2112 w 2492"/>
                <a:gd name="connsiteY11" fmla="*/ 360 h 504"/>
                <a:gd name="connsiteX12" fmla="*/ 2304 w 2492"/>
                <a:gd name="connsiteY12" fmla="*/ 168 h 504"/>
                <a:gd name="connsiteX13" fmla="*/ 2492 w 2492"/>
                <a:gd name="connsiteY13" fmla="*/ 495 h 504"/>
                <a:gd name="connsiteX0" fmla="*/ 0 w 2492"/>
                <a:gd name="connsiteY0" fmla="*/ 504 h 504"/>
                <a:gd name="connsiteX1" fmla="*/ 214 w 2492"/>
                <a:gd name="connsiteY1" fmla="*/ 260 h 504"/>
                <a:gd name="connsiteX2" fmla="*/ 371 w 2492"/>
                <a:gd name="connsiteY2" fmla="*/ 155 h 504"/>
                <a:gd name="connsiteX3" fmla="*/ 720 w 2492"/>
                <a:gd name="connsiteY3" fmla="*/ 264 h 504"/>
                <a:gd name="connsiteX4" fmla="*/ 728 w 2492"/>
                <a:gd name="connsiteY4" fmla="*/ 262 h 504"/>
                <a:gd name="connsiteX5" fmla="*/ 1104 w 2492"/>
                <a:gd name="connsiteY5" fmla="*/ 24 h 504"/>
                <a:gd name="connsiteX6" fmla="*/ 1248 w 2492"/>
                <a:gd name="connsiteY6" fmla="*/ 312 h 504"/>
                <a:gd name="connsiteX7" fmla="*/ 1440 w 2492"/>
                <a:gd name="connsiteY7" fmla="*/ 168 h 504"/>
                <a:gd name="connsiteX8" fmla="*/ 1483 w 2492"/>
                <a:gd name="connsiteY8" fmla="*/ 170 h 504"/>
                <a:gd name="connsiteX9" fmla="*/ 1680 w 2492"/>
                <a:gd name="connsiteY9" fmla="*/ 216 h 504"/>
                <a:gd name="connsiteX10" fmla="*/ 1824 w 2492"/>
                <a:gd name="connsiteY10" fmla="*/ 24 h 504"/>
                <a:gd name="connsiteX11" fmla="*/ 2112 w 2492"/>
                <a:gd name="connsiteY11" fmla="*/ 360 h 504"/>
                <a:gd name="connsiteX12" fmla="*/ 2304 w 2492"/>
                <a:gd name="connsiteY12" fmla="*/ 168 h 504"/>
                <a:gd name="connsiteX13" fmla="*/ 2492 w 2492"/>
                <a:gd name="connsiteY13" fmla="*/ 495 h 504"/>
                <a:gd name="connsiteX0" fmla="*/ 0 w 2492"/>
                <a:gd name="connsiteY0" fmla="*/ 504 h 504"/>
                <a:gd name="connsiteX1" fmla="*/ 214 w 2492"/>
                <a:gd name="connsiteY1" fmla="*/ 260 h 504"/>
                <a:gd name="connsiteX2" fmla="*/ 371 w 2492"/>
                <a:gd name="connsiteY2" fmla="*/ 155 h 504"/>
                <a:gd name="connsiteX3" fmla="*/ 720 w 2492"/>
                <a:gd name="connsiteY3" fmla="*/ 264 h 504"/>
                <a:gd name="connsiteX4" fmla="*/ 1104 w 2492"/>
                <a:gd name="connsiteY4" fmla="*/ 24 h 504"/>
                <a:gd name="connsiteX5" fmla="*/ 1248 w 2492"/>
                <a:gd name="connsiteY5" fmla="*/ 312 h 504"/>
                <a:gd name="connsiteX6" fmla="*/ 1440 w 2492"/>
                <a:gd name="connsiteY6" fmla="*/ 168 h 504"/>
                <a:gd name="connsiteX7" fmla="*/ 1483 w 2492"/>
                <a:gd name="connsiteY7" fmla="*/ 170 h 504"/>
                <a:gd name="connsiteX8" fmla="*/ 1680 w 2492"/>
                <a:gd name="connsiteY8" fmla="*/ 216 h 504"/>
                <a:gd name="connsiteX9" fmla="*/ 1824 w 2492"/>
                <a:gd name="connsiteY9" fmla="*/ 24 h 504"/>
                <a:gd name="connsiteX10" fmla="*/ 2112 w 2492"/>
                <a:gd name="connsiteY10" fmla="*/ 360 h 504"/>
                <a:gd name="connsiteX11" fmla="*/ 2304 w 2492"/>
                <a:gd name="connsiteY11" fmla="*/ 168 h 504"/>
                <a:gd name="connsiteX12" fmla="*/ 2492 w 2492"/>
                <a:gd name="connsiteY12" fmla="*/ 495 h 504"/>
                <a:gd name="connsiteX0" fmla="*/ 0 w 2492"/>
                <a:gd name="connsiteY0" fmla="*/ 504 h 504"/>
                <a:gd name="connsiteX1" fmla="*/ 214 w 2492"/>
                <a:gd name="connsiteY1" fmla="*/ 260 h 504"/>
                <a:gd name="connsiteX2" fmla="*/ 371 w 2492"/>
                <a:gd name="connsiteY2" fmla="*/ 155 h 504"/>
                <a:gd name="connsiteX3" fmla="*/ 576 w 2492"/>
                <a:gd name="connsiteY3" fmla="*/ 264 h 504"/>
                <a:gd name="connsiteX4" fmla="*/ 1104 w 2492"/>
                <a:gd name="connsiteY4" fmla="*/ 24 h 504"/>
                <a:gd name="connsiteX5" fmla="*/ 1248 w 2492"/>
                <a:gd name="connsiteY5" fmla="*/ 312 h 504"/>
                <a:gd name="connsiteX6" fmla="*/ 1440 w 2492"/>
                <a:gd name="connsiteY6" fmla="*/ 168 h 504"/>
                <a:gd name="connsiteX7" fmla="*/ 1483 w 2492"/>
                <a:gd name="connsiteY7" fmla="*/ 170 h 504"/>
                <a:gd name="connsiteX8" fmla="*/ 1680 w 2492"/>
                <a:gd name="connsiteY8" fmla="*/ 216 h 504"/>
                <a:gd name="connsiteX9" fmla="*/ 1824 w 2492"/>
                <a:gd name="connsiteY9" fmla="*/ 24 h 504"/>
                <a:gd name="connsiteX10" fmla="*/ 2112 w 2492"/>
                <a:gd name="connsiteY10" fmla="*/ 360 h 504"/>
                <a:gd name="connsiteX11" fmla="*/ 2304 w 2492"/>
                <a:gd name="connsiteY11" fmla="*/ 168 h 504"/>
                <a:gd name="connsiteX12" fmla="*/ 2492 w 2492"/>
                <a:gd name="connsiteY12" fmla="*/ 495 h 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492" h="504">
                  <a:moveTo>
                    <a:pt x="0" y="504"/>
                  </a:moveTo>
                  <a:cubicBezTo>
                    <a:pt x="36" y="463"/>
                    <a:pt x="82" y="292"/>
                    <a:pt x="214" y="260"/>
                  </a:cubicBezTo>
                  <a:cubicBezTo>
                    <a:pt x="281" y="103"/>
                    <a:pt x="311" y="154"/>
                    <a:pt x="371" y="155"/>
                  </a:cubicBezTo>
                  <a:cubicBezTo>
                    <a:pt x="431" y="156"/>
                    <a:pt x="454" y="286"/>
                    <a:pt x="576" y="264"/>
                  </a:cubicBezTo>
                  <a:cubicBezTo>
                    <a:pt x="698" y="242"/>
                    <a:pt x="992" y="16"/>
                    <a:pt x="1104" y="24"/>
                  </a:cubicBezTo>
                  <a:cubicBezTo>
                    <a:pt x="1216" y="32"/>
                    <a:pt x="1192" y="288"/>
                    <a:pt x="1248" y="312"/>
                  </a:cubicBezTo>
                  <a:cubicBezTo>
                    <a:pt x="1304" y="336"/>
                    <a:pt x="1401" y="192"/>
                    <a:pt x="1440" y="168"/>
                  </a:cubicBezTo>
                  <a:cubicBezTo>
                    <a:pt x="1479" y="144"/>
                    <a:pt x="1443" y="162"/>
                    <a:pt x="1483" y="170"/>
                  </a:cubicBezTo>
                  <a:cubicBezTo>
                    <a:pt x="1523" y="178"/>
                    <a:pt x="1623" y="240"/>
                    <a:pt x="1680" y="216"/>
                  </a:cubicBezTo>
                  <a:cubicBezTo>
                    <a:pt x="1737" y="192"/>
                    <a:pt x="1752" y="0"/>
                    <a:pt x="1824" y="24"/>
                  </a:cubicBezTo>
                  <a:cubicBezTo>
                    <a:pt x="1954" y="60"/>
                    <a:pt x="2032" y="336"/>
                    <a:pt x="2112" y="360"/>
                  </a:cubicBezTo>
                  <a:cubicBezTo>
                    <a:pt x="2192" y="384"/>
                    <a:pt x="2272" y="242"/>
                    <a:pt x="2304" y="168"/>
                  </a:cubicBezTo>
                  <a:cubicBezTo>
                    <a:pt x="2367" y="190"/>
                    <a:pt x="2461" y="441"/>
                    <a:pt x="2492" y="495"/>
                  </a:cubicBezTo>
                </a:path>
              </a:pathLst>
            </a:custGeom>
            <a:grp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 bwMode="auto">
          <a:xfrm>
            <a:off x="0" y="762000"/>
            <a:ext cx="8915400" cy="9144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600" dirty="0" smtClean="0">
                <a:solidFill>
                  <a:srgbClr val="00B0F0"/>
                </a:solidFill>
              </a:rPr>
              <a:t>Differential Privacy: Definition</a:t>
            </a:r>
            <a:endParaRPr lang="en-US" sz="3600" dirty="0">
              <a:solidFill>
                <a:srgbClr val="00B0F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5715000"/>
          </a:xfrm>
        </p:spPr>
        <p:txBody>
          <a:bodyPr/>
          <a:lstStyle/>
          <a:p>
            <a:pPr eaLnBrk="1" hangingPunct="1">
              <a:buNone/>
              <a:defRPr/>
            </a:pPr>
            <a:r>
              <a:rPr lang="en-US" sz="2800" dirty="0" smtClean="0">
                <a:solidFill>
                  <a:srgbClr val="FF33CC"/>
                </a:solidFill>
              </a:rPr>
              <a:t>It’s a property of a </a:t>
            </a:r>
            <a:r>
              <a:rPr lang="en-US" sz="2800" dirty="0" smtClean="0">
                <a:solidFill>
                  <a:srgbClr val="FFFF00"/>
                </a:solidFill>
              </a:rPr>
              <a:t>protocol A </a:t>
            </a:r>
            <a:r>
              <a:rPr lang="en-US" sz="2800" dirty="0" smtClean="0">
                <a:solidFill>
                  <a:srgbClr val="FF33CC"/>
                </a:solidFill>
              </a:rPr>
              <a:t>which you run on some </a:t>
            </a:r>
            <a:r>
              <a:rPr lang="en-US" sz="2800" dirty="0" smtClean="0">
                <a:solidFill>
                  <a:srgbClr val="FFFF00"/>
                </a:solidFill>
              </a:rPr>
              <a:t>dataset X</a:t>
            </a:r>
            <a:r>
              <a:rPr lang="en-US" sz="2800" dirty="0" smtClean="0">
                <a:solidFill>
                  <a:srgbClr val="FF33CC"/>
                </a:solidFill>
              </a:rPr>
              <a:t> producing some </a:t>
            </a:r>
            <a:r>
              <a:rPr lang="en-US" sz="2800" dirty="0" smtClean="0">
                <a:solidFill>
                  <a:srgbClr val="FFFF00"/>
                </a:solidFill>
              </a:rPr>
              <a:t>output A(X)</a:t>
            </a:r>
            <a:r>
              <a:rPr lang="en-US" sz="2800" dirty="0" smtClean="0">
                <a:solidFill>
                  <a:srgbClr val="FF33CC"/>
                </a:solidFill>
              </a:rPr>
              <a:t>. </a:t>
            </a:r>
            <a:endParaRPr lang="en-US" sz="2800" dirty="0" smtClean="0">
              <a:solidFill>
                <a:srgbClr val="FFFFCC"/>
              </a:solidFill>
            </a:endParaRPr>
          </a:p>
          <a:p>
            <a:pPr eaLnBrk="1" hangingPunct="1">
              <a:defRPr/>
            </a:pPr>
            <a:r>
              <a:rPr lang="en-US" sz="2800" dirty="0" smtClean="0">
                <a:solidFill>
                  <a:srgbClr val="FFFFCC"/>
                </a:solidFill>
              </a:rPr>
              <a:t>A is </a:t>
            </a:r>
            <a:r>
              <a:rPr lang="en-US" sz="2800" dirty="0" smtClean="0">
                <a:solidFill>
                  <a:srgbClr val="00B0F0"/>
                </a:solidFill>
                <a:latin typeface="cmmi10"/>
              </a:rPr>
              <a:t>²</a:t>
            </a:r>
            <a:r>
              <a:rPr lang="en-US" sz="2800" i="1" dirty="0" smtClean="0">
                <a:solidFill>
                  <a:srgbClr val="00B0F0"/>
                </a:solidFill>
              </a:rPr>
              <a:t>-differentially private</a:t>
            </a:r>
            <a:r>
              <a:rPr lang="en-US" sz="2800" dirty="0" smtClean="0">
                <a:solidFill>
                  <a:srgbClr val="00B0F0"/>
                </a:solidFill>
              </a:rPr>
              <a:t> </a:t>
            </a:r>
            <a:r>
              <a:rPr lang="en-US" sz="2800" dirty="0" smtClean="0">
                <a:solidFill>
                  <a:srgbClr val="FFFFCC"/>
                </a:solidFill>
              </a:rPr>
              <a:t>if for any two neighbor datasets X, X’ (differ in just one element </a:t>
            </a:r>
            <a:r>
              <a:rPr lang="en-US" sz="2800" dirty="0" smtClean="0">
                <a:solidFill>
                  <a:srgbClr val="FFFFCC"/>
                </a:solidFill>
                <a:latin typeface="Comic Sans MS"/>
              </a:rPr>
              <a:t>x</a:t>
            </a:r>
            <a:r>
              <a:rPr lang="en-US" sz="2800" baseline="-25000" dirty="0" smtClean="0">
                <a:solidFill>
                  <a:srgbClr val="FFFFCC"/>
                </a:solidFill>
                <a:latin typeface="Comic Sans MS"/>
              </a:rPr>
              <a:t>i</a:t>
            </a:r>
            <a:r>
              <a:rPr lang="en-US" sz="2800" dirty="0" smtClean="0">
                <a:solidFill>
                  <a:srgbClr val="FFFFCC"/>
                </a:solidFill>
              </a:rPr>
              <a:t> </a:t>
            </a:r>
            <a:r>
              <a:rPr lang="en-US" sz="2800" dirty="0" smtClean="0">
                <a:solidFill>
                  <a:srgbClr val="FFFFCC"/>
                </a:solidFill>
                <a:latin typeface="cmsy10"/>
              </a:rPr>
              <a:t>!</a:t>
            </a:r>
            <a:r>
              <a:rPr lang="en-US" sz="2800" dirty="0" smtClean="0">
                <a:solidFill>
                  <a:srgbClr val="FFFFCC"/>
                </a:solidFill>
              </a:rPr>
              <a:t> </a:t>
            </a:r>
            <a:r>
              <a:rPr lang="en-US" sz="2800" dirty="0" smtClean="0">
                <a:solidFill>
                  <a:srgbClr val="FFFFCC"/>
                </a:solidFill>
                <a:latin typeface="Comic Sans MS"/>
              </a:rPr>
              <a:t>x</a:t>
            </a:r>
            <a:r>
              <a:rPr lang="en-US" sz="2800" baseline="-25000" dirty="0" smtClean="0">
                <a:solidFill>
                  <a:srgbClr val="FFFFCC"/>
                </a:solidFill>
                <a:latin typeface="Comic Sans MS"/>
              </a:rPr>
              <a:t>i</a:t>
            </a:r>
            <a:r>
              <a:rPr lang="en-US" sz="2800" dirty="0" smtClean="0">
                <a:solidFill>
                  <a:srgbClr val="FFFFCC"/>
                </a:solidFill>
              </a:rPr>
              <a:t>’), </a:t>
            </a:r>
          </a:p>
          <a:p>
            <a:pPr eaLnBrk="1" hangingPunct="1">
              <a:defRPr/>
            </a:pPr>
            <a:endParaRPr lang="en-US" sz="2800" dirty="0" smtClean="0">
              <a:solidFill>
                <a:srgbClr val="FFFFCC"/>
              </a:solidFill>
            </a:endParaRPr>
          </a:p>
          <a:p>
            <a:pPr eaLnBrk="1" hangingPunct="1">
              <a:defRPr/>
            </a:pPr>
            <a:endParaRPr lang="en-US" sz="2800" dirty="0" smtClean="0">
              <a:solidFill>
                <a:srgbClr val="FFFFCC"/>
              </a:solidFill>
            </a:endParaRPr>
          </a:p>
          <a:p>
            <a:pPr eaLnBrk="1" hangingPunct="1">
              <a:defRPr/>
            </a:pPr>
            <a:endParaRPr lang="en-US" sz="2800" dirty="0" smtClean="0">
              <a:solidFill>
                <a:srgbClr val="FFFFCC"/>
              </a:solidFill>
            </a:endParaRPr>
          </a:p>
          <a:p>
            <a:pPr eaLnBrk="1" hangingPunct="1">
              <a:defRPr/>
            </a:pPr>
            <a:endParaRPr lang="en-US" sz="2800" dirty="0" smtClean="0">
              <a:solidFill>
                <a:srgbClr val="FFFFCC"/>
              </a:solidFill>
            </a:endParaRPr>
          </a:p>
          <a:p>
            <a:pPr eaLnBrk="1" hangingPunct="1">
              <a:buNone/>
              <a:defRPr/>
            </a:pPr>
            <a:r>
              <a:rPr lang="en-US" sz="2800" dirty="0" smtClean="0">
                <a:solidFill>
                  <a:srgbClr val="FFFFCC"/>
                </a:solidFill>
              </a:rPr>
              <a:t>    for all outcomes v, </a:t>
            </a:r>
          </a:p>
          <a:p>
            <a:pPr eaLnBrk="1" hangingPunct="1">
              <a:buNone/>
              <a:defRPr/>
            </a:pPr>
            <a:r>
              <a:rPr lang="en-US" sz="2800" dirty="0" smtClean="0">
                <a:solidFill>
                  <a:srgbClr val="FFFFCC"/>
                </a:solidFill>
                <a:latin typeface="Comic Sans MS"/>
              </a:rPr>
              <a:t>             </a:t>
            </a:r>
            <a:r>
              <a:rPr lang="en-US" sz="2800" dirty="0" smtClean="0">
                <a:latin typeface="Comic Sans MS"/>
              </a:rPr>
              <a:t>e</a:t>
            </a:r>
            <a:r>
              <a:rPr lang="en-US" sz="2800" baseline="30000" dirty="0" smtClean="0">
                <a:latin typeface="Comic Sans MS"/>
              </a:rPr>
              <a:t>-</a:t>
            </a:r>
            <a:r>
              <a:rPr lang="en-US" sz="2800" baseline="30000" dirty="0" smtClean="0">
                <a:latin typeface="cmmi10"/>
              </a:rPr>
              <a:t>²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·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Pr(A(X)=v)/Pr(A(X’)=v) </a:t>
            </a:r>
            <a:r>
              <a:rPr lang="en-US" sz="2800" dirty="0" smtClean="0">
                <a:latin typeface="cmsy10"/>
              </a:rPr>
              <a:t>·</a:t>
            </a:r>
            <a:r>
              <a:rPr lang="en-US" sz="2800" dirty="0" smtClean="0"/>
              <a:t> e</a:t>
            </a:r>
            <a:r>
              <a:rPr lang="en-US" sz="2800" baseline="30000" dirty="0" smtClean="0">
                <a:latin typeface="cmmi10"/>
              </a:rPr>
              <a:t>²</a:t>
            </a:r>
          </a:p>
          <a:p>
            <a:pPr eaLnBrk="1" hangingPunct="1">
              <a:defRPr/>
            </a:pPr>
            <a:endParaRPr lang="en-US" sz="2800" dirty="0" smtClean="0">
              <a:solidFill>
                <a:srgbClr val="FF33CC"/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2667000" y="2971800"/>
            <a:ext cx="3810000" cy="1447800"/>
            <a:chOff x="2667000" y="2971800"/>
            <a:chExt cx="3810000" cy="1447800"/>
          </a:xfrm>
        </p:grpSpPr>
        <p:grpSp>
          <p:nvGrpSpPr>
            <p:cNvPr id="18" name="Group 17"/>
            <p:cNvGrpSpPr/>
            <p:nvPr/>
          </p:nvGrpSpPr>
          <p:grpSpPr>
            <a:xfrm>
              <a:off x="2667000" y="2971800"/>
              <a:ext cx="1524000" cy="1447800"/>
              <a:chOff x="1676400" y="1810512"/>
              <a:chExt cx="1524000" cy="1447800"/>
            </a:xfrm>
          </p:grpSpPr>
          <p:sp>
            <p:nvSpPr>
              <p:cNvPr id="11" name="Rectangle 10"/>
              <p:cNvSpPr/>
              <p:nvPr/>
            </p:nvSpPr>
            <p:spPr bwMode="auto">
              <a:xfrm>
                <a:off x="1676400" y="1810512"/>
                <a:ext cx="1524000" cy="1447800"/>
              </a:xfrm>
              <a:prstGeom prst="rect">
                <a:avLst/>
              </a:prstGeom>
              <a:solidFill>
                <a:srgbClr val="002060"/>
              </a:solidFill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6" charset="0"/>
                </a:endParaRPr>
              </a:p>
            </p:txBody>
          </p:sp>
          <p:cxnSp>
            <p:nvCxnSpPr>
              <p:cNvPr id="13" name="Straight Connector 12"/>
              <p:cNvCxnSpPr/>
              <p:nvPr/>
            </p:nvCxnSpPr>
            <p:spPr bwMode="auto">
              <a:xfrm>
                <a:off x="1676400" y="2057400"/>
                <a:ext cx="15240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4" name="Straight Connector 13"/>
              <p:cNvCxnSpPr/>
              <p:nvPr/>
            </p:nvCxnSpPr>
            <p:spPr bwMode="auto">
              <a:xfrm>
                <a:off x="1676400" y="2360612"/>
                <a:ext cx="15240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5" name="Straight Connector 14"/>
              <p:cNvCxnSpPr/>
              <p:nvPr/>
            </p:nvCxnSpPr>
            <p:spPr bwMode="auto">
              <a:xfrm>
                <a:off x="1676400" y="2663824"/>
                <a:ext cx="15240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6" name="Straight Connector 15"/>
              <p:cNvCxnSpPr/>
              <p:nvPr/>
            </p:nvCxnSpPr>
            <p:spPr bwMode="auto">
              <a:xfrm>
                <a:off x="1676400" y="2967036"/>
                <a:ext cx="15240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19" name="Group 18"/>
            <p:cNvGrpSpPr/>
            <p:nvPr/>
          </p:nvGrpSpPr>
          <p:grpSpPr>
            <a:xfrm>
              <a:off x="4953000" y="2971800"/>
              <a:ext cx="1524000" cy="1447800"/>
              <a:chOff x="1676400" y="1810512"/>
              <a:chExt cx="1524000" cy="1447800"/>
            </a:xfrm>
          </p:grpSpPr>
          <p:sp>
            <p:nvSpPr>
              <p:cNvPr id="20" name="Rectangle 19"/>
              <p:cNvSpPr/>
              <p:nvPr/>
            </p:nvSpPr>
            <p:spPr bwMode="auto">
              <a:xfrm>
                <a:off x="1676400" y="1810512"/>
                <a:ext cx="1524000" cy="1447800"/>
              </a:xfrm>
              <a:prstGeom prst="rect">
                <a:avLst/>
              </a:prstGeom>
              <a:solidFill>
                <a:srgbClr val="002060"/>
              </a:solidFill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6" charset="0"/>
                </a:endParaRPr>
              </a:p>
            </p:txBody>
          </p:sp>
          <p:cxnSp>
            <p:nvCxnSpPr>
              <p:cNvPr id="21" name="Straight Connector 20"/>
              <p:cNvCxnSpPr/>
              <p:nvPr/>
            </p:nvCxnSpPr>
            <p:spPr bwMode="auto">
              <a:xfrm>
                <a:off x="1676400" y="2057400"/>
                <a:ext cx="15240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" name="Straight Connector 21"/>
              <p:cNvCxnSpPr/>
              <p:nvPr/>
            </p:nvCxnSpPr>
            <p:spPr bwMode="auto">
              <a:xfrm>
                <a:off x="1676400" y="2360612"/>
                <a:ext cx="15240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3" name="Straight Connector 22"/>
              <p:cNvCxnSpPr/>
              <p:nvPr/>
            </p:nvCxnSpPr>
            <p:spPr bwMode="auto">
              <a:xfrm>
                <a:off x="1676400" y="2663824"/>
                <a:ext cx="15240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4" name="Straight Connector 23"/>
              <p:cNvCxnSpPr/>
              <p:nvPr/>
            </p:nvCxnSpPr>
            <p:spPr bwMode="auto">
              <a:xfrm>
                <a:off x="1676400" y="2967036"/>
                <a:ext cx="15240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25" name="Rectangle 24"/>
            <p:cNvSpPr/>
            <p:nvPr/>
          </p:nvSpPr>
          <p:spPr bwMode="auto">
            <a:xfrm>
              <a:off x="2667000" y="3810000"/>
              <a:ext cx="1524000" cy="304800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r>
                <a:rPr lang="en-US" sz="2000" dirty="0" smtClean="0">
                  <a:solidFill>
                    <a:schemeClr val="bg1"/>
                  </a:solidFill>
                  <a:latin typeface="Comic Sans MS"/>
                </a:rPr>
                <a:t>x</a:t>
              </a:r>
              <a:r>
                <a:rPr lang="en-US" sz="2000" baseline="-25000" dirty="0" smtClean="0">
                  <a:solidFill>
                    <a:schemeClr val="bg1"/>
                  </a:solidFill>
                  <a:latin typeface="Comic Sans MS"/>
                </a:rPr>
                <a:t>i</a:t>
              </a:r>
              <a:endParaRPr kumimoji="0" lang="en-US" sz="2000" strike="noStrike" cap="none" normalizeH="0" baseline="-25000" dirty="0" smtClean="0">
                <a:ln>
                  <a:noFill/>
                </a:ln>
                <a:solidFill>
                  <a:schemeClr val="bg1"/>
                </a:solidFill>
                <a:effectLst/>
                <a:latin typeface="Comic Sans MS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4953000" y="3810000"/>
              <a:ext cx="1524000" cy="304800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r>
                <a:rPr lang="en-US" sz="2000" dirty="0" err="1" smtClean="0">
                  <a:solidFill>
                    <a:schemeClr val="bg1"/>
                  </a:solidFill>
                  <a:latin typeface="Comic Sans MS"/>
                </a:rPr>
                <a:t>x’</a:t>
              </a:r>
              <a:r>
                <a:rPr lang="en-US" sz="2000" baseline="-25000" dirty="0" err="1" smtClean="0">
                  <a:solidFill>
                    <a:schemeClr val="bg1"/>
                  </a:solidFill>
                  <a:latin typeface="Comic Sans MS"/>
                </a:rPr>
                <a:t>i</a:t>
              </a:r>
              <a:endParaRPr kumimoji="0" lang="en-US" sz="2000" strike="noStrike" cap="none" normalizeH="0" baseline="-25000" dirty="0" smtClean="0">
                <a:ln>
                  <a:noFill/>
                </a:ln>
                <a:solidFill>
                  <a:schemeClr val="bg1"/>
                </a:solidFill>
                <a:effectLst/>
                <a:latin typeface="Comic Sans MS"/>
              </a:endParaRPr>
            </a:p>
          </p:txBody>
        </p:sp>
      </p:grpSp>
      <p:sp>
        <p:nvSpPr>
          <p:cNvPr id="28" name="Rounded Rectangular Callout 27"/>
          <p:cNvSpPr/>
          <p:nvPr/>
        </p:nvSpPr>
        <p:spPr bwMode="auto">
          <a:xfrm>
            <a:off x="1524000" y="5943600"/>
            <a:ext cx="1143000" cy="533400"/>
          </a:xfrm>
          <a:prstGeom prst="wedgeRoundRectCallout">
            <a:avLst>
              <a:gd name="adj1" fmla="val -36557"/>
              <a:gd name="adj2" fmla="val -95225"/>
              <a:gd name="adj3" fmla="val 16667"/>
            </a:avLst>
          </a:prstGeom>
          <a:solidFill>
            <a:srgbClr val="00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msy10"/>
              </a:rPr>
              <a:t>¼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1-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mmi10"/>
              </a:rPr>
              <a:t>²</a:t>
            </a:r>
          </a:p>
        </p:txBody>
      </p:sp>
      <p:sp>
        <p:nvSpPr>
          <p:cNvPr id="29" name="Rounded Rectangular Callout 28"/>
          <p:cNvSpPr/>
          <p:nvPr/>
        </p:nvSpPr>
        <p:spPr bwMode="auto">
          <a:xfrm>
            <a:off x="6629400" y="5943600"/>
            <a:ext cx="1143000" cy="533400"/>
          </a:xfrm>
          <a:prstGeom prst="wedgeRoundRectCallout">
            <a:avLst>
              <a:gd name="adj1" fmla="val -36557"/>
              <a:gd name="adj2" fmla="val -95225"/>
              <a:gd name="adj3" fmla="val 16667"/>
            </a:avLst>
          </a:prstGeom>
          <a:solidFill>
            <a:srgbClr val="00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msy10"/>
              </a:rPr>
              <a:t>¼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1+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mmi10"/>
              </a:rPr>
              <a:t>²</a:t>
            </a:r>
          </a:p>
        </p:txBody>
      </p:sp>
      <p:sp>
        <p:nvSpPr>
          <p:cNvPr id="30" name="Rounded Rectangular Callout 29"/>
          <p:cNvSpPr/>
          <p:nvPr/>
        </p:nvSpPr>
        <p:spPr bwMode="auto">
          <a:xfrm>
            <a:off x="3505200" y="5943600"/>
            <a:ext cx="2362200" cy="685800"/>
          </a:xfrm>
          <a:prstGeom prst="wedgeRoundRectCallout">
            <a:avLst>
              <a:gd name="adj1" fmla="val -22979"/>
              <a:gd name="adj2" fmla="val -86358"/>
              <a:gd name="adj3" fmla="val 16667"/>
            </a:avLst>
          </a:prstGeom>
          <a:solidFill>
            <a:srgbClr val="00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probability over randomness in A</a:t>
            </a:r>
            <a:endParaRPr kumimoji="0" lang="en-US" sz="18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mmi1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 bldLvl="2"/>
      <p:bldP spid="28" grpId="0" animBg="1"/>
      <p:bldP spid="29" grpId="0" animBg="1"/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 bwMode="auto">
          <a:xfrm>
            <a:off x="0" y="762000"/>
            <a:ext cx="8915400" cy="9144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600" dirty="0" smtClean="0">
                <a:solidFill>
                  <a:srgbClr val="00B0F0"/>
                </a:solidFill>
              </a:rPr>
              <a:t>Differential Privacy: Definition</a:t>
            </a:r>
            <a:endParaRPr lang="en-US" sz="3600" dirty="0">
              <a:solidFill>
                <a:srgbClr val="00B0F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5715000"/>
          </a:xfrm>
        </p:spPr>
        <p:txBody>
          <a:bodyPr/>
          <a:lstStyle/>
          <a:p>
            <a:pPr eaLnBrk="1" hangingPunct="1">
              <a:buNone/>
              <a:defRPr/>
            </a:pPr>
            <a:r>
              <a:rPr lang="en-US" sz="2800" dirty="0" smtClean="0">
                <a:solidFill>
                  <a:srgbClr val="FF33CC"/>
                </a:solidFill>
              </a:rPr>
              <a:t>It’s a property of a </a:t>
            </a:r>
            <a:r>
              <a:rPr lang="en-US" sz="2800" dirty="0" smtClean="0">
                <a:solidFill>
                  <a:srgbClr val="FFFF00"/>
                </a:solidFill>
              </a:rPr>
              <a:t>protocol A </a:t>
            </a:r>
            <a:r>
              <a:rPr lang="en-US" sz="2800" dirty="0" smtClean="0">
                <a:solidFill>
                  <a:srgbClr val="FF33CC"/>
                </a:solidFill>
              </a:rPr>
              <a:t>which you run on some </a:t>
            </a:r>
            <a:r>
              <a:rPr lang="en-US" sz="2800" dirty="0" smtClean="0">
                <a:solidFill>
                  <a:srgbClr val="FFFF00"/>
                </a:solidFill>
              </a:rPr>
              <a:t>dataset X</a:t>
            </a:r>
            <a:r>
              <a:rPr lang="en-US" sz="2800" dirty="0" smtClean="0">
                <a:solidFill>
                  <a:srgbClr val="FF33CC"/>
                </a:solidFill>
              </a:rPr>
              <a:t> producing some </a:t>
            </a:r>
            <a:r>
              <a:rPr lang="en-US" sz="2800" dirty="0" smtClean="0">
                <a:solidFill>
                  <a:srgbClr val="FFFF00"/>
                </a:solidFill>
              </a:rPr>
              <a:t>output A(X)</a:t>
            </a:r>
            <a:r>
              <a:rPr lang="en-US" sz="2800" dirty="0" smtClean="0">
                <a:solidFill>
                  <a:srgbClr val="FF33CC"/>
                </a:solidFill>
              </a:rPr>
              <a:t>. </a:t>
            </a:r>
            <a:endParaRPr lang="en-US" sz="2800" dirty="0" smtClean="0">
              <a:solidFill>
                <a:srgbClr val="FFFFCC"/>
              </a:solidFill>
            </a:endParaRPr>
          </a:p>
          <a:p>
            <a:pPr eaLnBrk="1" hangingPunct="1">
              <a:defRPr/>
            </a:pPr>
            <a:r>
              <a:rPr lang="en-US" sz="2800" dirty="0" smtClean="0">
                <a:solidFill>
                  <a:srgbClr val="FFFFCC"/>
                </a:solidFill>
              </a:rPr>
              <a:t>A is </a:t>
            </a:r>
            <a:r>
              <a:rPr lang="en-US" sz="2800" dirty="0" smtClean="0">
                <a:solidFill>
                  <a:srgbClr val="00B0F0"/>
                </a:solidFill>
                <a:latin typeface="cmmi10"/>
              </a:rPr>
              <a:t>²</a:t>
            </a:r>
            <a:r>
              <a:rPr lang="en-US" sz="2800" i="1" dirty="0" smtClean="0">
                <a:solidFill>
                  <a:srgbClr val="00B0F0"/>
                </a:solidFill>
              </a:rPr>
              <a:t>-differentially private</a:t>
            </a:r>
            <a:r>
              <a:rPr lang="en-US" sz="2800" dirty="0" smtClean="0">
                <a:solidFill>
                  <a:srgbClr val="00B0F0"/>
                </a:solidFill>
              </a:rPr>
              <a:t> </a:t>
            </a:r>
            <a:r>
              <a:rPr lang="en-US" sz="2800" dirty="0" smtClean="0">
                <a:solidFill>
                  <a:srgbClr val="FFFFCC"/>
                </a:solidFill>
              </a:rPr>
              <a:t>if for any two neighbor datasets X, X’ (differ in just one element </a:t>
            </a:r>
            <a:r>
              <a:rPr lang="en-US" sz="2800" dirty="0" smtClean="0">
                <a:solidFill>
                  <a:srgbClr val="FFFFCC"/>
                </a:solidFill>
                <a:latin typeface="Comic Sans MS"/>
              </a:rPr>
              <a:t>x</a:t>
            </a:r>
            <a:r>
              <a:rPr lang="en-US" sz="2800" baseline="-25000" dirty="0" smtClean="0">
                <a:solidFill>
                  <a:srgbClr val="FFFFCC"/>
                </a:solidFill>
                <a:latin typeface="Comic Sans MS"/>
              </a:rPr>
              <a:t>i</a:t>
            </a:r>
            <a:r>
              <a:rPr lang="en-US" sz="2800" dirty="0" smtClean="0">
                <a:solidFill>
                  <a:srgbClr val="FFFFCC"/>
                </a:solidFill>
              </a:rPr>
              <a:t> </a:t>
            </a:r>
            <a:r>
              <a:rPr lang="en-US" sz="2800" dirty="0" smtClean="0">
                <a:solidFill>
                  <a:srgbClr val="FFFFCC"/>
                </a:solidFill>
                <a:latin typeface="cmsy10"/>
              </a:rPr>
              <a:t>!</a:t>
            </a:r>
            <a:r>
              <a:rPr lang="en-US" sz="2800" dirty="0" smtClean="0">
                <a:solidFill>
                  <a:srgbClr val="FFFFCC"/>
                </a:solidFill>
              </a:rPr>
              <a:t> </a:t>
            </a:r>
            <a:r>
              <a:rPr lang="en-US" sz="2800" dirty="0" smtClean="0">
                <a:solidFill>
                  <a:srgbClr val="FFFFCC"/>
                </a:solidFill>
                <a:latin typeface="Comic Sans MS"/>
              </a:rPr>
              <a:t>x</a:t>
            </a:r>
            <a:r>
              <a:rPr lang="en-US" sz="2800" baseline="-25000" dirty="0" smtClean="0">
                <a:solidFill>
                  <a:srgbClr val="FFFFCC"/>
                </a:solidFill>
                <a:latin typeface="Comic Sans MS"/>
              </a:rPr>
              <a:t>i</a:t>
            </a:r>
            <a:r>
              <a:rPr lang="en-US" sz="2800" dirty="0" smtClean="0">
                <a:solidFill>
                  <a:srgbClr val="FFFFCC"/>
                </a:solidFill>
              </a:rPr>
              <a:t>’), </a:t>
            </a:r>
          </a:p>
          <a:p>
            <a:pPr eaLnBrk="1" hangingPunct="1">
              <a:defRPr/>
            </a:pPr>
            <a:endParaRPr lang="en-US" sz="2800" dirty="0" smtClean="0">
              <a:solidFill>
                <a:srgbClr val="FFFFCC"/>
              </a:solidFill>
            </a:endParaRPr>
          </a:p>
          <a:p>
            <a:pPr eaLnBrk="1" hangingPunct="1">
              <a:defRPr/>
            </a:pPr>
            <a:endParaRPr lang="en-US" sz="2800" dirty="0" smtClean="0">
              <a:solidFill>
                <a:srgbClr val="FFFFCC"/>
              </a:solidFill>
            </a:endParaRPr>
          </a:p>
          <a:p>
            <a:pPr eaLnBrk="1" hangingPunct="1">
              <a:defRPr/>
            </a:pPr>
            <a:endParaRPr lang="en-US" sz="2800" dirty="0" smtClean="0">
              <a:solidFill>
                <a:srgbClr val="FFFFCC"/>
              </a:solidFill>
            </a:endParaRPr>
          </a:p>
          <a:p>
            <a:pPr eaLnBrk="1" hangingPunct="1">
              <a:defRPr/>
            </a:pPr>
            <a:endParaRPr lang="en-US" sz="2800" dirty="0" smtClean="0">
              <a:solidFill>
                <a:srgbClr val="FFFFCC"/>
              </a:solidFill>
            </a:endParaRPr>
          </a:p>
          <a:p>
            <a:pPr eaLnBrk="1" hangingPunct="1">
              <a:buNone/>
              <a:defRPr/>
            </a:pPr>
            <a:r>
              <a:rPr lang="en-US" sz="2800" dirty="0" smtClean="0">
                <a:solidFill>
                  <a:srgbClr val="FFFFCC"/>
                </a:solidFill>
              </a:rPr>
              <a:t>    for all outcomes v, </a:t>
            </a:r>
          </a:p>
          <a:p>
            <a:pPr eaLnBrk="1" hangingPunct="1">
              <a:buNone/>
              <a:defRPr/>
            </a:pPr>
            <a:r>
              <a:rPr lang="en-US" sz="2800" dirty="0" smtClean="0">
                <a:solidFill>
                  <a:srgbClr val="FFFFCC"/>
                </a:solidFill>
                <a:latin typeface="Comic Sans MS"/>
              </a:rPr>
              <a:t>             </a:t>
            </a:r>
            <a:r>
              <a:rPr lang="en-US" sz="2800" dirty="0" smtClean="0">
                <a:latin typeface="Comic Sans MS"/>
              </a:rPr>
              <a:t>e</a:t>
            </a:r>
            <a:r>
              <a:rPr lang="en-US" sz="2800" baseline="30000" dirty="0" smtClean="0">
                <a:latin typeface="Comic Sans MS"/>
              </a:rPr>
              <a:t>-</a:t>
            </a:r>
            <a:r>
              <a:rPr lang="en-US" sz="2800" baseline="30000" dirty="0" smtClean="0">
                <a:latin typeface="cmmi10"/>
              </a:rPr>
              <a:t>²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·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Pr(A(X)=v)/Pr(A(X’)=v) </a:t>
            </a:r>
            <a:r>
              <a:rPr lang="en-US" sz="2800" dirty="0" smtClean="0">
                <a:latin typeface="cmsy10"/>
              </a:rPr>
              <a:t>·</a:t>
            </a:r>
            <a:r>
              <a:rPr lang="en-US" sz="2800" dirty="0" smtClean="0"/>
              <a:t> e</a:t>
            </a:r>
            <a:r>
              <a:rPr lang="en-US" sz="2800" baseline="30000" dirty="0" smtClean="0">
                <a:latin typeface="cmmi10"/>
              </a:rPr>
              <a:t>²</a:t>
            </a:r>
          </a:p>
          <a:p>
            <a:pPr eaLnBrk="1" hangingPunct="1">
              <a:defRPr/>
            </a:pPr>
            <a:endParaRPr lang="en-US" sz="2800" dirty="0" smtClean="0">
              <a:solidFill>
                <a:srgbClr val="FF33CC"/>
              </a:solidFill>
            </a:endParaRPr>
          </a:p>
        </p:txBody>
      </p:sp>
      <p:sp>
        <p:nvSpPr>
          <p:cNvPr id="28" name="Rounded Rectangular Callout 27"/>
          <p:cNvSpPr/>
          <p:nvPr/>
        </p:nvSpPr>
        <p:spPr bwMode="auto">
          <a:xfrm>
            <a:off x="1524000" y="5943600"/>
            <a:ext cx="1143000" cy="533400"/>
          </a:xfrm>
          <a:prstGeom prst="wedgeRoundRectCallout">
            <a:avLst>
              <a:gd name="adj1" fmla="val -36557"/>
              <a:gd name="adj2" fmla="val -95225"/>
              <a:gd name="adj3" fmla="val 16667"/>
            </a:avLst>
          </a:prstGeom>
          <a:solidFill>
            <a:srgbClr val="00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msy10"/>
              </a:rPr>
              <a:t>¼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1-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mmi10"/>
              </a:rPr>
              <a:t>²</a:t>
            </a:r>
          </a:p>
        </p:txBody>
      </p:sp>
      <p:sp>
        <p:nvSpPr>
          <p:cNvPr id="29" name="Rounded Rectangular Callout 28"/>
          <p:cNvSpPr/>
          <p:nvPr/>
        </p:nvSpPr>
        <p:spPr bwMode="auto">
          <a:xfrm>
            <a:off x="6629400" y="5943600"/>
            <a:ext cx="1143000" cy="533400"/>
          </a:xfrm>
          <a:prstGeom prst="wedgeRoundRectCallout">
            <a:avLst>
              <a:gd name="adj1" fmla="val -36557"/>
              <a:gd name="adj2" fmla="val -95225"/>
              <a:gd name="adj3" fmla="val 16667"/>
            </a:avLst>
          </a:prstGeom>
          <a:solidFill>
            <a:srgbClr val="00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msy10"/>
              </a:rPr>
              <a:t>¼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1+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mmi10"/>
              </a:rPr>
              <a:t>²</a:t>
            </a:r>
          </a:p>
        </p:txBody>
      </p:sp>
      <p:sp>
        <p:nvSpPr>
          <p:cNvPr id="30" name="Rounded Rectangular Callout 29"/>
          <p:cNvSpPr/>
          <p:nvPr/>
        </p:nvSpPr>
        <p:spPr bwMode="auto">
          <a:xfrm>
            <a:off x="3505200" y="5943600"/>
            <a:ext cx="2362200" cy="685800"/>
          </a:xfrm>
          <a:prstGeom prst="wedgeRoundRectCallout">
            <a:avLst>
              <a:gd name="adj1" fmla="val -22979"/>
              <a:gd name="adj2" fmla="val -86358"/>
              <a:gd name="adj3" fmla="val 16667"/>
            </a:avLst>
          </a:prstGeom>
          <a:solidFill>
            <a:srgbClr val="00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probability over randomness in A</a:t>
            </a:r>
            <a:endParaRPr kumimoji="0" lang="en-US" sz="18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mmi1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6200" y="2819400"/>
            <a:ext cx="8839200" cy="1692771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800" dirty="0" smtClean="0">
                <a:solidFill>
                  <a:srgbClr val="00FF00"/>
                </a:solidFill>
              </a:rPr>
              <a:t> View as model of </a:t>
            </a:r>
            <a:r>
              <a:rPr lang="en-US" sz="2800" u="sng" dirty="0" smtClean="0">
                <a:solidFill>
                  <a:srgbClr val="00FF00"/>
                </a:solidFill>
              </a:rPr>
              <a:t>plausible deniability</a:t>
            </a:r>
          </a:p>
          <a:p>
            <a:endParaRPr lang="en-US" sz="2400" dirty="0" smtClean="0">
              <a:solidFill>
                <a:srgbClr val="00FF00"/>
              </a:solidFill>
            </a:endParaRPr>
          </a:p>
          <a:p>
            <a:r>
              <a:rPr lang="en-US" sz="2400" dirty="0" smtClean="0">
                <a:solidFill>
                  <a:srgbClr val="FFFF00"/>
                </a:solidFill>
              </a:rPr>
              <a:t>(pretend after the fact that my input was really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CC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x</a:t>
            </a:r>
            <a:r>
              <a:rPr kumimoji="0" lang="en-US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FFFFCC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i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CC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’</a:t>
            </a:r>
            <a:r>
              <a:rPr lang="en-US" sz="2400" dirty="0" smtClean="0">
                <a:solidFill>
                  <a:srgbClr val="FFFF00"/>
                </a:solidFill>
              </a:rPr>
              <a:t>)</a:t>
            </a:r>
          </a:p>
          <a:p>
            <a:endParaRPr lang="en-US" sz="2400" dirty="0">
              <a:solidFill>
                <a:srgbClr val="00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 bwMode="auto">
          <a:xfrm>
            <a:off x="0" y="762000"/>
            <a:ext cx="8915400" cy="9144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600" dirty="0" smtClean="0">
                <a:solidFill>
                  <a:srgbClr val="00B0F0"/>
                </a:solidFill>
              </a:rPr>
              <a:t>Differential Privacy: Definition</a:t>
            </a:r>
            <a:endParaRPr lang="en-US" sz="3600" dirty="0">
              <a:solidFill>
                <a:srgbClr val="00B0F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5715000"/>
          </a:xfrm>
        </p:spPr>
        <p:txBody>
          <a:bodyPr/>
          <a:lstStyle/>
          <a:p>
            <a:pPr eaLnBrk="1" hangingPunct="1">
              <a:buNone/>
              <a:defRPr/>
            </a:pPr>
            <a:r>
              <a:rPr lang="en-US" sz="2800" dirty="0" smtClean="0">
                <a:solidFill>
                  <a:srgbClr val="FF33CC"/>
                </a:solidFill>
              </a:rPr>
              <a:t>It’s a property of a </a:t>
            </a:r>
            <a:r>
              <a:rPr lang="en-US" sz="2800" dirty="0" smtClean="0">
                <a:solidFill>
                  <a:srgbClr val="FFFF00"/>
                </a:solidFill>
              </a:rPr>
              <a:t>protocol A </a:t>
            </a:r>
            <a:r>
              <a:rPr lang="en-US" sz="2800" dirty="0" smtClean="0">
                <a:solidFill>
                  <a:srgbClr val="FF33CC"/>
                </a:solidFill>
              </a:rPr>
              <a:t>which you run on some </a:t>
            </a:r>
            <a:r>
              <a:rPr lang="en-US" sz="2800" dirty="0" smtClean="0">
                <a:solidFill>
                  <a:srgbClr val="FFFF00"/>
                </a:solidFill>
              </a:rPr>
              <a:t>dataset X</a:t>
            </a:r>
            <a:r>
              <a:rPr lang="en-US" sz="2800" dirty="0" smtClean="0">
                <a:solidFill>
                  <a:srgbClr val="FF33CC"/>
                </a:solidFill>
              </a:rPr>
              <a:t> producing some </a:t>
            </a:r>
            <a:r>
              <a:rPr lang="en-US" sz="2800" dirty="0" smtClean="0">
                <a:solidFill>
                  <a:srgbClr val="FFFF00"/>
                </a:solidFill>
              </a:rPr>
              <a:t>output A(X)</a:t>
            </a:r>
            <a:r>
              <a:rPr lang="en-US" sz="2800" dirty="0" smtClean="0">
                <a:solidFill>
                  <a:srgbClr val="FF33CC"/>
                </a:solidFill>
              </a:rPr>
              <a:t>. </a:t>
            </a:r>
            <a:endParaRPr lang="en-US" sz="2800" dirty="0" smtClean="0">
              <a:solidFill>
                <a:srgbClr val="FFFFCC"/>
              </a:solidFill>
            </a:endParaRPr>
          </a:p>
          <a:p>
            <a:pPr eaLnBrk="1" hangingPunct="1">
              <a:defRPr/>
            </a:pPr>
            <a:r>
              <a:rPr lang="en-US" sz="2800" dirty="0" smtClean="0">
                <a:solidFill>
                  <a:srgbClr val="FFFFCC"/>
                </a:solidFill>
              </a:rPr>
              <a:t>A is </a:t>
            </a:r>
            <a:r>
              <a:rPr lang="en-US" sz="2800" dirty="0" smtClean="0">
                <a:solidFill>
                  <a:srgbClr val="00B0F0"/>
                </a:solidFill>
                <a:latin typeface="cmmi10"/>
              </a:rPr>
              <a:t>²</a:t>
            </a:r>
            <a:r>
              <a:rPr lang="en-US" sz="2800" i="1" dirty="0" smtClean="0">
                <a:solidFill>
                  <a:srgbClr val="00B0F0"/>
                </a:solidFill>
              </a:rPr>
              <a:t>-differentially private</a:t>
            </a:r>
            <a:r>
              <a:rPr lang="en-US" sz="2800" dirty="0" smtClean="0">
                <a:solidFill>
                  <a:srgbClr val="00B0F0"/>
                </a:solidFill>
              </a:rPr>
              <a:t> </a:t>
            </a:r>
            <a:r>
              <a:rPr lang="en-US" sz="2800" dirty="0" smtClean="0">
                <a:solidFill>
                  <a:srgbClr val="FFFFCC"/>
                </a:solidFill>
              </a:rPr>
              <a:t>if for any two neighbor datasets X, X’ (differ in just one element </a:t>
            </a:r>
            <a:r>
              <a:rPr lang="en-US" sz="2800" dirty="0" smtClean="0">
                <a:solidFill>
                  <a:srgbClr val="FFFFCC"/>
                </a:solidFill>
                <a:latin typeface="Comic Sans MS"/>
              </a:rPr>
              <a:t>x</a:t>
            </a:r>
            <a:r>
              <a:rPr lang="en-US" sz="2800" baseline="-25000" dirty="0" smtClean="0">
                <a:solidFill>
                  <a:srgbClr val="FFFFCC"/>
                </a:solidFill>
                <a:latin typeface="Comic Sans MS"/>
              </a:rPr>
              <a:t>i</a:t>
            </a:r>
            <a:r>
              <a:rPr lang="en-US" sz="2800" dirty="0" smtClean="0">
                <a:solidFill>
                  <a:srgbClr val="FFFFCC"/>
                </a:solidFill>
              </a:rPr>
              <a:t> </a:t>
            </a:r>
            <a:r>
              <a:rPr lang="en-US" sz="2800" dirty="0" smtClean="0">
                <a:solidFill>
                  <a:srgbClr val="FFFFCC"/>
                </a:solidFill>
                <a:latin typeface="cmsy10"/>
              </a:rPr>
              <a:t>!</a:t>
            </a:r>
            <a:r>
              <a:rPr lang="en-US" sz="2800" dirty="0" smtClean="0">
                <a:solidFill>
                  <a:srgbClr val="FFFFCC"/>
                </a:solidFill>
              </a:rPr>
              <a:t> </a:t>
            </a:r>
            <a:r>
              <a:rPr lang="en-US" sz="2800" dirty="0" smtClean="0">
                <a:solidFill>
                  <a:srgbClr val="FFFFCC"/>
                </a:solidFill>
                <a:latin typeface="Comic Sans MS"/>
              </a:rPr>
              <a:t>x</a:t>
            </a:r>
            <a:r>
              <a:rPr lang="en-US" sz="2800" baseline="-25000" dirty="0" smtClean="0">
                <a:solidFill>
                  <a:srgbClr val="FFFFCC"/>
                </a:solidFill>
                <a:latin typeface="Comic Sans MS"/>
              </a:rPr>
              <a:t>i</a:t>
            </a:r>
            <a:r>
              <a:rPr lang="en-US" sz="2800" dirty="0" smtClean="0">
                <a:solidFill>
                  <a:srgbClr val="FFFFCC"/>
                </a:solidFill>
              </a:rPr>
              <a:t>’), </a:t>
            </a:r>
          </a:p>
          <a:p>
            <a:pPr eaLnBrk="1" hangingPunct="1">
              <a:defRPr/>
            </a:pPr>
            <a:endParaRPr lang="en-US" sz="2800" dirty="0" smtClean="0">
              <a:solidFill>
                <a:srgbClr val="FFFFCC"/>
              </a:solidFill>
            </a:endParaRPr>
          </a:p>
          <a:p>
            <a:pPr eaLnBrk="1" hangingPunct="1">
              <a:defRPr/>
            </a:pPr>
            <a:endParaRPr lang="en-US" sz="2800" dirty="0" smtClean="0">
              <a:solidFill>
                <a:srgbClr val="FFFFCC"/>
              </a:solidFill>
            </a:endParaRPr>
          </a:p>
          <a:p>
            <a:pPr eaLnBrk="1" hangingPunct="1">
              <a:defRPr/>
            </a:pPr>
            <a:endParaRPr lang="en-US" sz="2800" dirty="0" smtClean="0">
              <a:solidFill>
                <a:srgbClr val="FFFFCC"/>
              </a:solidFill>
            </a:endParaRPr>
          </a:p>
          <a:p>
            <a:pPr eaLnBrk="1" hangingPunct="1">
              <a:defRPr/>
            </a:pPr>
            <a:endParaRPr lang="en-US" sz="2800" dirty="0" smtClean="0">
              <a:solidFill>
                <a:srgbClr val="FFFFCC"/>
              </a:solidFill>
            </a:endParaRPr>
          </a:p>
          <a:p>
            <a:pPr eaLnBrk="1" hangingPunct="1">
              <a:buNone/>
              <a:defRPr/>
            </a:pPr>
            <a:r>
              <a:rPr lang="en-US" sz="2800" dirty="0" smtClean="0">
                <a:solidFill>
                  <a:srgbClr val="FFFFCC"/>
                </a:solidFill>
              </a:rPr>
              <a:t>    for all outcomes v, </a:t>
            </a:r>
          </a:p>
          <a:p>
            <a:pPr eaLnBrk="1" hangingPunct="1">
              <a:buNone/>
              <a:defRPr/>
            </a:pPr>
            <a:r>
              <a:rPr lang="en-US" sz="2800" dirty="0" smtClean="0">
                <a:solidFill>
                  <a:srgbClr val="FFFFCC"/>
                </a:solidFill>
                <a:latin typeface="Comic Sans MS"/>
              </a:rPr>
              <a:t>             </a:t>
            </a:r>
            <a:r>
              <a:rPr lang="en-US" sz="2800" dirty="0" smtClean="0">
                <a:latin typeface="Comic Sans MS"/>
              </a:rPr>
              <a:t>e</a:t>
            </a:r>
            <a:r>
              <a:rPr lang="en-US" sz="2800" baseline="30000" dirty="0" smtClean="0">
                <a:latin typeface="Comic Sans MS"/>
              </a:rPr>
              <a:t>-</a:t>
            </a:r>
            <a:r>
              <a:rPr lang="en-US" sz="2800" baseline="30000" dirty="0" smtClean="0">
                <a:latin typeface="cmmi10"/>
              </a:rPr>
              <a:t>²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·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Pr(A(X)=v)/Pr(A(X’)=v) </a:t>
            </a:r>
            <a:r>
              <a:rPr lang="en-US" sz="2800" dirty="0" smtClean="0">
                <a:latin typeface="cmsy10"/>
              </a:rPr>
              <a:t>·</a:t>
            </a:r>
            <a:r>
              <a:rPr lang="en-US" sz="2800" dirty="0" smtClean="0"/>
              <a:t> e</a:t>
            </a:r>
            <a:r>
              <a:rPr lang="en-US" sz="2800" baseline="30000" dirty="0" smtClean="0">
                <a:latin typeface="cmmi10"/>
              </a:rPr>
              <a:t>²</a:t>
            </a:r>
          </a:p>
          <a:p>
            <a:pPr eaLnBrk="1" hangingPunct="1">
              <a:defRPr/>
            </a:pPr>
            <a:endParaRPr lang="en-US" sz="2800" dirty="0" smtClean="0">
              <a:solidFill>
                <a:srgbClr val="FF33CC"/>
              </a:solidFill>
            </a:endParaRPr>
          </a:p>
        </p:txBody>
      </p:sp>
      <p:sp>
        <p:nvSpPr>
          <p:cNvPr id="28" name="Rounded Rectangular Callout 27"/>
          <p:cNvSpPr/>
          <p:nvPr/>
        </p:nvSpPr>
        <p:spPr bwMode="auto">
          <a:xfrm>
            <a:off x="1524000" y="5943600"/>
            <a:ext cx="1143000" cy="533400"/>
          </a:xfrm>
          <a:prstGeom prst="wedgeRoundRectCallout">
            <a:avLst>
              <a:gd name="adj1" fmla="val -36557"/>
              <a:gd name="adj2" fmla="val -95225"/>
              <a:gd name="adj3" fmla="val 16667"/>
            </a:avLst>
          </a:prstGeom>
          <a:solidFill>
            <a:srgbClr val="00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msy10"/>
              </a:rPr>
              <a:t>¼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1-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mmi10"/>
              </a:rPr>
              <a:t>²</a:t>
            </a:r>
          </a:p>
        </p:txBody>
      </p:sp>
      <p:sp>
        <p:nvSpPr>
          <p:cNvPr id="29" name="Rounded Rectangular Callout 28"/>
          <p:cNvSpPr/>
          <p:nvPr/>
        </p:nvSpPr>
        <p:spPr bwMode="auto">
          <a:xfrm>
            <a:off x="6629400" y="5943600"/>
            <a:ext cx="1143000" cy="533400"/>
          </a:xfrm>
          <a:prstGeom prst="wedgeRoundRectCallout">
            <a:avLst>
              <a:gd name="adj1" fmla="val -36557"/>
              <a:gd name="adj2" fmla="val -95225"/>
              <a:gd name="adj3" fmla="val 16667"/>
            </a:avLst>
          </a:prstGeom>
          <a:solidFill>
            <a:srgbClr val="00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msy10"/>
              </a:rPr>
              <a:t>¼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1+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mmi10"/>
              </a:rPr>
              <a:t>²</a:t>
            </a:r>
          </a:p>
        </p:txBody>
      </p:sp>
      <p:sp>
        <p:nvSpPr>
          <p:cNvPr id="30" name="Rounded Rectangular Callout 29"/>
          <p:cNvSpPr/>
          <p:nvPr/>
        </p:nvSpPr>
        <p:spPr bwMode="auto">
          <a:xfrm>
            <a:off x="3505200" y="5943600"/>
            <a:ext cx="2362200" cy="685800"/>
          </a:xfrm>
          <a:prstGeom prst="wedgeRoundRectCallout">
            <a:avLst>
              <a:gd name="adj1" fmla="val -22979"/>
              <a:gd name="adj2" fmla="val -86358"/>
              <a:gd name="adj3" fmla="val 16667"/>
            </a:avLst>
          </a:prstGeom>
          <a:solidFill>
            <a:srgbClr val="00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probability over randomness in A</a:t>
            </a:r>
            <a:endParaRPr kumimoji="0" lang="en-US" sz="18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mmi10"/>
            </a:endParaRPr>
          </a:p>
        </p:txBody>
      </p:sp>
      <p:sp>
        <p:nvSpPr>
          <p:cNvPr id="55" name="Cloud Callout 54"/>
          <p:cNvSpPr/>
          <p:nvPr/>
        </p:nvSpPr>
        <p:spPr bwMode="auto">
          <a:xfrm>
            <a:off x="2438400" y="3657600"/>
            <a:ext cx="2286000" cy="914400"/>
          </a:xfrm>
          <a:prstGeom prst="cloudCallout">
            <a:avLst>
              <a:gd name="adj1" fmla="val 62616"/>
              <a:gd name="adj2" fmla="val 7328"/>
            </a:avLst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omic Sans MS" pitchFamily="66" charset="0"/>
              </a:rPr>
              <a:t>Outcomes leading to embarrassment</a:t>
            </a:r>
          </a:p>
        </p:txBody>
      </p:sp>
      <p:sp>
        <p:nvSpPr>
          <p:cNvPr id="56" name="Oval 55"/>
          <p:cNvSpPr/>
          <p:nvPr/>
        </p:nvSpPr>
        <p:spPr bwMode="auto">
          <a:xfrm>
            <a:off x="5029200" y="2743200"/>
            <a:ext cx="2133600" cy="2057400"/>
          </a:xfrm>
          <a:prstGeom prst="ellipse">
            <a:avLst/>
          </a:prstGeom>
          <a:solidFill>
            <a:schemeClr val="tx1">
              <a:lumMod val="75000"/>
            </a:schemeClr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58" name="Straight Connector 57"/>
          <p:cNvCxnSpPr>
            <a:stCxn id="56" idx="0"/>
          </p:cNvCxnSpPr>
          <p:nvPr/>
        </p:nvCxnSpPr>
        <p:spPr bwMode="auto">
          <a:xfrm rot="16200000" flipH="1">
            <a:off x="5600700" y="3238500"/>
            <a:ext cx="9906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>
            <a:endCxn id="56" idx="3"/>
          </p:cNvCxnSpPr>
          <p:nvPr/>
        </p:nvCxnSpPr>
        <p:spPr bwMode="auto">
          <a:xfrm rot="5400000">
            <a:off x="5336083" y="3739379"/>
            <a:ext cx="765499" cy="75434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>
            <a:endCxn id="56" idx="2"/>
          </p:cNvCxnSpPr>
          <p:nvPr/>
        </p:nvCxnSpPr>
        <p:spPr bwMode="auto">
          <a:xfrm rot="10800000" flipV="1">
            <a:off x="5029200" y="3733800"/>
            <a:ext cx="1066800" cy="381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8" name="Cloud Callout 67"/>
          <p:cNvSpPr/>
          <p:nvPr/>
        </p:nvSpPr>
        <p:spPr bwMode="auto">
          <a:xfrm>
            <a:off x="2286000" y="2667000"/>
            <a:ext cx="2590800" cy="914400"/>
          </a:xfrm>
          <a:prstGeom prst="cloudCallout">
            <a:avLst>
              <a:gd name="adj1" fmla="val 62616"/>
              <a:gd name="adj2" fmla="val 7328"/>
            </a:avLst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omic Sans MS" pitchFamily="66" charset="0"/>
              </a:rPr>
              <a:t>Outcomes leading to new understanding</a:t>
            </a:r>
          </a:p>
        </p:txBody>
      </p:sp>
      <p:sp>
        <p:nvSpPr>
          <p:cNvPr id="69" name="Cloud Callout 68"/>
          <p:cNvSpPr/>
          <p:nvPr/>
        </p:nvSpPr>
        <p:spPr bwMode="auto">
          <a:xfrm>
            <a:off x="7239000" y="2819400"/>
            <a:ext cx="1524000" cy="914400"/>
          </a:xfrm>
          <a:prstGeom prst="cloudCallout">
            <a:avLst>
              <a:gd name="adj1" fmla="val -76126"/>
              <a:gd name="adj2" fmla="val 3880"/>
            </a:avLst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omic Sans MS" pitchFamily="66" charset="0"/>
              </a:rPr>
              <a:t>No-op outcomes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 bwMode="auto">
          <a:xfrm>
            <a:off x="0" y="762000"/>
            <a:ext cx="8915400" cy="9144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600" dirty="0" smtClean="0">
                <a:solidFill>
                  <a:srgbClr val="00B0F0"/>
                </a:solidFill>
              </a:rPr>
              <a:t>Differential Privacy: Definition</a:t>
            </a:r>
            <a:endParaRPr lang="en-US" sz="3600" dirty="0">
              <a:solidFill>
                <a:srgbClr val="00B0F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5715000"/>
          </a:xfrm>
        </p:spPr>
        <p:txBody>
          <a:bodyPr/>
          <a:lstStyle/>
          <a:p>
            <a:pPr eaLnBrk="1" hangingPunct="1">
              <a:buNone/>
              <a:defRPr/>
            </a:pPr>
            <a:r>
              <a:rPr lang="en-US" sz="2800" dirty="0" smtClean="0">
                <a:solidFill>
                  <a:srgbClr val="FF33CC"/>
                </a:solidFill>
              </a:rPr>
              <a:t>It’s a property of a </a:t>
            </a:r>
            <a:r>
              <a:rPr lang="en-US" sz="2800" dirty="0" smtClean="0">
                <a:solidFill>
                  <a:srgbClr val="FFFF00"/>
                </a:solidFill>
              </a:rPr>
              <a:t>protocol A </a:t>
            </a:r>
            <a:r>
              <a:rPr lang="en-US" sz="2800" dirty="0" smtClean="0">
                <a:solidFill>
                  <a:srgbClr val="FF33CC"/>
                </a:solidFill>
              </a:rPr>
              <a:t>which you run on some </a:t>
            </a:r>
            <a:r>
              <a:rPr lang="en-US" sz="2800" dirty="0" smtClean="0">
                <a:solidFill>
                  <a:srgbClr val="FFFF00"/>
                </a:solidFill>
              </a:rPr>
              <a:t>dataset X</a:t>
            </a:r>
            <a:r>
              <a:rPr lang="en-US" sz="2800" dirty="0" smtClean="0">
                <a:solidFill>
                  <a:srgbClr val="FF33CC"/>
                </a:solidFill>
              </a:rPr>
              <a:t> producing some </a:t>
            </a:r>
            <a:r>
              <a:rPr lang="en-US" sz="2800" dirty="0" smtClean="0">
                <a:solidFill>
                  <a:srgbClr val="FFFF00"/>
                </a:solidFill>
              </a:rPr>
              <a:t>output A(X)</a:t>
            </a:r>
            <a:r>
              <a:rPr lang="en-US" sz="2800" dirty="0" smtClean="0">
                <a:solidFill>
                  <a:srgbClr val="FF33CC"/>
                </a:solidFill>
              </a:rPr>
              <a:t>. </a:t>
            </a:r>
            <a:endParaRPr lang="en-US" sz="2800" dirty="0" smtClean="0">
              <a:solidFill>
                <a:srgbClr val="FFFFCC"/>
              </a:solidFill>
            </a:endParaRPr>
          </a:p>
          <a:p>
            <a:pPr eaLnBrk="1" hangingPunct="1">
              <a:defRPr/>
            </a:pPr>
            <a:r>
              <a:rPr lang="en-US" sz="2800" dirty="0" smtClean="0">
                <a:solidFill>
                  <a:srgbClr val="FFFFCC"/>
                </a:solidFill>
              </a:rPr>
              <a:t>A is </a:t>
            </a:r>
            <a:r>
              <a:rPr lang="en-US" sz="2800" dirty="0" smtClean="0">
                <a:solidFill>
                  <a:srgbClr val="00B0F0"/>
                </a:solidFill>
                <a:latin typeface="cmmi10"/>
              </a:rPr>
              <a:t>²</a:t>
            </a:r>
            <a:r>
              <a:rPr lang="en-US" sz="2800" i="1" dirty="0" smtClean="0">
                <a:solidFill>
                  <a:srgbClr val="00B0F0"/>
                </a:solidFill>
              </a:rPr>
              <a:t>-differentially private</a:t>
            </a:r>
            <a:r>
              <a:rPr lang="en-US" sz="2800" dirty="0" smtClean="0">
                <a:solidFill>
                  <a:srgbClr val="00B0F0"/>
                </a:solidFill>
              </a:rPr>
              <a:t> </a:t>
            </a:r>
            <a:r>
              <a:rPr lang="en-US" sz="2800" dirty="0" smtClean="0">
                <a:solidFill>
                  <a:srgbClr val="FFFFCC"/>
                </a:solidFill>
              </a:rPr>
              <a:t>if for any two neighbor datasets X, X’ (differ in just one element </a:t>
            </a:r>
            <a:r>
              <a:rPr lang="en-US" sz="2800" dirty="0" smtClean="0">
                <a:solidFill>
                  <a:srgbClr val="FFFFCC"/>
                </a:solidFill>
                <a:latin typeface="Comic Sans MS"/>
              </a:rPr>
              <a:t>x</a:t>
            </a:r>
            <a:r>
              <a:rPr lang="en-US" sz="2800" baseline="-25000" dirty="0" smtClean="0">
                <a:solidFill>
                  <a:srgbClr val="FFFFCC"/>
                </a:solidFill>
                <a:latin typeface="Comic Sans MS"/>
              </a:rPr>
              <a:t>i</a:t>
            </a:r>
            <a:r>
              <a:rPr lang="en-US" sz="2800" dirty="0" smtClean="0">
                <a:solidFill>
                  <a:srgbClr val="FFFFCC"/>
                </a:solidFill>
              </a:rPr>
              <a:t> </a:t>
            </a:r>
            <a:r>
              <a:rPr lang="en-US" sz="2800" dirty="0" smtClean="0">
                <a:solidFill>
                  <a:srgbClr val="FFFFCC"/>
                </a:solidFill>
                <a:latin typeface="cmsy10"/>
              </a:rPr>
              <a:t>!</a:t>
            </a:r>
            <a:r>
              <a:rPr lang="en-US" sz="2800" dirty="0" smtClean="0">
                <a:solidFill>
                  <a:srgbClr val="FFFFCC"/>
                </a:solidFill>
              </a:rPr>
              <a:t> </a:t>
            </a:r>
            <a:r>
              <a:rPr lang="en-US" sz="2800" dirty="0" smtClean="0">
                <a:solidFill>
                  <a:srgbClr val="FFFFCC"/>
                </a:solidFill>
                <a:latin typeface="Comic Sans MS"/>
              </a:rPr>
              <a:t>x</a:t>
            </a:r>
            <a:r>
              <a:rPr lang="en-US" sz="2800" baseline="-25000" dirty="0" smtClean="0">
                <a:solidFill>
                  <a:srgbClr val="FFFFCC"/>
                </a:solidFill>
                <a:latin typeface="Comic Sans MS"/>
              </a:rPr>
              <a:t>i</a:t>
            </a:r>
            <a:r>
              <a:rPr lang="en-US" sz="2800" dirty="0" smtClean="0">
                <a:solidFill>
                  <a:srgbClr val="FFFFCC"/>
                </a:solidFill>
              </a:rPr>
              <a:t>’), </a:t>
            </a:r>
          </a:p>
          <a:p>
            <a:pPr eaLnBrk="1" hangingPunct="1">
              <a:defRPr/>
            </a:pPr>
            <a:endParaRPr lang="en-US" sz="2800" dirty="0" smtClean="0">
              <a:solidFill>
                <a:srgbClr val="FFFFCC"/>
              </a:solidFill>
            </a:endParaRPr>
          </a:p>
          <a:p>
            <a:pPr eaLnBrk="1" hangingPunct="1">
              <a:defRPr/>
            </a:pPr>
            <a:endParaRPr lang="en-US" sz="2800" dirty="0" smtClean="0">
              <a:solidFill>
                <a:srgbClr val="FFFFCC"/>
              </a:solidFill>
            </a:endParaRPr>
          </a:p>
          <a:p>
            <a:pPr eaLnBrk="1" hangingPunct="1">
              <a:defRPr/>
            </a:pPr>
            <a:endParaRPr lang="en-US" sz="2800" dirty="0" smtClean="0">
              <a:solidFill>
                <a:srgbClr val="FFFFCC"/>
              </a:solidFill>
            </a:endParaRPr>
          </a:p>
          <a:p>
            <a:pPr eaLnBrk="1" hangingPunct="1">
              <a:defRPr/>
            </a:pPr>
            <a:endParaRPr lang="en-US" sz="2800" dirty="0" smtClean="0">
              <a:solidFill>
                <a:srgbClr val="FFFFCC"/>
              </a:solidFill>
            </a:endParaRPr>
          </a:p>
          <a:p>
            <a:pPr eaLnBrk="1" hangingPunct="1">
              <a:buNone/>
              <a:defRPr/>
            </a:pPr>
            <a:r>
              <a:rPr lang="en-US" sz="2800" dirty="0" smtClean="0">
                <a:solidFill>
                  <a:srgbClr val="FFFFCC"/>
                </a:solidFill>
              </a:rPr>
              <a:t>    for all outcomes v, </a:t>
            </a:r>
          </a:p>
          <a:p>
            <a:pPr eaLnBrk="1" hangingPunct="1">
              <a:buNone/>
              <a:defRPr/>
            </a:pPr>
            <a:r>
              <a:rPr lang="en-US" sz="2800" dirty="0" smtClean="0">
                <a:solidFill>
                  <a:srgbClr val="FFFFCC"/>
                </a:solidFill>
                <a:latin typeface="Comic Sans MS"/>
              </a:rPr>
              <a:t>             </a:t>
            </a:r>
            <a:r>
              <a:rPr lang="en-US" sz="2800" dirty="0" smtClean="0">
                <a:latin typeface="Comic Sans MS"/>
              </a:rPr>
              <a:t>e</a:t>
            </a:r>
            <a:r>
              <a:rPr lang="en-US" sz="2800" baseline="30000" dirty="0" smtClean="0">
                <a:latin typeface="Comic Sans MS"/>
              </a:rPr>
              <a:t>-</a:t>
            </a:r>
            <a:r>
              <a:rPr lang="en-US" sz="2800" baseline="30000" dirty="0" smtClean="0">
                <a:latin typeface="cmmi10"/>
              </a:rPr>
              <a:t>²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·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Pr(A(X)=v)/Pr(A(X’)=v) </a:t>
            </a:r>
            <a:r>
              <a:rPr lang="en-US" sz="2800" dirty="0" smtClean="0">
                <a:latin typeface="cmsy10"/>
              </a:rPr>
              <a:t>·</a:t>
            </a:r>
            <a:r>
              <a:rPr lang="en-US" sz="2800" dirty="0" smtClean="0"/>
              <a:t> e</a:t>
            </a:r>
            <a:r>
              <a:rPr lang="en-US" sz="2800" baseline="30000" dirty="0" smtClean="0">
                <a:latin typeface="cmmi10"/>
              </a:rPr>
              <a:t>²</a:t>
            </a:r>
          </a:p>
          <a:p>
            <a:pPr eaLnBrk="1" hangingPunct="1">
              <a:defRPr/>
            </a:pPr>
            <a:endParaRPr lang="en-US" sz="2800" dirty="0" smtClean="0">
              <a:solidFill>
                <a:srgbClr val="FF33CC"/>
              </a:solidFill>
            </a:endParaRPr>
          </a:p>
        </p:txBody>
      </p:sp>
      <p:sp>
        <p:nvSpPr>
          <p:cNvPr id="28" name="Rounded Rectangular Callout 27"/>
          <p:cNvSpPr/>
          <p:nvPr/>
        </p:nvSpPr>
        <p:spPr bwMode="auto">
          <a:xfrm>
            <a:off x="1524000" y="5943600"/>
            <a:ext cx="1143000" cy="533400"/>
          </a:xfrm>
          <a:prstGeom prst="wedgeRoundRectCallout">
            <a:avLst>
              <a:gd name="adj1" fmla="val -36557"/>
              <a:gd name="adj2" fmla="val -95225"/>
              <a:gd name="adj3" fmla="val 16667"/>
            </a:avLst>
          </a:prstGeom>
          <a:solidFill>
            <a:srgbClr val="00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msy10"/>
              </a:rPr>
              <a:t>¼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1-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mmi10"/>
              </a:rPr>
              <a:t>²</a:t>
            </a:r>
          </a:p>
        </p:txBody>
      </p:sp>
      <p:sp>
        <p:nvSpPr>
          <p:cNvPr id="29" name="Rounded Rectangular Callout 28"/>
          <p:cNvSpPr/>
          <p:nvPr/>
        </p:nvSpPr>
        <p:spPr bwMode="auto">
          <a:xfrm>
            <a:off x="6629400" y="5943600"/>
            <a:ext cx="1143000" cy="533400"/>
          </a:xfrm>
          <a:prstGeom prst="wedgeRoundRectCallout">
            <a:avLst>
              <a:gd name="adj1" fmla="val -36557"/>
              <a:gd name="adj2" fmla="val -95225"/>
              <a:gd name="adj3" fmla="val 16667"/>
            </a:avLst>
          </a:prstGeom>
          <a:solidFill>
            <a:srgbClr val="00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msy10"/>
              </a:rPr>
              <a:t>¼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1+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mmi10"/>
              </a:rPr>
              <a:t>²</a:t>
            </a:r>
          </a:p>
        </p:txBody>
      </p:sp>
      <p:sp>
        <p:nvSpPr>
          <p:cNvPr id="30" name="Rounded Rectangular Callout 29"/>
          <p:cNvSpPr/>
          <p:nvPr/>
        </p:nvSpPr>
        <p:spPr bwMode="auto">
          <a:xfrm>
            <a:off x="3505200" y="5943600"/>
            <a:ext cx="2362200" cy="685800"/>
          </a:xfrm>
          <a:prstGeom prst="wedgeRoundRectCallout">
            <a:avLst>
              <a:gd name="adj1" fmla="val -22979"/>
              <a:gd name="adj2" fmla="val -86358"/>
              <a:gd name="adj3" fmla="val 16667"/>
            </a:avLst>
          </a:prstGeom>
          <a:solidFill>
            <a:srgbClr val="00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probability over randomness in A</a:t>
            </a:r>
            <a:endParaRPr kumimoji="0" lang="en-US" sz="18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mmi1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" y="2819400"/>
            <a:ext cx="8839200" cy="163121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FF00"/>
                </a:solidFill>
              </a:rPr>
              <a:t>What if you participate in two protocols A and B?</a:t>
            </a:r>
          </a:p>
          <a:p>
            <a:endParaRPr lang="en-US" sz="2400" dirty="0" smtClean="0">
              <a:solidFill>
                <a:srgbClr val="00FF00"/>
              </a:solidFill>
            </a:endParaRPr>
          </a:p>
          <a:p>
            <a:r>
              <a:rPr lang="en-US" sz="2400" dirty="0" smtClean="0">
                <a:latin typeface="Comic Sans MS"/>
              </a:rPr>
              <a:t>e</a:t>
            </a:r>
            <a:r>
              <a:rPr lang="en-US" sz="2400" baseline="30000" dirty="0" smtClean="0">
                <a:latin typeface="Comic Sans MS"/>
              </a:rPr>
              <a:t>-</a:t>
            </a:r>
            <a:r>
              <a:rPr lang="en-US" sz="2400" baseline="30000" dirty="0" smtClean="0">
                <a:latin typeface="cmmi10"/>
              </a:rPr>
              <a:t>2²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FF00"/>
                </a:solidFill>
              </a:rPr>
              <a:t>Pr(A(X)=v &amp; B(X)=w)/Pr(A(X’)=v &amp; B(X’)=w)</a:t>
            </a:r>
            <a:r>
              <a:rPr lang="en-US" sz="2400" dirty="0" smtClean="0">
                <a:solidFill>
                  <a:srgbClr val="FFFF00"/>
                </a:solidFill>
                <a:latin typeface="cmsy10"/>
              </a:rPr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e</a:t>
            </a:r>
            <a:r>
              <a:rPr lang="en-US" sz="2400" baseline="30000" dirty="0" smtClean="0">
                <a:latin typeface="cmmi10"/>
              </a:rPr>
              <a:t>2²</a:t>
            </a:r>
          </a:p>
          <a:p>
            <a:endParaRPr lang="en-US" sz="2400" dirty="0">
              <a:solidFill>
                <a:srgbClr val="00FF00"/>
              </a:solidFill>
            </a:endParaRPr>
          </a:p>
        </p:txBody>
      </p:sp>
      <p:sp>
        <p:nvSpPr>
          <p:cNvPr id="9" name="Rounded Rectangular Callout 8"/>
          <p:cNvSpPr/>
          <p:nvPr/>
        </p:nvSpPr>
        <p:spPr bwMode="auto">
          <a:xfrm>
            <a:off x="7239000" y="4648200"/>
            <a:ext cx="1676400" cy="990600"/>
          </a:xfrm>
          <a:prstGeom prst="wedgeRoundRectCallout">
            <a:avLst>
              <a:gd name="adj1" fmla="val 3508"/>
              <a:gd name="adj2" fmla="val -98799"/>
              <a:gd name="adj3" fmla="val 16667"/>
            </a:avLst>
          </a:prstGeom>
          <a:solidFill>
            <a:srgbClr val="FF33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So, combination is 2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mmi10"/>
              </a:rPr>
              <a:t>²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-DP.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 bldLvl="3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 bwMode="auto">
          <a:xfrm>
            <a:off x="0" y="762000"/>
            <a:ext cx="8915400" cy="9144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600" dirty="0" smtClean="0">
                <a:solidFill>
                  <a:srgbClr val="00B0F0"/>
                </a:solidFill>
              </a:rPr>
              <a:t>Differential Privacy: Definition</a:t>
            </a:r>
            <a:endParaRPr lang="en-US" sz="3600" dirty="0">
              <a:solidFill>
                <a:srgbClr val="00B0F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5715000"/>
          </a:xfrm>
        </p:spPr>
        <p:txBody>
          <a:bodyPr/>
          <a:lstStyle/>
          <a:p>
            <a:pPr eaLnBrk="1" hangingPunct="1">
              <a:buNone/>
              <a:defRPr/>
            </a:pPr>
            <a:r>
              <a:rPr lang="en-US" sz="2800" dirty="0" smtClean="0">
                <a:solidFill>
                  <a:srgbClr val="FF33CC"/>
                </a:solidFill>
              </a:rPr>
              <a:t>It’s a property of a </a:t>
            </a:r>
            <a:r>
              <a:rPr lang="en-US" sz="2800" dirty="0" smtClean="0">
                <a:solidFill>
                  <a:srgbClr val="FFFF00"/>
                </a:solidFill>
              </a:rPr>
              <a:t>protocol A </a:t>
            </a:r>
            <a:r>
              <a:rPr lang="en-US" sz="2800" dirty="0" smtClean="0">
                <a:solidFill>
                  <a:srgbClr val="FF33CC"/>
                </a:solidFill>
              </a:rPr>
              <a:t>which you run on some </a:t>
            </a:r>
            <a:r>
              <a:rPr lang="en-US" sz="2800" dirty="0" smtClean="0">
                <a:solidFill>
                  <a:srgbClr val="FFFF00"/>
                </a:solidFill>
              </a:rPr>
              <a:t>dataset X</a:t>
            </a:r>
            <a:r>
              <a:rPr lang="en-US" sz="2800" dirty="0" smtClean="0">
                <a:solidFill>
                  <a:srgbClr val="FF33CC"/>
                </a:solidFill>
              </a:rPr>
              <a:t> producing some </a:t>
            </a:r>
            <a:r>
              <a:rPr lang="en-US" sz="2800" dirty="0" smtClean="0">
                <a:solidFill>
                  <a:srgbClr val="FFFF00"/>
                </a:solidFill>
              </a:rPr>
              <a:t>output A(X)</a:t>
            </a:r>
            <a:r>
              <a:rPr lang="en-US" sz="2800" dirty="0" smtClean="0">
                <a:solidFill>
                  <a:srgbClr val="FF33CC"/>
                </a:solidFill>
              </a:rPr>
              <a:t>. </a:t>
            </a:r>
            <a:endParaRPr lang="en-US" sz="2800" dirty="0" smtClean="0">
              <a:solidFill>
                <a:srgbClr val="FFFFCC"/>
              </a:solidFill>
            </a:endParaRPr>
          </a:p>
          <a:p>
            <a:pPr eaLnBrk="1" hangingPunct="1">
              <a:defRPr/>
            </a:pPr>
            <a:r>
              <a:rPr lang="en-US" sz="2800" dirty="0" smtClean="0">
                <a:solidFill>
                  <a:srgbClr val="FFFFCC"/>
                </a:solidFill>
              </a:rPr>
              <a:t>A is </a:t>
            </a:r>
            <a:r>
              <a:rPr lang="en-US" sz="2800" dirty="0" smtClean="0">
                <a:solidFill>
                  <a:srgbClr val="00B0F0"/>
                </a:solidFill>
                <a:latin typeface="cmmi10"/>
              </a:rPr>
              <a:t>²</a:t>
            </a:r>
            <a:r>
              <a:rPr lang="en-US" sz="2800" i="1" dirty="0" smtClean="0">
                <a:solidFill>
                  <a:srgbClr val="00B0F0"/>
                </a:solidFill>
              </a:rPr>
              <a:t>-differentially private</a:t>
            </a:r>
            <a:r>
              <a:rPr lang="en-US" sz="2800" dirty="0" smtClean="0">
                <a:solidFill>
                  <a:srgbClr val="00B0F0"/>
                </a:solidFill>
              </a:rPr>
              <a:t> </a:t>
            </a:r>
            <a:r>
              <a:rPr lang="en-US" sz="2800" dirty="0" smtClean="0">
                <a:solidFill>
                  <a:srgbClr val="FFFFCC"/>
                </a:solidFill>
              </a:rPr>
              <a:t>if for any two neighbor datasets X, X’ (differ in just one element </a:t>
            </a:r>
            <a:r>
              <a:rPr lang="en-US" sz="2800" dirty="0" smtClean="0">
                <a:solidFill>
                  <a:srgbClr val="FFFFCC"/>
                </a:solidFill>
                <a:latin typeface="Comic Sans MS"/>
              </a:rPr>
              <a:t>x</a:t>
            </a:r>
            <a:r>
              <a:rPr lang="en-US" sz="2800" baseline="-25000" dirty="0" smtClean="0">
                <a:solidFill>
                  <a:srgbClr val="FFFFCC"/>
                </a:solidFill>
                <a:latin typeface="Comic Sans MS"/>
              </a:rPr>
              <a:t>i</a:t>
            </a:r>
            <a:r>
              <a:rPr lang="en-US" sz="2800" dirty="0" smtClean="0">
                <a:solidFill>
                  <a:srgbClr val="FFFFCC"/>
                </a:solidFill>
              </a:rPr>
              <a:t> </a:t>
            </a:r>
            <a:r>
              <a:rPr lang="en-US" sz="2800" dirty="0" smtClean="0">
                <a:solidFill>
                  <a:srgbClr val="FFFFCC"/>
                </a:solidFill>
                <a:latin typeface="cmsy10"/>
              </a:rPr>
              <a:t>!</a:t>
            </a:r>
            <a:r>
              <a:rPr lang="en-US" sz="2800" dirty="0" smtClean="0">
                <a:solidFill>
                  <a:srgbClr val="FFFFCC"/>
                </a:solidFill>
              </a:rPr>
              <a:t> </a:t>
            </a:r>
            <a:r>
              <a:rPr lang="en-US" sz="2800" dirty="0" smtClean="0">
                <a:solidFill>
                  <a:srgbClr val="FFFFCC"/>
                </a:solidFill>
                <a:latin typeface="Comic Sans MS"/>
              </a:rPr>
              <a:t>x</a:t>
            </a:r>
            <a:r>
              <a:rPr lang="en-US" sz="2800" baseline="-25000" dirty="0" smtClean="0">
                <a:solidFill>
                  <a:srgbClr val="FFFFCC"/>
                </a:solidFill>
                <a:latin typeface="Comic Sans MS"/>
              </a:rPr>
              <a:t>i</a:t>
            </a:r>
            <a:r>
              <a:rPr lang="en-US" sz="2800" dirty="0" smtClean="0">
                <a:solidFill>
                  <a:srgbClr val="FFFFCC"/>
                </a:solidFill>
              </a:rPr>
              <a:t>’), </a:t>
            </a:r>
          </a:p>
          <a:p>
            <a:pPr eaLnBrk="1" hangingPunct="1">
              <a:defRPr/>
            </a:pPr>
            <a:endParaRPr lang="en-US" sz="2800" dirty="0" smtClean="0">
              <a:solidFill>
                <a:srgbClr val="FFFFCC"/>
              </a:solidFill>
            </a:endParaRPr>
          </a:p>
          <a:p>
            <a:pPr eaLnBrk="1" hangingPunct="1">
              <a:defRPr/>
            </a:pPr>
            <a:endParaRPr lang="en-US" sz="2800" dirty="0" smtClean="0">
              <a:solidFill>
                <a:srgbClr val="FFFFCC"/>
              </a:solidFill>
            </a:endParaRPr>
          </a:p>
          <a:p>
            <a:pPr eaLnBrk="1" hangingPunct="1">
              <a:defRPr/>
            </a:pPr>
            <a:endParaRPr lang="en-US" sz="2800" dirty="0" smtClean="0">
              <a:solidFill>
                <a:srgbClr val="FFFFCC"/>
              </a:solidFill>
            </a:endParaRPr>
          </a:p>
          <a:p>
            <a:pPr eaLnBrk="1" hangingPunct="1">
              <a:defRPr/>
            </a:pPr>
            <a:endParaRPr lang="en-US" sz="2800" dirty="0" smtClean="0">
              <a:solidFill>
                <a:srgbClr val="FFFFCC"/>
              </a:solidFill>
            </a:endParaRPr>
          </a:p>
          <a:p>
            <a:pPr eaLnBrk="1" hangingPunct="1">
              <a:buNone/>
              <a:defRPr/>
            </a:pPr>
            <a:r>
              <a:rPr lang="en-US" sz="2800" dirty="0" smtClean="0">
                <a:solidFill>
                  <a:srgbClr val="FFFFCC"/>
                </a:solidFill>
              </a:rPr>
              <a:t>    for all outcomes v, </a:t>
            </a:r>
          </a:p>
          <a:p>
            <a:pPr eaLnBrk="1" hangingPunct="1">
              <a:buNone/>
              <a:defRPr/>
            </a:pPr>
            <a:r>
              <a:rPr lang="en-US" sz="2800" dirty="0" smtClean="0">
                <a:solidFill>
                  <a:srgbClr val="FFFFCC"/>
                </a:solidFill>
                <a:latin typeface="Comic Sans MS"/>
              </a:rPr>
              <a:t>             </a:t>
            </a:r>
            <a:r>
              <a:rPr lang="en-US" sz="2800" dirty="0" smtClean="0">
                <a:latin typeface="Comic Sans MS"/>
              </a:rPr>
              <a:t>e</a:t>
            </a:r>
            <a:r>
              <a:rPr lang="en-US" sz="2800" baseline="30000" dirty="0" smtClean="0">
                <a:latin typeface="Comic Sans MS"/>
              </a:rPr>
              <a:t>-</a:t>
            </a:r>
            <a:r>
              <a:rPr lang="en-US" sz="2800" baseline="30000" dirty="0" smtClean="0">
                <a:latin typeface="cmmi10"/>
              </a:rPr>
              <a:t>²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·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Pr(A(X)=v)/Pr(A(X’)=v) </a:t>
            </a:r>
            <a:r>
              <a:rPr lang="en-US" sz="2800" dirty="0" smtClean="0">
                <a:latin typeface="cmsy10"/>
              </a:rPr>
              <a:t>·</a:t>
            </a:r>
            <a:r>
              <a:rPr lang="en-US" sz="2800" dirty="0" smtClean="0"/>
              <a:t> e</a:t>
            </a:r>
            <a:r>
              <a:rPr lang="en-US" sz="2800" baseline="30000" dirty="0" smtClean="0">
                <a:latin typeface="cmmi10"/>
              </a:rPr>
              <a:t>²</a:t>
            </a:r>
          </a:p>
          <a:p>
            <a:pPr eaLnBrk="1" hangingPunct="1">
              <a:defRPr/>
            </a:pPr>
            <a:endParaRPr lang="en-US" sz="2800" dirty="0" smtClean="0">
              <a:solidFill>
                <a:srgbClr val="FF33CC"/>
              </a:solidFill>
            </a:endParaRPr>
          </a:p>
        </p:txBody>
      </p:sp>
      <p:sp>
        <p:nvSpPr>
          <p:cNvPr id="28" name="Rounded Rectangular Callout 27"/>
          <p:cNvSpPr/>
          <p:nvPr/>
        </p:nvSpPr>
        <p:spPr bwMode="auto">
          <a:xfrm>
            <a:off x="1524000" y="5943600"/>
            <a:ext cx="1143000" cy="533400"/>
          </a:xfrm>
          <a:prstGeom prst="wedgeRoundRectCallout">
            <a:avLst>
              <a:gd name="adj1" fmla="val -36557"/>
              <a:gd name="adj2" fmla="val -95225"/>
              <a:gd name="adj3" fmla="val 16667"/>
            </a:avLst>
          </a:prstGeom>
          <a:solidFill>
            <a:srgbClr val="00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msy10"/>
              </a:rPr>
              <a:t>¼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1-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mmi10"/>
              </a:rPr>
              <a:t>²</a:t>
            </a:r>
          </a:p>
        </p:txBody>
      </p:sp>
      <p:sp>
        <p:nvSpPr>
          <p:cNvPr id="29" name="Rounded Rectangular Callout 28"/>
          <p:cNvSpPr/>
          <p:nvPr/>
        </p:nvSpPr>
        <p:spPr bwMode="auto">
          <a:xfrm>
            <a:off x="6629400" y="5943600"/>
            <a:ext cx="1143000" cy="533400"/>
          </a:xfrm>
          <a:prstGeom prst="wedgeRoundRectCallout">
            <a:avLst>
              <a:gd name="adj1" fmla="val -36557"/>
              <a:gd name="adj2" fmla="val -95225"/>
              <a:gd name="adj3" fmla="val 16667"/>
            </a:avLst>
          </a:prstGeom>
          <a:solidFill>
            <a:srgbClr val="00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msy10"/>
              </a:rPr>
              <a:t>¼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1+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mmi10"/>
              </a:rPr>
              <a:t>²</a:t>
            </a:r>
          </a:p>
        </p:txBody>
      </p:sp>
      <p:sp>
        <p:nvSpPr>
          <p:cNvPr id="30" name="Rounded Rectangular Callout 29"/>
          <p:cNvSpPr/>
          <p:nvPr/>
        </p:nvSpPr>
        <p:spPr bwMode="auto">
          <a:xfrm>
            <a:off x="3505200" y="5943600"/>
            <a:ext cx="2362200" cy="685800"/>
          </a:xfrm>
          <a:prstGeom prst="wedgeRoundRectCallout">
            <a:avLst>
              <a:gd name="adj1" fmla="val -22979"/>
              <a:gd name="adj2" fmla="val -86358"/>
              <a:gd name="adj3" fmla="val 16667"/>
            </a:avLst>
          </a:prstGeom>
          <a:solidFill>
            <a:srgbClr val="00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probability over randomness in A</a:t>
            </a:r>
            <a:endParaRPr kumimoji="0" lang="en-US" sz="18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mmi1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" y="2819400"/>
            <a:ext cx="8839200" cy="163121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FF00"/>
                </a:solidFill>
              </a:rPr>
              <a:t>OK, great.  How can we achieve it?  What kind of 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mmi10"/>
              </a:rPr>
              <a:t>² </a:t>
            </a:r>
            <a:r>
              <a:rPr lang="en-US" sz="2800" dirty="0" smtClean="0">
                <a:solidFill>
                  <a:srgbClr val="00FF00"/>
                </a:solidFill>
              </a:rPr>
              <a:t>can we get with reasonable utility?</a:t>
            </a:r>
          </a:p>
          <a:p>
            <a:endParaRPr lang="en-US" sz="2000" dirty="0" smtClean="0">
              <a:solidFill>
                <a:srgbClr val="FFFF00"/>
              </a:solidFill>
            </a:endParaRPr>
          </a:p>
          <a:p>
            <a:r>
              <a:rPr lang="en-US" sz="2400" dirty="0" smtClean="0">
                <a:solidFill>
                  <a:srgbClr val="FFFF00"/>
                </a:solidFill>
              </a:rPr>
              <a:t>Silly algorithm: A(X)=0 no matter what.  Or A(X)=</a:t>
            </a:r>
            <a:r>
              <a:rPr lang="en-US" sz="2400" dirty="0" err="1" smtClean="0">
                <a:solidFill>
                  <a:srgbClr val="FFFF00"/>
                </a:solidFill>
              </a:rPr>
              <a:t>unif</a:t>
            </a:r>
            <a:r>
              <a:rPr lang="en-US" sz="2400" dirty="0" smtClean="0">
                <a:solidFill>
                  <a:srgbClr val="FFFF00"/>
                </a:solidFill>
              </a:rPr>
              <a:t>[0,b]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 bldLvl="4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54"/>
  <p:tag name="DEFAULTHEIGHT" val="322"/>
  <p:tag name="FIRSTADMINISTRATOR@E6LKEPEFUVWXY596" val="3819"/>
  <p:tag name="FIRSTADMINISTRATOR@E6U8ZONFUVWXY596" val="3819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1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ppt183.tmp</Template>
  <TotalTime>81465</TotalTime>
  <Words>2009</Words>
  <Application>Microsoft Office PowerPoint</Application>
  <PresentationFormat>On-screen Show (4:3)</PresentationFormat>
  <Paragraphs>295</Paragraphs>
  <Slides>31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Comic Sans MS</vt:lpstr>
      <vt:lpstr>cmmi10</vt:lpstr>
      <vt:lpstr>cmsy10</vt:lpstr>
      <vt:lpstr>Default Design</vt:lpstr>
      <vt:lpstr>An brief tour of Differential Privacy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Sponsored Search Acution Design Via Machine Learning</dc:title>
  <dc:creator>Maria-Florina Balcan</dc:creator>
  <cp:lastModifiedBy>Jeannette Wing</cp:lastModifiedBy>
  <cp:revision>1847</cp:revision>
  <dcterms:created xsi:type="dcterms:W3CDTF">2005-06-02T18:13:09Z</dcterms:created>
  <dcterms:modified xsi:type="dcterms:W3CDTF">2011-01-23T22:11:46Z</dcterms:modified>
</cp:coreProperties>
</file>