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5.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6.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7.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8.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ags/tag9.xml" ContentType="application/vnd.openxmlformats-officedocument.presentationml.tag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ags/tag10.xml" ContentType="application/vnd.openxmlformats-officedocument.presentationml.tags+xml"/>
  <Override PartName="/ppt/notesSlides/notesSlide28.xml" ContentType="application/vnd.openxmlformats-officedocument.presentationml.notesSlide+xml"/>
  <Override PartName="/ppt/tags/tag11.xml" ContentType="application/vnd.openxmlformats-officedocument.presentationml.tags+xml"/>
  <Override PartName="/ppt/notesSlides/notesSlide29.xml" ContentType="application/vnd.openxmlformats-officedocument.presentationml.notesSlide+xml"/>
  <Override PartName="/ppt/tags/tag12.xml" ContentType="application/vnd.openxmlformats-officedocument.presentationml.tag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tags/tag13.xml" ContentType="application/vnd.openxmlformats-officedocument.presentationml.tags+xml"/>
  <Override PartName="/ppt/notesSlides/notesSlide32.xml" ContentType="application/vnd.openxmlformats-officedocument.presentationml.notesSlide+xml"/>
  <Override PartName="/ppt/tags/tag14.xml" ContentType="application/vnd.openxmlformats-officedocument.presentationml.tags+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tags/tag15.xml" ContentType="application/vnd.openxmlformats-officedocument.presentationml.tags+xml"/>
  <Override PartName="/ppt/notesSlides/notesSlide37.xml" ContentType="application/vnd.openxmlformats-officedocument.presentationml.notesSlide+xml"/>
  <Override PartName="/ppt/tags/tag16.xml" ContentType="application/vnd.openxmlformats-officedocument.presentationml.tags+xml"/>
  <Override PartName="/ppt/notesSlides/notesSlide38.xml" ContentType="application/vnd.openxmlformats-officedocument.presentationml.notesSlide+xml"/>
  <Override PartName="/ppt/tags/tag17.xml" ContentType="application/vnd.openxmlformats-officedocument.presentationml.tags+xml"/>
  <Override PartName="/ppt/notesSlides/notesSlide39.xml" ContentType="application/vnd.openxmlformats-officedocument.presentationml.notesSlide+xml"/>
  <Override PartName="/ppt/tags/tag18.xml" ContentType="application/vnd.openxmlformats-officedocument.presentationml.tags+xml"/>
  <Override PartName="/ppt/notesSlides/notesSlide40.xml" ContentType="application/vnd.openxmlformats-officedocument.presentationml.notesSlide+xml"/>
  <Override PartName="/ppt/tags/tag19.xml" ContentType="application/vnd.openxmlformats-officedocument.presentationml.tags+xml"/>
  <Override PartName="/ppt/notesSlides/notesSlide41.xml" ContentType="application/vnd.openxmlformats-officedocument.presentationml.notesSlide+xml"/>
  <Override PartName="/ppt/tags/tag20.xml" ContentType="application/vnd.openxmlformats-officedocument.presentationml.tags+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embeddings/oleObject1.bin" ContentType="application/vnd.openxmlformats-officedocument.oleObject"/>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0" r:id="rId1"/>
  </p:sldMasterIdLst>
  <p:notesMasterIdLst>
    <p:notesMasterId r:id="rId63"/>
  </p:notesMasterIdLst>
  <p:sldIdLst>
    <p:sldId id="256" r:id="rId2"/>
    <p:sldId id="410" r:id="rId3"/>
    <p:sldId id="411" r:id="rId4"/>
    <p:sldId id="262" r:id="rId5"/>
    <p:sldId id="414" r:id="rId6"/>
    <p:sldId id="415" r:id="rId7"/>
    <p:sldId id="376" r:id="rId8"/>
    <p:sldId id="416" r:id="rId9"/>
    <p:sldId id="292" r:id="rId10"/>
    <p:sldId id="293" r:id="rId11"/>
    <p:sldId id="294" r:id="rId12"/>
    <p:sldId id="418" r:id="rId13"/>
    <p:sldId id="419" r:id="rId14"/>
    <p:sldId id="420" r:id="rId15"/>
    <p:sldId id="297" r:id="rId16"/>
    <p:sldId id="421" r:id="rId17"/>
    <p:sldId id="422" r:id="rId18"/>
    <p:sldId id="423" r:id="rId19"/>
    <p:sldId id="424" r:id="rId20"/>
    <p:sldId id="425" r:id="rId21"/>
    <p:sldId id="426" r:id="rId22"/>
    <p:sldId id="427" r:id="rId23"/>
    <p:sldId id="428" r:id="rId24"/>
    <p:sldId id="429" r:id="rId25"/>
    <p:sldId id="430" r:id="rId26"/>
    <p:sldId id="431" r:id="rId27"/>
    <p:sldId id="432" r:id="rId28"/>
    <p:sldId id="433" r:id="rId29"/>
    <p:sldId id="434" r:id="rId30"/>
    <p:sldId id="435" r:id="rId31"/>
    <p:sldId id="436" r:id="rId32"/>
    <p:sldId id="437" r:id="rId33"/>
    <p:sldId id="438" r:id="rId34"/>
    <p:sldId id="439" r:id="rId35"/>
    <p:sldId id="440" r:id="rId36"/>
    <p:sldId id="441" r:id="rId37"/>
    <p:sldId id="442" r:id="rId38"/>
    <p:sldId id="443" r:id="rId39"/>
    <p:sldId id="444" r:id="rId40"/>
    <p:sldId id="446" r:id="rId41"/>
    <p:sldId id="447" r:id="rId42"/>
    <p:sldId id="448" r:id="rId43"/>
    <p:sldId id="449" r:id="rId44"/>
    <p:sldId id="450" r:id="rId45"/>
    <p:sldId id="451" r:id="rId46"/>
    <p:sldId id="452" r:id="rId47"/>
    <p:sldId id="453" r:id="rId48"/>
    <p:sldId id="463" r:id="rId49"/>
    <p:sldId id="352" r:id="rId50"/>
    <p:sldId id="460" r:id="rId51"/>
    <p:sldId id="461" r:id="rId52"/>
    <p:sldId id="462" r:id="rId53"/>
    <p:sldId id="445" r:id="rId54"/>
    <p:sldId id="412" r:id="rId55"/>
    <p:sldId id="413" r:id="rId56"/>
    <p:sldId id="454" r:id="rId57"/>
    <p:sldId id="455" r:id="rId58"/>
    <p:sldId id="456" r:id="rId59"/>
    <p:sldId id="457" r:id="rId60"/>
    <p:sldId id="458" r:id="rId61"/>
    <p:sldId id="459" r:id="rId6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571" autoAdjust="0"/>
  </p:normalViewPr>
  <p:slideViewPr>
    <p:cSldViewPr>
      <p:cViewPr varScale="1">
        <p:scale>
          <a:sx n="63" d="100"/>
          <a:sy n="63" d="100"/>
        </p:scale>
        <p:origin x="-1544" y="-112"/>
      </p:cViewPr>
      <p:guideLst>
        <p:guide orient="horz" pos="2160"/>
        <p:guide pos="2880"/>
      </p:guideLst>
    </p:cSldViewPr>
  </p:slideViewPr>
  <p:notesTextViewPr>
    <p:cViewPr>
      <p:scale>
        <a:sx n="100" d="100"/>
        <a:sy n="100" d="100"/>
      </p:scale>
      <p:origin x="0" y="0"/>
    </p:cViewPr>
  </p:notesTextViewPr>
  <p:sorterViewPr>
    <p:cViewPr>
      <p:scale>
        <a:sx n="154" d="100"/>
        <a:sy n="154"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notesMaster" Target="notesMasters/notesMaster1.xml"/><Relationship Id="rId64" Type="http://schemas.openxmlformats.org/officeDocument/2006/relationships/printerSettings" Target="printerSettings/printerSettings1.bin"/><Relationship Id="rId65" Type="http://schemas.openxmlformats.org/officeDocument/2006/relationships/presProps" Target="presProps.xml"/><Relationship Id="rId66" Type="http://schemas.openxmlformats.org/officeDocument/2006/relationships/viewProps" Target="viewProps.xml"/><Relationship Id="rId67" Type="http://schemas.openxmlformats.org/officeDocument/2006/relationships/theme" Target="theme/theme1.xml"/><Relationship Id="rId68"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E4EF078-8C60-4F1F-BF94-84BF097D947E}" type="datetimeFigureOut">
              <a:rPr lang="en-US" smtClean="0"/>
              <a:pPr/>
              <a:t>4/7/11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562AC01-5D10-4856-8121-C9B953CE69C6}" type="slidenum">
              <a:rPr lang="en-US" smtClean="0"/>
              <a:pPr/>
              <a:t>‹#›</a:t>
            </a:fld>
            <a:endParaRPr lang="en-US"/>
          </a:p>
        </p:txBody>
      </p:sp>
    </p:spTree>
    <p:extLst>
      <p:ext uri="{BB962C8B-B14F-4D97-AF65-F5344CB8AC3E}">
        <p14:creationId xmlns:p14="http://schemas.microsoft.com/office/powerpoint/2010/main" val="13787885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p:spPr>
      </p:sp>
      <p:sp>
        <p:nvSpPr>
          <p:cNvPr id="7987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More and more personal devices</a:t>
            </a:r>
            <a:r>
              <a:rPr lang="en-US" baseline="0" dirty="0" smtClean="0"/>
              <a:t> are being equipped with wireless capabilities like 802.11 and </a:t>
            </a:r>
            <a:r>
              <a:rPr lang="en-US" baseline="0" dirty="0" err="1" smtClean="0"/>
              <a:t>bluetooth</a:t>
            </a:r>
            <a:r>
              <a:rPr lang="en-US" baseline="0" dirty="0" smtClean="0"/>
              <a:t>. They include everything from media players and </a:t>
            </a:r>
            <a:r>
              <a:rPr lang="en-US" baseline="0" dirty="0" err="1" smtClean="0"/>
              <a:t>ipods</a:t>
            </a:r>
            <a:r>
              <a:rPr lang="en-US" baseline="0" dirty="0" smtClean="0"/>
              <a:t> to sensors on our clothing and our bodies.</a:t>
            </a:r>
          </a:p>
          <a:p>
            <a:endParaRPr lang="en-US" baseline="0" dirty="0" smtClean="0"/>
          </a:p>
          <a:p>
            <a:r>
              <a:rPr lang="en-US" baseline="0" dirty="0" smtClean="0"/>
              <a:t>Because of this trend, we now often carry wireless devices with us where ever we go, from our homes to our cars and even to places that we think should have more privacy.</a:t>
            </a:r>
          </a:p>
          <a:p>
            <a:endParaRPr lang="en-US" baseline="0" dirty="0" smtClean="0"/>
          </a:p>
          <a:p>
            <a:r>
              <a:rPr lang="en-US" baseline="0" dirty="0" smtClean="0"/>
              <a:t>Unfortunately, in this emerging wireless world, bad guys still exist. They can easily overhear any of our wireless transmissions, often with nothing more than a laptop computer. Thus, without protection, an eavesdropper can easily obtain private information.</a:t>
            </a:r>
          </a:p>
        </p:txBody>
      </p:sp>
      <p:sp>
        <p:nvSpPr>
          <p:cNvPr id="4" name="Slide Number Placeholder 3"/>
          <p:cNvSpPr>
            <a:spLocks noGrp="1"/>
          </p:cNvSpPr>
          <p:nvPr>
            <p:ph type="sldNum" sz="quarter" idx="5"/>
          </p:nvPr>
        </p:nvSpPr>
        <p:spPr/>
        <p:txBody>
          <a:bodyPr/>
          <a:lstStyle/>
          <a:p>
            <a:pPr>
              <a:defRPr/>
            </a:pPr>
            <a:fld id="{BE4545A7-BF5E-4BED-9051-F2D9B410718C}" type="slidenum">
              <a:rPr lang="en-US" smtClean="0"/>
              <a:pPr>
                <a:defRPr/>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A913BC5-D98E-43A6-B187-3C530E5A5902}" type="slidenum">
              <a:rPr lang="en-US"/>
              <a:pPr/>
              <a:t>13</a:t>
            </a:fld>
            <a:endParaRPr lang="en-US"/>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p:txBody>
          <a:bodyPr/>
          <a:lstStyle/>
          <a:p>
            <a:r>
              <a:rPr lang="en-US" dirty="0" smtClean="0"/>
              <a:t>Implicit identifier: </a:t>
            </a:r>
            <a:r>
              <a:rPr lang="en-US" dirty="0" smtClean="0">
                <a:solidFill>
                  <a:srgbClr val="FF0000"/>
                </a:solidFill>
              </a:rPr>
              <a:t>SSIDs in probes</a:t>
            </a:r>
          </a:p>
          <a:p>
            <a:pPr lvl="1"/>
            <a:r>
              <a:rPr lang="en-US" dirty="0" smtClean="0"/>
              <a:t>Set of SSIDs in 802.11 probe requests</a:t>
            </a:r>
          </a:p>
          <a:p>
            <a:pPr lvl="1"/>
            <a:r>
              <a:rPr lang="en-US" dirty="0" smtClean="0"/>
              <a:t>Many 802.11 drivers search for preferred networks</a:t>
            </a:r>
          </a:p>
          <a:p>
            <a:pPr lvl="1"/>
            <a:r>
              <a:rPr lang="en-US" dirty="0" smtClean="0"/>
              <a:t>Usually networks you have associated with before</a:t>
            </a:r>
          </a:p>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 see why these implicit</a:t>
            </a:r>
            <a:r>
              <a:rPr lang="en-US" baseline="0" dirty="0" smtClean="0"/>
              <a:t> identifiers exist, lets look at how wireless protocols work.</a:t>
            </a:r>
            <a:endParaRPr lang="en-US" dirty="0" smtClean="0"/>
          </a:p>
          <a:p>
            <a:endParaRPr lang="en-US" dirty="0" smtClean="0"/>
          </a:p>
          <a:p>
            <a:r>
              <a:rPr lang="en-US" dirty="0" smtClean="0"/>
              <a:t>In general, there are 4 phases of wireless protocols. First, secrets or</a:t>
            </a:r>
            <a:r>
              <a:rPr lang="en-US" baseline="0" dirty="0" smtClean="0"/>
              <a:t> keys are bootstrapped in an out-of-band manner to enable all future communication. Then, each time a device is turned on, it tries to discover nearby devices using probes or announcements. For those that it discovers, it authenticates and binds a link to them to enable confidential and authenticated data traffic. This basic structure is used for not only ad hoc communication such as between game stations, but also between smaller devices using </a:t>
            </a:r>
            <a:r>
              <a:rPr lang="en-US" baseline="0" dirty="0" err="1" smtClean="0"/>
              <a:t>bluetooth</a:t>
            </a:r>
            <a:r>
              <a:rPr lang="en-US" baseline="0" dirty="0" smtClean="0"/>
              <a:t> such as phones and headsets, and infrastructure devices such as 802.11 access points.</a:t>
            </a:r>
          </a:p>
          <a:p>
            <a:endParaRPr lang="en-US" baseline="0" dirty="0" smtClean="0"/>
          </a:p>
          <a:p>
            <a:r>
              <a:rPr lang="en-US" baseline="0" dirty="0" smtClean="0"/>
              <a:t>Now, we see clearly here that one problem is that the device addresses are in the sender and recipient fields of each packet header, allowing an eavesdropper to easily overhear and track the devices.</a:t>
            </a:r>
          </a:p>
        </p:txBody>
      </p:sp>
      <p:sp>
        <p:nvSpPr>
          <p:cNvPr id="4" name="Slide Number Placeholder 3"/>
          <p:cNvSpPr>
            <a:spLocks noGrp="1"/>
          </p:cNvSpPr>
          <p:nvPr>
            <p:ph type="sldNum" sz="quarter" idx="10"/>
          </p:nvPr>
        </p:nvSpPr>
        <p:spPr/>
        <p:txBody>
          <a:bodyPr/>
          <a:lstStyle/>
          <a:p>
            <a:pPr>
              <a:defRPr/>
            </a:pPr>
            <a:fld id="{74278D8D-62E3-49D6-81E4-3376E1057626}" type="slidenum">
              <a:rPr lang="en-US" smtClean="0"/>
              <a:pPr>
                <a:defRPr/>
              </a:pPr>
              <a:t>14</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BC8B2D-9379-4D37-B45A-A9DD1496FAAF}" type="slidenum">
              <a:rPr lang="en-US"/>
              <a:pPr/>
              <a:t>15</a:t>
            </a:fld>
            <a:endParaRPr lang="en-US"/>
          </a:p>
        </p:txBody>
      </p:sp>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71027D-619D-4B6D-966B-F60191E7E003}" type="slidenum">
              <a:rPr lang="en-US"/>
              <a:pPr/>
              <a:t>16</a:t>
            </a:fld>
            <a:endParaRPr lang="en-US"/>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p:spPr>
      </p:sp>
      <p:sp>
        <p:nvSpPr>
          <p:cNvPr id="7987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A secondary problem is short-term linking. While</a:t>
            </a:r>
            <a:r>
              <a:rPr lang="en-US" baseline="0" dirty="0" smtClean="0"/>
              <a:t> information in a single encrypted packet is probably not identifying, we saw with broadcast packet sizes that in aggregate, the set or sequence of sizes can serve as a fingerprint.</a:t>
            </a:r>
          </a:p>
        </p:txBody>
      </p:sp>
      <p:sp>
        <p:nvSpPr>
          <p:cNvPr id="4" name="Slide Number Placeholder 3"/>
          <p:cNvSpPr>
            <a:spLocks noGrp="1"/>
          </p:cNvSpPr>
          <p:nvPr>
            <p:ph type="sldNum" sz="quarter" idx="5"/>
          </p:nvPr>
        </p:nvSpPr>
        <p:spPr/>
        <p:txBody>
          <a:bodyPr/>
          <a:lstStyle/>
          <a:p>
            <a:pPr>
              <a:defRPr/>
            </a:pPr>
            <a:fld id="{BE4545A7-BF5E-4BED-9051-F2D9B410718C}" type="slidenum">
              <a:rPr lang="en-US" smtClean="0"/>
              <a:pPr>
                <a:defRPr/>
              </a:pPr>
              <a:t>17</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 see why these implicit</a:t>
            </a:r>
            <a:r>
              <a:rPr lang="en-US" baseline="0" dirty="0" smtClean="0"/>
              <a:t> identifiers exist, lets look at how wireless protocols work.</a:t>
            </a:r>
            <a:endParaRPr lang="en-US" dirty="0" smtClean="0"/>
          </a:p>
          <a:p>
            <a:endParaRPr lang="en-US" dirty="0" smtClean="0"/>
          </a:p>
          <a:p>
            <a:r>
              <a:rPr lang="en-US" dirty="0" smtClean="0"/>
              <a:t>In general, there are 4 phases of wireless protocols. First, secrets or</a:t>
            </a:r>
            <a:r>
              <a:rPr lang="en-US" baseline="0" dirty="0" smtClean="0"/>
              <a:t> keys are bootstrapped in an out-of-band manner to enable all future communication. Then, each time a device is turned on, it tries to discover nearby devices using probes or announcements. For those that it discovers, it authenticates and binds a link to them to enable confidential and authenticated data traffic. This basic structure is used for not only ad hoc communication such as between game stations, but also between smaller devices using </a:t>
            </a:r>
            <a:r>
              <a:rPr lang="en-US" baseline="0" dirty="0" err="1" smtClean="0"/>
              <a:t>bluetooth</a:t>
            </a:r>
            <a:r>
              <a:rPr lang="en-US" baseline="0" dirty="0" smtClean="0"/>
              <a:t> such as phones and headsets, and infrastructure devices such as 802.11 access points.</a:t>
            </a:r>
          </a:p>
          <a:p>
            <a:endParaRPr lang="en-US" baseline="0" dirty="0" smtClean="0"/>
          </a:p>
          <a:p>
            <a:r>
              <a:rPr lang="en-US" baseline="0" dirty="0" smtClean="0"/>
              <a:t>Now, we see clearly here that one problem is that the device addresses are in the sender and recipient fields of each packet header, allowing an eavesdropper to easily overhear and track the devices.</a:t>
            </a:r>
          </a:p>
        </p:txBody>
      </p:sp>
      <p:sp>
        <p:nvSpPr>
          <p:cNvPr id="4" name="Slide Number Placeholder 3"/>
          <p:cNvSpPr>
            <a:spLocks noGrp="1"/>
          </p:cNvSpPr>
          <p:nvPr>
            <p:ph type="sldNum" sz="quarter" idx="10"/>
          </p:nvPr>
        </p:nvSpPr>
        <p:spPr/>
        <p:txBody>
          <a:bodyPr/>
          <a:lstStyle/>
          <a:p>
            <a:pPr>
              <a:defRPr/>
            </a:pPr>
            <a:fld id="{74278D8D-62E3-49D6-81E4-3376E1057626}" type="slidenum">
              <a:rPr lang="en-US" smtClean="0"/>
              <a:pPr>
                <a:defRPr/>
              </a:pPr>
              <a:t>18</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More</a:t>
            </a:r>
            <a:r>
              <a:rPr lang="en-US" baseline="0" dirty="0" smtClean="0"/>
              <a:t> generally, …</a:t>
            </a:r>
            <a:endParaRPr lang="en-US" dirty="0"/>
          </a:p>
        </p:txBody>
      </p:sp>
      <p:sp>
        <p:nvSpPr>
          <p:cNvPr id="4" name="Slide Number Placeholder 3"/>
          <p:cNvSpPr>
            <a:spLocks noGrp="1"/>
          </p:cNvSpPr>
          <p:nvPr>
            <p:ph type="sldNum" sz="quarter" idx="10"/>
          </p:nvPr>
        </p:nvSpPr>
        <p:spPr/>
        <p:txBody>
          <a:bodyPr/>
          <a:lstStyle/>
          <a:p>
            <a:fld id="{2EB9C272-5C02-42B7-8E2D-0F9242626129}" type="slidenum">
              <a:rPr lang="en-US" smtClean="0"/>
              <a:pPr/>
              <a:t>19</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More</a:t>
            </a:r>
            <a:r>
              <a:rPr lang="en-US" baseline="0" dirty="0" smtClean="0"/>
              <a:t> generally, …</a:t>
            </a:r>
            <a:endParaRPr lang="en-US" dirty="0"/>
          </a:p>
        </p:txBody>
      </p:sp>
      <p:sp>
        <p:nvSpPr>
          <p:cNvPr id="4" name="Slide Number Placeholder 3"/>
          <p:cNvSpPr>
            <a:spLocks noGrp="1"/>
          </p:cNvSpPr>
          <p:nvPr>
            <p:ph type="sldNum" sz="quarter" idx="10"/>
          </p:nvPr>
        </p:nvSpPr>
        <p:spPr/>
        <p:txBody>
          <a:bodyPr/>
          <a:lstStyle/>
          <a:p>
            <a:fld id="{2EB9C272-5C02-42B7-8E2D-0F9242626129}" type="slidenum">
              <a:rPr lang="en-US" smtClean="0"/>
              <a:pPr/>
              <a:t>20</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74278D8D-62E3-49D6-81E4-3376E1057626}" type="slidenum">
              <a:rPr lang="en-US" smtClean="0"/>
              <a:pPr>
                <a:defRPr/>
              </a:pPr>
              <a:t>21</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p:spPr>
      </p:sp>
      <p:sp>
        <p:nvSpPr>
          <p:cNvPr id="860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We</a:t>
            </a:r>
            <a:r>
              <a:rPr lang="en-US" baseline="0" dirty="0" smtClean="0"/>
              <a:t> argue that we can make this entire class of attacks much more difficult to carry out if wireless protocols make all bits appear random to third parties. This includes all the packets sent for discovery and authentication and all bits in link layer headers. This is our goal.</a:t>
            </a:r>
            <a:endParaRPr lang="en-US" dirty="0" smtClean="0"/>
          </a:p>
        </p:txBody>
      </p:sp>
      <p:sp>
        <p:nvSpPr>
          <p:cNvPr id="471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A37FE6F-C96B-4766-A14C-1AE5B5B75FA8}" type="slidenum">
              <a:rPr lang="en-US" smtClean="0"/>
              <a:pPr fontAlgn="base">
                <a:spcBef>
                  <a:spcPct val="0"/>
                </a:spcBef>
                <a:spcAft>
                  <a:spcPct val="0"/>
                </a:spcAft>
                <a:defRPr/>
              </a:pPr>
              <a:t>22</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p:spPr>
      </p:sp>
      <p:sp>
        <p:nvSpPr>
          <p:cNvPr id="7987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To</a:t>
            </a:r>
            <a:r>
              <a:rPr lang="en-US" baseline="0" dirty="0" smtClean="0"/>
              <a:t> address this concern, most wireless protocols employ encryption to protect the payloads in packets that are transmitted.</a:t>
            </a:r>
          </a:p>
          <a:p>
            <a:endParaRPr lang="en-US" baseline="0" dirty="0" smtClean="0"/>
          </a:p>
          <a:p>
            <a:r>
              <a:rPr lang="en-US" dirty="0" smtClean="0"/>
              <a:t>However, protocol</a:t>
            </a:r>
            <a:r>
              <a:rPr lang="en-US" baseline="0" dirty="0" smtClean="0"/>
              <a:t> control information, in packet headers and during link setup, remain exposed. But this stuff is innocuous right? Can it reveal anything sensitive about us?</a:t>
            </a:r>
            <a:endParaRPr lang="en-US" dirty="0" smtClean="0"/>
          </a:p>
        </p:txBody>
      </p:sp>
      <p:sp>
        <p:nvSpPr>
          <p:cNvPr id="4" name="Slide Number Placeholder 3"/>
          <p:cNvSpPr>
            <a:spLocks noGrp="1"/>
          </p:cNvSpPr>
          <p:nvPr>
            <p:ph type="sldNum" sz="quarter" idx="5"/>
          </p:nvPr>
        </p:nvSpPr>
        <p:spPr/>
        <p:txBody>
          <a:bodyPr/>
          <a:lstStyle/>
          <a:p>
            <a:pPr>
              <a:defRPr/>
            </a:pPr>
            <a:fld id="{BE4545A7-BF5E-4BED-9051-F2D9B410718C}" type="slidenum">
              <a:rPr lang="en-US" smtClean="0"/>
              <a:pPr>
                <a:defRPr/>
              </a:pPr>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p:spPr>
      </p:sp>
      <p:sp>
        <p:nvSpPr>
          <p:cNvPr id="860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We</a:t>
            </a:r>
            <a:r>
              <a:rPr lang="en-US" baseline="0" dirty="0" smtClean="0"/>
              <a:t> argue that we can make this entire class of attacks much more difficult to carry out if wireless protocols make all bits appear random to third parties. This includes all the packets sent for discovery and authentication and all bits in link layer headers. This is our goal.</a:t>
            </a:r>
          </a:p>
          <a:p>
            <a:pPr eaLnBrk="1" hangingPunct="1">
              <a:spcBef>
                <a:spcPct val="0"/>
              </a:spcBef>
            </a:pPr>
            <a:endParaRPr lang="en-US" baseline="0" dirty="0" smtClean="0"/>
          </a:p>
          <a:p>
            <a:pPr eaLnBrk="1" hangingPunct="1">
              <a:spcBef>
                <a:spcPct val="0"/>
              </a:spcBef>
            </a:pPr>
            <a:r>
              <a:rPr lang="en-US" baseline="0" dirty="0" smtClean="0"/>
              <a:t>Assume other people around</a:t>
            </a:r>
            <a:endParaRPr lang="en-US" dirty="0" smtClean="0"/>
          </a:p>
        </p:txBody>
      </p:sp>
      <p:sp>
        <p:nvSpPr>
          <p:cNvPr id="471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A37FE6F-C96B-4766-A14C-1AE5B5B75FA8}" type="slidenum">
              <a:rPr lang="en-US" smtClean="0"/>
              <a:pPr fontAlgn="base">
                <a:spcBef>
                  <a:spcPct val="0"/>
                </a:spcBef>
                <a:spcAft>
                  <a:spcPct val="0"/>
                </a:spcAft>
                <a:defRPr/>
              </a:pPr>
              <a:t>23</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p:spPr>
      </p:sp>
      <p:sp>
        <p:nvSpPr>
          <p:cNvPr id="901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More specifically,</a:t>
            </a:r>
            <a:r>
              <a:rPr lang="en-US" baseline="0" dirty="0" smtClean="0"/>
              <a:t> what I mean…</a:t>
            </a:r>
            <a:endParaRPr lang="en-US" dirty="0" smtClean="0"/>
          </a:p>
        </p:txBody>
      </p:sp>
      <p:sp>
        <p:nvSpPr>
          <p:cNvPr id="593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4BD724D-34C3-4F88-B515-55319AAD9C8C}" type="slidenum">
              <a:rPr lang="en-US" smtClean="0"/>
              <a:pPr fontAlgn="base">
                <a:spcBef>
                  <a:spcPct val="0"/>
                </a:spcBef>
                <a:spcAft>
                  <a:spcPct val="0"/>
                </a:spcAft>
                <a:defRPr/>
              </a:pPr>
              <a:t>25</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So MAC Pseudonyms</a:t>
            </a:r>
            <a:r>
              <a:rPr lang="en-US" baseline="0" dirty="0" smtClean="0"/>
              <a:t> by themselves do not give us…</a:t>
            </a:r>
          </a:p>
          <a:p>
            <a:pPr eaLnBrk="1" hangingPunct="1">
              <a:spcBef>
                <a:spcPct val="0"/>
              </a:spcBef>
            </a:pPr>
            <a:endParaRPr lang="en-US" baseline="0" dirty="0" smtClean="0"/>
          </a:p>
          <a:p>
            <a:pPr eaLnBrk="1" hangingPunct="1">
              <a:spcBef>
                <a:spcPct val="0"/>
              </a:spcBef>
            </a:pPr>
            <a:r>
              <a:rPr lang="en-US" baseline="0" dirty="0" smtClean="0"/>
              <a:t>It is also non-trivial to combine pseudonyms and WPA because WPA exposes identifiers in the discovery and binding process</a:t>
            </a:r>
            <a:endParaRPr lang="en-US" dirty="0" smtClean="0"/>
          </a:p>
        </p:txBody>
      </p:sp>
      <p:sp>
        <p:nvSpPr>
          <p:cNvPr id="645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F7CDBE5-871C-4650-B286-B59D45AF7C23}" type="slidenum">
              <a:rPr lang="en-US" smtClean="0"/>
              <a:pPr fontAlgn="base">
                <a:spcBef>
                  <a:spcPct val="0"/>
                </a:spcBef>
                <a:spcAft>
                  <a:spcPct val="0"/>
                </a:spcAft>
                <a:defRPr/>
              </a:pPr>
              <a:t>26</a:t>
            </a:fld>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p:spPr>
      </p:sp>
      <p:sp>
        <p:nvSpPr>
          <p:cNvPr id="942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To try to obtain the</a:t>
            </a:r>
            <a:r>
              <a:rPr lang="en-US" baseline="0" dirty="0" smtClean="0"/>
              <a:t> best of both worlds, we then may try to encrypt everything. After all, we already have…</a:t>
            </a:r>
            <a:endParaRPr lang="en-US" dirty="0" smtClean="0"/>
          </a:p>
        </p:txBody>
      </p:sp>
      <p:sp>
        <p:nvSpPr>
          <p:cNvPr id="655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C31C6E0-60D3-4D27-9B5C-BEC1F0627331}" type="slidenum">
              <a:rPr lang="en-US" smtClean="0"/>
              <a:pPr fontAlgn="base">
                <a:spcBef>
                  <a:spcPct val="0"/>
                </a:spcBef>
                <a:spcAft>
                  <a:spcPct val="0"/>
                </a:spcAft>
                <a:defRPr/>
              </a:pPr>
              <a:t>27</a:t>
            </a:fld>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324EC30-653C-48AB-9C2C-FFCE19A3DFC7}" type="slidenum">
              <a:rPr lang="en-US" smtClean="0"/>
              <a:pPr fontAlgn="base">
                <a:spcBef>
                  <a:spcPct val="0"/>
                </a:spcBef>
                <a:spcAft>
                  <a:spcPct val="0"/>
                </a:spcAft>
                <a:defRPr/>
              </a:pPr>
              <a:t>28</a:t>
            </a:fld>
            <a:endParaRPr lang="en-US" smtClean="0"/>
          </a:p>
        </p:txBody>
      </p:sp>
      <p:sp>
        <p:nvSpPr>
          <p:cNvPr id="9625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626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To</a:t>
            </a:r>
            <a:r>
              <a:rPr lang="en-US" baseline="0" dirty="0" smtClean="0"/>
              <a:t> address this problem, we might instead try to use symmetric key encryption, because it is much faster than public key encryption…</a:t>
            </a:r>
            <a:endParaRPr lang="en-US"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324EC30-653C-48AB-9C2C-FFCE19A3DFC7}" type="slidenum">
              <a:rPr lang="en-US" smtClean="0"/>
              <a:pPr fontAlgn="base">
                <a:spcBef>
                  <a:spcPct val="0"/>
                </a:spcBef>
                <a:spcAft>
                  <a:spcPct val="0"/>
                </a:spcAft>
                <a:defRPr/>
              </a:pPr>
              <a:t>29</a:t>
            </a:fld>
            <a:endParaRPr lang="en-US" smtClean="0"/>
          </a:p>
        </p:txBody>
      </p:sp>
      <p:sp>
        <p:nvSpPr>
          <p:cNvPr id="9625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626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To</a:t>
            </a:r>
            <a:r>
              <a:rPr lang="en-US" baseline="0" dirty="0" smtClean="0"/>
              <a:t> address this problem, we might instead try to use symmetric key encryption, because it is much faster than public key encryption…</a:t>
            </a:r>
            <a:endParaRPr lang="en-US"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8CCB9AD-BCED-4CEF-9EE6-3FCE3E57AC90}" type="slidenum">
              <a:rPr lang="en-US" smtClean="0"/>
              <a:pPr fontAlgn="base">
                <a:spcBef>
                  <a:spcPct val="0"/>
                </a:spcBef>
                <a:spcAft>
                  <a:spcPct val="0"/>
                </a:spcAft>
                <a:defRPr/>
              </a:pPr>
              <a:t>30</a:t>
            </a:fld>
            <a:endParaRPr lang="en-US" smtClean="0"/>
          </a:p>
        </p:txBody>
      </p:sp>
      <p:sp>
        <p:nvSpPr>
          <p:cNvPr id="9523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523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FIX XXXX</a:t>
            </a:r>
          </a:p>
          <a:p>
            <a:pPr eaLnBrk="1" hangingPunct="1">
              <a:spcBef>
                <a:spcPct val="0"/>
              </a:spcBef>
            </a:pPr>
            <a:endParaRPr lang="en-US" dirty="0" smtClean="0"/>
          </a:p>
          <a:p>
            <a:pPr eaLnBrk="1" hangingPunct="1">
              <a:spcBef>
                <a:spcPct val="0"/>
              </a:spcBef>
            </a:pPr>
            <a:r>
              <a:rPr lang="en-US" dirty="0" smtClean="0"/>
              <a:t>One way we can do this is</a:t>
            </a:r>
            <a:r>
              <a:rPr lang="en-US" baseline="0" dirty="0" smtClean="0"/>
              <a:t> …</a:t>
            </a:r>
            <a:endParaRPr lang="en-US"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p:spPr>
      </p:sp>
      <p:sp>
        <p:nvSpPr>
          <p:cNvPr id="972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So the encrypt everything</a:t>
            </a:r>
            <a:r>
              <a:rPr lang="en-US" baseline="0" dirty="0" smtClean="0"/>
              <a:t> approach</a:t>
            </a:r>
            <a:endParaRPr lang="en-US" dirty="0" smtClean="0"/>
          </a:p>
        </p:txBody>
      </p:sp>
      <p:sp>
        <p:nvSpPr>
          <p:cNvPr id="686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31AA48C-494D-4D31-AEE3-48C7B9F09A92}" type="slidenum">
              <a:rPr lang="en-US" smtClean="0"/>
              <a:pPr fontAlgn="base">
                <a:spcBef>
                  <a:spcPct val="0"/>
                </a:spcBef>
                <a:spcAft>
                  <a:spcPct val="0"/>
                </a:spcAft>
                <a:defRPr/>
              </a:pPr>
              <a:t>31</a:t>
            </a:fld>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p:spPr>
      </p:sp>
      <p:sp>
        <p:nvSpPr>
          <p:cNvPr id="983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t>To try to regain efficiency,</a:t>
            </a:r>
            <a:r>
              <a:rPr lang="en-US" baseline="0" dirty="0" smtClean="0"/>
              <a:t> we make the following observation: …</a:t>
            </a:r>
          </a:p>
          <a:p>
            <a:pPr eaLnBrk="1" hangingPunct="1"/>
            <a:endParaRPr lang="en-US" baseline="0" dirty="0" smtClean="0"/>
          </a:p>
          <a:p>
            <a:pPr eaLnBrk="1" hangingPunct="1"/>
            <a:r>
              <a:rPr lang="en-US" baseline="0" dirty="0" smtClean="0"/>
              <a:t>The key idea we leverage in our design of our solution </a:t>
            </a:r>
            <a:r>
              <a:rPr lang="en-US" baseline="0" dirty="0" err="1" smtClean="0"/>
              <a:t>slyfi</a:t>
            </a:r>
            <a:r>
              <a:rPr lang="en-US" baseline="0" dirty="0" smtClean="0"/>
              <a:t> is…</a:t>
            </a:r>
            <a:endParaRPr lang="en-US" dirty="0" smtClean="0"/>
          </a:p>
        </p:txBody>
      </p:sp>
      <p:sp>
        <p:nvSpPr>
          <p:cNvPr id="4" name="Slide Number Placeholder 3"/>
          <p:cNvSpPr>
            <a:spLocks noGrp="1"/>
          </p:cNvSpPr>
          <p:nvPr>
            <p:ph type="sldNum" sz="quarter" idx="5"/>
          </p:nvPr>
        </p:nvSpPr>
        <p:spPr/>
        <p:txBody>
          <a:bodyPr/>
          <a:lstStyle/>
          <a:p>
            <a:pPr>
              <a:defRPr/>
            </a:pPr>
            <a:fld id="{09419006-EC3A-483D-BC32-91976768DE0E}" type="slidenum">
              <a:rPr lang="en-US" smtClean="0"/>
              <a:pPr>
                <a:defRPr/>
              </a:pPr>
              <a:t>32</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DB16D4C-8ACF-4E97-BEF7-41BE59C819D9}" type="slidenum">
              <a:rPr lang="en-US" smtClean="0"/>
              <a:pPr fontAlgn="base">
                <a:spcBef>
                  <a:spcPct val="0"/>
                </a:spcBef>
                <a:spcAft>
                  <a:spcPct val="0"/>
                </a:spcAft>
                <a:defRPr/>
              </a:pPr>
              <a:t>33</a:t>
            </a:fld>
            <a:endParaRPr lang="en-US" smtClean="0"/>
          </a:p>
        </p:txBody>
      </p:sp>
      <p:sp>
        <p:nvSpPr>
          <p:cNvPr id="9933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933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That</a:t>
            </a:r>
            <a:r>
              <a:rPr lang="en-US" baseline="0" dirty="0" smtClean="0"/>
              <a:t> is, </a:t>
            </a:r>
            <a:r>
              <a:rPr lang="en-US" baseline="0" dirty="0" err="1" smtClean="0"/>
              <a:t>SlyFi</a:t>
            </a:r>
            <a:r>
              <a:rPr lang="en-US" baseline="0" dirty="0" smtClean="0"/>
              <a:t> is basically the same as the symmetric key approach, but …</a:t>
            </a:r>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How to link to personal</a:t>
            </a:r>
            <a:r>
              <a:rPr lang="en-US" baseline="0" dirty="0" smtClean="0"/>
              <a:t> </a:t>
            </a:r>
            <a:r>
              <a:rPr lang="en-US" baseline="0" dirty="0" err="1" smtClean="0"/>
              <a:t>ident</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2EB9C272-5C02-42B7-8E2D-0F9242626129}" type="slidenum">
              <a:rPr lang="en-US" smtClean="0"/>
              <a:pPr/>
              <a:t>5</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For data messages we make the observation …</a:t>
            </a:r>
          </a:p>
          <a:p>
            <a:pPr eaLnBrk="1" hangingPunct="1">
              <a:spcBef>
                <a:spcPct val="0"/>
              </a:spcBef>
            </a:pPr>
            <a:endParaRPr lang="en-US" dirty="0" smtClean="0"/>
          </a:p>
          <a:p>
            <a:pPr eaLnBrk="1" hangingPunct="1">
              <a:spcBef>
                <a:spcPct val="0"/>
              </a:spcBef>
            </a:pPr>
            <a:r>
              <a:rPr lang="en-US" dirty="0" smtClean="0"/>
              <a:t>Worst case is disconnected</a:t>
            </a:r>
          </a:p>
        </p:txBody>
      </p:sp>
      <p:sp>
        <p:nvSpPr>
          <p:cNvPr id="727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F68B732-874D-4E9F-B58C-F017B77B76B9}" type="slidenum">
              <a:rPr lang="en-US" smtClean="0"/>
              <a:pPr fontAlgn="base">
                <a:spcBef>
                  <a:spcPct val="0"/>
                </a:spcBef>
                <a:spcAft>
                  <a:spcPct val="0"/>
                </a:spcAft>
                <a:defRPr/>
              </a:pPr>
              <a:t>34</a:t>
            </a:fld>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p:spPr>
      </p:sp>
      <p:sp>
        <p:nvSpPr>
          <p:cNvPr id="1003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We</a:t>
            </a:r>
            <a:r>
              <a:rPr lang="en-US" baseline="0" dirty="0" smtClean="0"/>
              <a:t> can not use the same approach for discovery and binding messages however, because discovery messages are often sent when the other party is not present. For example, Alice sends discovery probes whenever she opens up her laptop, even if bob is not present.</a:t>
            </a:r>
            <a:endParaRPr lang="en-US" dirty="0" smtClean="0"/>
          </a:p>
        </p:txBody>
      </p:sp>
      <p:sp>
        <p:nvSpPr>
          <p:cNvPr id="706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161D5CD-0373-4BC8-B0CA-7ED3AFF8BD06}" type="slidenum">
              <a:rPr lang="en-US" smtClean="0"/>
              <a:pPr fontAlgn="base">
                <a:spcBef>
                  <a:spcPct val="0"/>
                </a:spcBef>
                <a:spcAft>
                  <a:spcPct val="0"/>
                </a:spcAft>
                <a:defRPr/>
              </a:pPr>
              <a:t>35</a:t>
            </a:fld>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p:spPr>
      </p:sp>
      <p:sp>
        <p:nvSpPr>
          <p:cNvPr id="1003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We</a:t>
            </a:r>
            <a:r>
              <a:rPr lang="en-US" baseline="0" dirty="0" smtClean="0"/>
              <a:t> can not use the same approach for discovery and binding messages however, because discovery messages are often sent when the other party is not present. For example, Alice sends discovery probes whenever she opens up her laptop, even if bob is not present.</a:t>
            </a:r>
            <a:endParaRPr lang="en-US" dirty="0" smtClean="0"/>
          </a:p>
        </p:txBody>
      </p:sp>
      <p:sp>
        <p:nvSpPr>
          <p:cNvPr id="706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161D5CD-0373-4BC8-B0CA-7ED3AFF8BD06}" type="slidenum">
              <a:rPr lang="en-US" smtClean="0"/>
              <a:pPr fontAlgn="base">
                <a:spcBef>
                  <a:spcPct val="0"/>
                </a:spcBef>
                <a:spcAft>
                  <a:spcPct val="0"/>
                </a:spcAft>
                <a:defRPr/>
              </a:pPr>
              <a:t>36</a:t>
            </a:fld>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Those are the two key primitives that enable </a:t>
            </a:r>
            <a:r>
              <a:rPr lang="en-US" baseline="0" dirty="0" err="1" smtClean="0"/>
              <a:t>slyfi</a:t>
            </a:r>
            <a:r>
              <a:rPr lang="en-US" baseline="0" dirty="0" smtClean="0"/>
              <a:t>. Now I’ll just quickly show how we put them together. Here is the original wireless protocol we had earlier. First, we derive a set of keys from the secret exchanged; this is basically the same as existing protocols except we derive a set of keys for discovery in each direction and get a key for token generation, encryption, and message authentication codes.</a:t>
            </a:r>
          </a:p>
          <a:p>
            <a:endParaRPr lang="en-US" baseline="0" dirty="0" smtClean="0"/>
          </a:p>
          <a:p>
            <a:r>
              <a:rPr lang="en-US" baseline="0" dirty="0" smtClean="0"/>
              <a:t>Then we use the token generation key to compute discovery tokens using the time as the input. We also attach a nonce to each packet.</a:t>
            </a:r>
          </a:p>
          <a:p>
            <a:endParaRPr lang="en-US" baseline="0" dirty="0" smtClean="0"/>
          </a:p>
          <a:p>
            <a:r>
              <a:rPr lang="en-US" baseline="0" dirty="0" smtClean="0"/>
              <a:t>This is used to encrypt the remainder with the encryption key. By using a random nonce, this also appears to be random.</a:t>
            </a:r>
          </a:p>
          <a:p>
            <a:endParaRPr lang="en-US" baseline="0" dirty="0" smtClean="0"/>
          </a:p>
          <a:p>
            <a:r>
              <a:rPr lang="en-US" baseline="0" dirty="0" smtClean="0"/>
              <a:t>We do the same thing for authentication messages, where we generate and exchange a new session key between </a:t>
            </a:r>
            <a:r>
              <a:rPr lang="en-US" baseline="0" dirty="0" err="1" smtClean="0"/>
              <a:t>alice</a:t>
            </a:r>
            <a:r>
              <a:rPr lang="en-US" baseline="0" dirty="0" smtClean="0"/>
              <a:t> and bob.</a:t>
            </a:r>
          </a:p>
          <a:p>
            <a:endParaRPr lang="en-US" baseline="0" dirty="0" smtClean="0"/>
          </a:p>
          <a:p>
            <a:r>
              <a:rPr lang="en-US" baseline="0" dirty="0" smtClean="0"/>
              <a:t>Finally, we use the session key to generate tokens in the data phase. Here we use the transmission number rather than the time since the link has been setup. Note that we don’t need a separate nonce in this case because we are ensured that no token will be used twice. Thus the token effectively serves as a nonce.</a:t>
            </a:r>
          </a:p>
        </p:txBody>
      </p:sp>
      <p:sp>
        <p:nvSpPr>
          <p:cNvPr id="4" name="Slide Number Placeholder 3"/>
          <p:cNvSpPr>
            <a:spLocks noGrp="1"/>
          </p:cNvSpPr>
          <p:nvPr>
            <p:ph type="sldNum" sz="quarter" idx="10"/>
          </p:nvPr>
        </p:nvSpPr>
        <p:spPr/>
        <p:txBody>
          <a:bodyPr/>
          <a:lstStyle/>
          <a:p>
            <a:pPr>
              <a:defRPr/>
            </a:pPr>
            <a:fld id="{74278D8D-62E3-49D6-81E4-3376E1057626}" type="slidenum">
              <a:rPr lang="en-US" smtClean="0"/>
              <a:pPr>
                <a:defRPr/>
              </a:pPr>
              <a:t>37</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p:spPr>
      </p:sp>
      <p:sp>
        <p:nvSpPr>
          <p:cNvPr id="1075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Thus, we conclude that </a:t>
            </a:r>
            <a:r>
              <a:rPr lang="en-US" dirty="0" err="1" smtClean="0"/>
              <a:t>slyfi</a:t>
            </a:r>
            <a:r>
              <a:rPr lang="en-US" dirty="0" smtClean="0"/>
              <a:t> is efficient. For discovery and binding, it also provides …</a:t>
            </a:r>
          </a:p>
        </p:txBody>
      </p:sp>
      <p:sp>
        <p:nvSpPr>
          <p:cNvPr id="798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C84B9FC-F792-41BC-AD74-9EACFC702C20}" type="slidenum">
              <a:rPr lang="en-US" smtClean="0"/>
              <a:pPr fontAlgn="base">
                <a:spcBef>
                  <a:spcPct val="0"/>
                </a:spcBef>
                <a:spcAft>
                  <a:spcPct val="0"/>
                </a:spcAft>
                <a:defRPr/>
              </a:pPr>
              <a:t>38</a:t>
            </a:fld>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Many of us have been in the situation where we are in a new area and want</a:t>
            </a:r>
            <a:r>
              <a:rPr lang="en-US" baseline="0" dirty="0" smtClean="0"/>
              <a:t> to find wireless connectivity. We might do this by looking up hotspots in a directory service like Jiwire.com. Or we might just open up our laptop and see lots of </a:t>
            </a:r>
            <a:r>
              <a:rPr lang="en-US" baseline="0" dirty="0" err="1" smtClean="0"/>
              <a:t>wifi</a:t>
            </a:r>
            <a:r>
              <a:rPr lang="en-US" baseline="0" dirty="0" smtClean="0"/>
              <a:t> access points or APs. But today, we can’t know the performance that we will get at these hotspots before we go to them and even then, we may have to pay money first. This is because we can only see the quality of the wireless link, not its backhaul connectivity or if it rate-limits users. Only then might we determine whether or not that the AP that we selected has poor performance or blocks our applications.</a:t>
            </a:r>
            <a:endParaRPr lang="en-US" dirty="0"/>
          </a:p>
        </p:txBody>
      </p:sp>
      <p:sp>
        <p:nvSpPr>
          <p:cNvPr id="4" name="Slide Number Placeholder 3"/>
          <p:cNvSpPr>
            <a:spLocks noGrp="1"/>
          </p:cNvSpPr>
          <p:nvPr>
            <p:ph type="sldNum" sz="quarter" idx="10"/>
          </p:nvPr>
        </p:nvSpPr>
        <p:spPr/>
        <p:txBody>
          <a:bodyPr/>
          <a:lstStyle/>
          <a:p>
            <a:fld id="{4A7EDC65-D42A-4383-8021-C5FEEF7E6E97}" type="slidenum">
              <a:rPr lang="en-US" smtClean="0"/>
              <a:pPr/>
              <a:t>40</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Our goal in this</a:t>
            </a:r>
            <a:r>
              <a:rPr lang="en-US" baseline="0" dirty="0" smtClean="0"/>
              <a:t> talk is to provide users with more information. That is, we would like to annotate hotspot directories with performance information about each AP. In addition, if users cache part of this directory while mobile, we would like them to accurately determine the performance information about APs that are visible so they can pick the best one.</a:t>
            </a:r>
            <a:endParaRPr lang="en-US" dirty="0" smtClean="0"/>
          </a:p>
        </p:txBody>
      </p:sp>
      <p:sp>
        <p:nvSpPr>
          <p:cNvPr id="4" name="Slide Number Placeholder 3"/>
          <p:cNvSpPr>
            <a:spLocks noGrp="1"/>
          </p:cNvSpPr>
          <p:nvPr>
            <p:ph type="sldNum" sz="quarter" idx="10"/>
          </p:nvPr>
        </p:nvSpPr>
        <p:spPr/>
        <p:txBody>
          <a:bodyPr/>
          <a:lstStyle/>
          <a:p>
            <a:fld id="{4A7EDC65-D42A-4383-8021-C5FEEF7E6E97}" type="slidenum">
              <a:rPr lang="en-US" smtClean="0"/>
              <a:pPr/>
              <a:t>41</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One way to provide this information is to have users</a:t>
            </a:r>
            <a:r>
              <a:rPr lang="en-US" baseline="0" dirty="0" smtClean="0"/>
              <a:t> that use APs submit reports about them to a database. Future users can then obtain this information to predict their performance.</a:t>
            </a:r>
            <a:endParaRPr lang="en-US" dirty="0" smtClean="0"/>
          </a:p>
          <a:p>
            <a:endParaRPr lang="en-US" dirty="0" smtClean="0"/>
          </a:p>
          <a:p>
            <a:r>
              <a:rPr lang="en-US" dirty="0" smtClean="0"/>
              <a:t>Our goal is to build such a system which</a:t>
            </a:r>
            <a:r>
              <a:rPr lang="en-US" baseline="0" dirty="0" smtClean="0"/>
              <a:t> we call </a:t>
            </a:r>
            <a:r>
              <a:rPr lang="en-US" baseline="0" dirty="0" err="1" smtClean="0"/>
              <a:t>wifi</a:t>
            </a:r>
            <a:r>
              <a:rPr lang="en-US" baseline="0" dirty="0" smtClean="0"/>
              <a:t>-reports. In such a system, first  a client would measure the APs that he uses. Then, he would login to the service via an account authority, like Google. This account authority would give him the right to submit the report to a database where all reports would be summarized.</a:t>
            </a:r>
          </a:p>
          <a:p>
            <a:r>
              <a:rPr lang="en-US" baseline="0" dirty="0" smtClean="0"/>
              <a:t>Future users can download and cache these summaries, like with the </a:t>
            </a:r>
            <a:r>
              <a:rPr lang="en-US" baseline="0" dirty="0" err="1" smtClean="0"/>
              <a:t>iPass</a:t>
            </a:r>
            <a:r>
              <a:rPr lang="en-US" baseline="0" dirty="0" smtClean="0"/>
              <a:t> hotspot client today. Then they can find the best APs nearby.</a:t>
            </a:r>
          </a:p>
        </p:txBody>
      </p:sp>
      <p:sp>
        <p:nvSpPr>
          <p:cNvPr id="4" name="Slide Number Placeholder 3"/>
          <p:cNvSpPr>
            <a:spLocks noGrp="1"/>
          </p:cNvSpPr>
          <p:nvPr>
            <p:ph type="sldNum" sz="quarter" idx="10"/>
          </p:nvPr>
        </p:nvSpPr>
        <p:spPr/>
        <p:txBody>
          <a:bodyPr/>
          <a:lstStyle/>
          <a:p>
            <a:fld id="{2EB9C272-5C02-42B7-8E2D-0F9242626129}" type="slidenum">
              <a:rPr lang="en-US" smtClean="0"/>
              <a:pPr/>
              <a:t>42</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Any suc</a:t>
            </a:r>
            <a:r>
              <a:rPr lang="en-US" baseline="0" dirty="0" smtClean="0"/>
              <a:t>h reporting system raises several challenges.</a:t>
            </a:r>
          </a:p>
          <a:p>
            <a:endParaRPr lang="en-US" baseline="0" dirty="0" smtClean="0"/>
          </a:p>
          <a:p>
            <a:r>
              <a:rPr lang="en-US" baseline="0" dirty="0" smtClean="0"/>
              <a:t>First, because the use of an AP implicitly reveals a location where a user has been, if a user’s identity is attached to reports then they may worry that the account authority or database can track them, or that a third party that compromises the database can track them. Since we don’t want to </a:t>
            </a:r>
            <a:r>
              <a:rPr lang="en-US" baseline="0" dirty="0" err="1" smtClean="0"/>
              <a:t>disincentivize</a:t>
            </a:r>
            <a:r>
              <a:rPr lang="en-US" baseline="0" dirty="0" smtClean="0"/>
              <a:t> users from participating, we would like to reassure them that they can not be tracked and their location privacy will be protected. To do this, we need to ensure that a user’s reports can’t be linked together.</a:t>
            </a:r>
          </a:p>
          <a:p>
            <a:endParaRPr lang="en-US" baseline="0" dirty="0" smtClean="0"/>
          </a:p>
          <a:p>
            <a:r>
              <a:rPr lang="en-US" baseline="0" dirty="0" smtClean="0"/>
              <a:t>Second, since we are relying on users to submit reports, we also need to limit the influence of some users that might be malicious. For example, the owner of a hotspot might submit lots of reports that say it is great even if it is not. One way to limit influence would be to make sure that each user can only submit one report per AP.</a:t>
            </a:r>
          </a:p>
          <a:p>
            <a:endParaRPr lang="en-US" baseline="0" dirty="0" smtClean="0"/>
          </a:p>
          <a:p>
            <a:r>
              <a:rPr lang="en-US" baseline="0" dirty="0" smtClean="0"/>
              <a:t>Finally, since we are dealing with wireless APs, location and channel conditions will affect measured performance. So we need to take these conditions into account.</a:t>
            </a:r>
            <a:endParaRPr lang="en-US" dirty="0"/>
          </a:p>
        </p:txBody>
      </p:sp>
      <p:sp>
        <p:nvSpPr>
          <p:cNvPr id="4" name="Slide Number Placeholder 3"/>
          <p:cNvSpPr>
            <a:spLocks noGrp="1"/>
          </p:cNvSpPr>
          <p:nvPr>
            <p:ph type="sldNum" sz="quarter" idx="10"/>
          </p:nvPr>
        </p:nvSpPr>
        <p:spPr/>
        <p:txBody>
          <a:bodyPr/>
          <a:lstStyle/>
          <a:p>
            <a:fld id="{2EB9C272-5C02-42B7-8E2D-0F9242626129}" type="slidenum">
              <a:rPr lang="en-US" smtClean="0"/>
              <a:pPr/>
              <a:t>43</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a:t>
            </a:r>
            <a:r>
              <a:rPr lang="en-US" baseline="0" dirty="0" smtClean="0"/>
              <a:t> we want to build a </a:t>
            </a:r>
            <a:r>
              <a:rPr lang="en-US" baseline="0" dirty="0" err="1" smtClean="0"/>
              <a:t>a</a:t>
            </a:r>
            <a:r>
              <a:rPr lang="en-US" baseline="0" dirty="0" smtClean="0"/>
              <a:t> report collection system then, we need to deal with the three challenges I mentioned at the beginning of the talk: how we can guarantee to users that their location privacy will be respected, how we can also limit the influence of individual users, and how we can take into account location context.</a:t>
            </a:r>
            <a:endParaRPr lang="en-US" dirty="0"/>
          </a:p>
        </p:txBody>
      </p:sp>
      <p:sp>
        <p:nvSpPr>
          <p:cNvPr id="4" name="Slide Number Placeholder 3"/>
          <p:cNvSpPr>
            <a:spLocks noGrp="1"/>
          </p:cNvSpPr>
          <p:nvPr>
            <p:ph type="sldNum" sz="quarter" idx="10"/>
          </p:nvPr>
        </p:nvSpPr>
        <p:spPr/>
        <p:txBody>
          <a:bodyPr/>
          <a:lstStyle/>
          <a:p>
            <a:fld id="{2EB9C272-5C02-42B7-8E2D-0F9242626129}" type="slidenum">
              <a:rPr lang="en-US" smtClean="0"/>
              <a:pPr/>
              <a:t>44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Who might be tracking you? Well, you might be surprised to learn that some</a:t>
            </a:r>
            <a:r>
              <a:rPr lang="en-US" baseline="0" dirty="0" smtClean="0"/>
              <a:t> research institutions,  employers, and individuals are already using some of this technology to keep tabs on people in the wild. For example, a guy and his friends set up a small tracking network in the </a:t>
            </a:r>
            <a:r>
              <a:rPr lang="en-US" baseline="0" dirty="0" err="1" smtClean="0"/>
              <a:t>netherlands</a:t>
            </a:r>
            <a:r>
              <a:rPr lang="en-US" baseline="0" dirty="0" smtClean="0"/>
              <a:t>. None these tracking networks are currently doing anything really evil, but it isn’t hard to imagine abuse since we can not control who tracks us. We are becoming more and more attached to our wireless devices, so it is likely that these threats will only grow in the future.</a:t>
            </a:r>
            <a:endParaRPr lang="en-US" dirty="0"/>
          </a:p>
        </p:txBody>
      </p:sp>
      <p:sp>
        <p:nvSpPr>
          <p:cNvPr id="4" name="Slide Number Placeholder 3"/>
          <p:cNvSpPr>
            <a:spLocks noGrp="1"/>
          </p:cNvSpPr>
          <p:nvPr>
            <p:ph type="sldNum" sz="quarter" idx="10"/>
          </p:nvPr>
        </p:nvSpPr>
        <p:spPr/>
        <p:txBody>
          <a:bodyPr/>
          <a:lstStyle/>
          <a:p>
            <a:fld id="{2EB9C272-5C02-42B7-8E2D-0F9242626129}" type="slidenum">
              <a:rPr lang="en-US" smtClean="0"/>
              <a:pPr/>
              <a:t>6</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Given these assumptions, we first</a:t>
            </a:r>
            <a:r>
              <a:rPr lang="en-US" baseline="0" dirty="0" smtClean="0"/>
              <a:t> try some simple protocols. The first thing we might try is to submit the reports over a mix network…</a:t>
            </a:r>
            <a:endParaRPr lang="en-US" dirty="0"/>
          </a:p>
        </p:txBody>
      </p:sp>
      <p:sp>
        <p:nvSpPr>
          <p:cNvPr id="4" name="Slide Number Placeholder 3"/>
          <p:cNvSpPr>
            <a:spLocks noGrp="1"/>
          </p:cNvSpPr>
          <p:nvPr>
            <p:ph type="sldNum" sz="quarter" idx="10"/>
          </p:nvPr>
        </p:nvSpPr>
        <p:spPr/>
        <p:txBody>
          <a:bodyPr/>
          <a:lstStyle/>
          <a:p>
            <a:fld id="{2EB9C272-5C02-42B7-8E2D-0F9242626129}" type="slidenum">
              <a:rPr lang="en-US" smtClean="0"/>
              <a:pPr/>
              <a:t>45</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arenR"/>
            </a:pPr>
            <a:r>
              <a:rPr lang="en-US" dirty="0" smtClean="0"/>
              <a:t>To achieve both properties,</a:t>
            </a:r>
            <a:r>
              <a:rPr lang="en-US" baseline="0" dirty="0" smtClean="0"/>
              <a:t> we need to do something less obvious. First we assume that the account authority has a list of APs in the system. We can build this list and update it in the same way that hotspot directories build their lists today, e.g., by having the owners of hotspots add them.</a:t>
            </a:r>
          </a:p>
          <a:p>
            <a:pPr marL="228600" indent="-228600">
              <a:buAutoNum type="arabicParenR"/>
            </a:pPr>
            <a:endParaRPr lang="en-US" baseline="0" dirty="0" smtClean="0"/>
          </a:p>
          <a:p>
            <a:pPr marL="228600" indent="-228600">
              <a:buAutoNum type="arabicParenR"/>
            </a:pPr>
            <a:r>
              <a:rPr lang="en-US" baseline="0" dirty="0" smtClean="0"/>
              <a:t>Now, at some point either before or after using APs, Alice logs in and downloads the list.</a:t>
            </a:r>
          </a:p>
          <a:p>
            <a:pPr marL="228600" indent="-228600">
              <a:buAutoNum type="arabicParenR"/>
            </a:pPr>
            <a:endParaRPr lang="en-US" baseline="0" dirty="0" smtClean="0"/>
          </a:p>
          <a:p>
            <a:pPr marL="228600" indent="-228600">
              <a:buAutoNum type="arabicParenR"/>
            </a:pPr>
            <a:r>
              <a:rPr lang="en-US" baseline="0" dirty="0" smtClean="0"/>
              <a:t>For each AP in the list…</a:t>
            </a:r>
          </a:p>
          <a:p>
            <a:pPr marL="228600" indent="-228600">
              <a:buAutoNum type="arabicParenR"/>
            </a:pPr>
            <a:endParaRPr lang="en-US" baseline="0" dirty="0" smtClean="0"/>
          </a:p>
          <a:p>
            <a:pPr marL="228600" indent="-228600">
              <a:buAutoNum type="arabicParenR"/>
            </a:pPr>
            <a:r>
              <a:rPr lang="en-US" baseline="0" dirty="0" smtClean="0"/>
              <a:t>For clarity, we’ll just look at the token for cafe1, we do the same thing for each one she generates. The idea is that we require </a:t>
            </a:r>
            <a:r>
              <a:rPr lang="en-US" baseline="0" dirty="0" err="1" smtClean="0"/>
              <a:t>alice</a:t>
            </a:r>
            <a:r>
              <a:rPr lang="en-US" baseline="0" dirty="0" smtClean="0"/>
              <a:t> to sign reports for cafe1 with this token. To achieve…</a:t>
            </a:r>
          </a:p>
          <a:p>
            <a:pPr marL="228600" indent="-228600">
              <a:buAutoNum type="arabicParenR"/>
            </a:pPr>
            <a:endParaRPr lang="en-US" baseline="0" dirty="0" smtClean="0"/>
          </a:p>
          <a:p>
            <a:pPr marL="228600" indent="-228600">
              <a:buAutoNum type="arabicParenR"/>
            </a:pPr>
            <a:r>
              <a:rPr lang="en-US" baseline="0" dirty="0" smtClean="0"/>
              <a:t>To get these properties with respect to  the account authority… Alice blinds the token…</a:t>
            </a:r>
          </a:p>
          <a:p>
            <a:pPr marL="228600" indent="-228600">
              <a:buAutoNum type="arabicParenR"/>
            </a:pPr>
            <a:endParaRPr lang="en-US" baseline="0" dirty="0" smtClean="0"/>
          </a:p>
          <a:p>
            <a:pPr marL="228600" indent="-228600">
              <a:buAutoNum type="arabicParenR"/>
            </a:pPr>
            <a:r>
              <a:rPr lang="en-US" dirty="0" smtClean="0"/>
              <a:t>The account authority signs the token but makes</a:t>
            </a:r>
            <a:r>
              <a:rPr lang="en-US" baseline="0" dirty="0" smtClean="0"/>
              <a:t> sure Alice can only request one token for cafe1. Although cafe1 is revealed in the request, the AA has no information about what it just signed.</a:t>
            </a:r>
          </a:p>
          <a:p>
            <a:pPr marL="228600" indent="-228600">
              <a:buAutoNum type="arabicParenR"/>
            </a:pPr>
            <a:endParaRPr lang="en-US" baseline="0" dirty="0" smtClean="0"/>
          </a:p>
          <a:p>
            <a:pPr marL="228600" indent="-228600">
              <a:buAutoNum type="arabicParenR"/>
            </a:pPr>
            <a:r>
              <a:rPr lang="en-US" baseline="0" dirty="0" smtClean="0"/>
              <a:t>Alice </a:t>
            </a:r>
            <a:r>
              <a:rPr lang="en-US" baseline="0" dirty="0" err="1" smtClean="0"/>
              <a:t>unblinds</a:t>
            </a:r>
            <a:r>
              <a:rPr lang="en-US" baseline="0" dirty="0" smtClean="0"/>
              <a:t>…</a:t>
            </a:r>
          </a:p>
          <a:p>
            <a:pPr marL="228600" indent="-228600">
              <a:buAutoNum type="arabicParenR"/>
            </a:pPr>
            <a:endParaRPr lang="en-US" baseline="0" dirty="0" smtClean="0"/>
          </a:p>
          <a:p>
            <a:pPr marL="228600" indent="-228600">
              <a:buAutoNum type="arabicParenR"/>
            </a:pPr>
            <a:r>
              <a:rPr lang="en-US" baseline="0" dirty="0" smtClean="0"/>
              <a:t>Then when Alice wants to submit a report…</a:t>
            </a:r>
          </a:p>
          <a:p>
            <a:pPr marL="228600" indent="-228600">
              <a:buAutoNum type="arabicParenR"/>
            </a:pPr>
            <a:endParaRPr lang="en-US" baseline="0" dirty="0" smtClean="0"/>
          </a:p>
          <a:p>
            <a:pPr marL="228600" indent="-228600">
              <a:buNone/>
            </a:pPr>
            <a:r>
              <a:rPr lang="en-US" baseline="0" dirty="0" smtClean="0"/>
              <a:t>Of course, all this can be done automatically by a software client.</a:t>
            </a:r>
          </a:p>
        </p:txBody>
      </p:sp>
      <p:sp>
        <p:nvSpPr>
          <p:cNvPr id="4" name="Slide Number Placeholder 3"/>
          <p:cNvSpPr>
            <a:spLocks noGrp="1"/>
          </p:cNvSpPr>
          <p:nvPr>
            <p:ph type="sldNum" sz="quarter" idx="10"/>
          </p:nvPr>
        </p:nvSpPr>
        <p:spPr/>
        <p:txBody>
          <a:bodyPr/>
          <a:lstStyle/>
          <a:p>
            <a:fld id="{2EB9C272-5C02-42B7-8E2D-0F9242626129}" type="slidenum">
              <a:rPr lang="en-US" smtClean="0"/>
              <a:pPr/>
              <a:t>46</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a:t>
            </a:r>
            <a:r>
              <a:rPr lang="en-US" baseline="0" dirty="0" smtClean="0"/>
              <a:t> are two details that we still need to deal with. First, obviously if Alice only requests tokens for APs that she visits, then the account authority still learns this information. So, instead, Alice requests tokens for all the APs in each city that she visits. This can be done before or after actually using APs. So the authority learns which cities she visits, but not any specific location.</a:t>
            </a:r>
          </a:p>
          <a:p>
            <a:r>
              <a:rPr lang="en-US" baseline="0" dirty="0" smtClean="0"/>
              <a:t>Second, even malicious users can get one token for an AP. So we need some way to filter out these bad reports. To do this, the database can use summary functions that are robust to outliers, such as the median function for real valued metrics.</a:t>
            </a:r>
          </a:p>
        </p:txBody>
      </p:sp>
      <p:sp>
        <p:nvSpPr>
          <p:cNvPr id="4" name="Slide Number Placeholder 3"/>
          <p:cNvSpPr>
            <a:spLocks noGrp="1"/>
          </p:cNvSpPr>
          <p:nvPr>
            <p:ph type="sldNum" sz="quarter" idx="10"/>
          </p:nvPr>
        </p:nvSpPr>
        <p:spPr/>
        <p:txBody>
          <a:bodyPr/>
          <a:lstStyle/>
          <a:p>
            <a:fld id="{2EB9C272-5C02-42B7-8E2D-0F9242626129}" type="slidenum">
              <a:rPr lang="en-US" smtClean="0"/>
              <a:pPr/>
              <a:t>47</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A7EDC65-D42A-4383-8021-C5FEEF7E6E97}" type="slidenum">
              <a:rPr lang="en-US" smtClean="0"/>
              <a:pPr/>
              <a:t>48</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p:spPr>
      </p:sp>
      <p:sp>
        <p:nvSpPr>
          <p:cNvPr id="860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Why</a:t>
            </a:r>
            <a:r>
              <a:rPr lang="en-US" baseline="0" dirty="0" smtClean="0"/>
              <a:t> is this hard to do? Since no longer have source or destination addresses in packets, filtering packets efficiently becomes much more challenging.</a:t>
            </a:r>
            <a:endParaRPr lang="en-US" dirty="0" smtClean="0"/>
          </a:p>
        </p:txBody>
      </p:sp>
      <p:sp>
        <p:nvSpPr>
          <p:cNvPr id="471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A37FE6F-C96B-4766-A14C-1AE5B5B75FA8}" type="slidenum">
              <a:rPr lang="en-US" smtClean="0"/>
              <a:pPr fontAlgn="base">
                <a:spcBef>
                  <a:spcPct val="0"/>
                </a:spcBef>
                <a:spcAft>
                  <a:spcPct val="0"/>
                </a:spcAft>
                <a:defRPr/>
              </a:pPr>
              <a:t>53</a:t>
            </a:fld>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8BE72E5-9527-4426-B177-39D14D04D4F8}" type="slidenum">
              <a:rPr lang="en-US"/>
              <a:pPr/>
              <a:t>55</a:t>
            </a:fld>
            <a:endParaRPr lang="en-US"/>
          </a:p>
        </p:txBody>
      </p:sp>
      <p:sp>
        <p:nvSpPr>
          <p:cNvPr id="656386" name="Rectangle 2"/>
          <p:cNvSpPr>
            <a:spLocks noGrp="1" noRot="1" noChangeAspect="1" noChangeArrowheads="1" noTextEdit="1"/>
          </p:cNvSpPr>
          <p:nvPr>
            <p:ph type="sldImg"/>
          </p:nvPr>
        </p:nvSpPr>
        <p:spPr>
          <a:xfrm>
            <a:off x="1143000" y="685800"/>
            <a:ext cx="4572000" cy="3429000"/>
          </a:xfrm>
          <a:ln/>
        </p:spPr>
      </p:sp>
      <p:sp>
        <p:nvSpPr>
          <p:cNvPr id="656387" name="Rectangle 3"/>
          <p:cNvSpPr>
            <a:spLocks noGrp="1" noChangeArrowheads="1"/>
          </p:cNvSpPr>
          <p:nvPr>
            <p:ph type="body" idx="1"/>
          </p:nvPr>
        </p:nvSpPr>
        <p:spPr>
          <a:xfrm>
            <a:off x="685800" y="4342892"/>
            <a:ext cx="5486400" cy="4114565"/>
          </a:xfrm>
        </p:spPr>
        <p:txBody>
          <a:bodyPr/>
          <a:lstStyle/>
          <a:p>
            <a:r>
              <a:rPr lang="en-US"/>
              <a:t>Inventorying, presence, population, activity levels</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Of course, these identifiers really only need to be consistent during a single session of the protocol, so Alice and Bob can change them each time they meet. This is how we can get temporary device addresses.</a:t>
            </a:r>
          </a:p>
        </p:txBody>
      </p:sp>
      <p:sp>
        <p:nvSpPr>
          <p:cNvPr id="4" name="Slide Number Placeholder 3"/>
          <p:cNvSpPr>
            <a:spLocks noGrp="1"/>
          </p:cNvSpPr>
          <p:nvPr>
            <p:ph type="sldNum" sz="quarter" idx="10"/>
          </p:nvPr>
        </p:nvSpPr>
        <p:spPr/>
        <p:txBody>
          <a:bodyPr/>
          <a:lstStyle/>
          <a:p>
            <a:pPr>
              <a:defRPr/>
            </a:pPr>
            <a:fld id="{74278D8D-62E3-49D6-81E4-3376E1057626}" type="slidenum">
              <a:rPr lang="en-US" smtClean="0"/>
              <a:pPr>
                <a:defRPr/>
              </a:pPr>
              <a:t>56</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63FE10-68EE-4145-8545-AA0C733D004D}" type="slidenum">
              <a:rPr lang="en-US"/>
              <a:pPr/>
              <a:t>57</a:t>
            </a:fld>
            <a:endParaRPr lang="en-US"/>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p:txBody>
          <a:bodyPr/>
          <a:lstStyle/>
          <a:p>
            <a:r>
              <a:rPr lang="en-US"/>
              <a:t>Nearly-unique: or destinations visited by a very small number of people and thus distinguish them from others. For example, a school email server if you were the only person from that school at SIGCOMM</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6FB5CFD-1AC1-448C-B0A9-C613CFC627A8}" type="slidenum">
              <a:rPr lang="en-US"/>
              <a:pPr/>
              <a:t>58</a:t>
            </a:fld>
            <a:endParaRPr lang="en-US"/>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938F9B5-11F1-4A6B-B9F3-3F6C2DB668AA}" type="slidenum">
              <a:rPr lang="en-US"/>
              <a:pPr/>
              <a:t>59</a:t>
            </a:fld>
            <a:endParaRPr lang="en-US"/>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XXX: tie </a:t>
            </a:r>
            <a:r>
              <a:rPr lang="en-US" dirty="0" err="1" smtClean="0"/>
              <a:t>mac_address</a:t>
            </a:r>
            <a:r>
              <a:rPr lang="en-US" baseline="0" dirty="0" smtClean="0"/>
              <a:t> to encryption key in data phase, then flip symmetric key/public key, add O(k) notation on speed of </a:t>
            </a:r>
            <a:r>
              <a:rPr lang="en-US" baseline="0" dirty="0" err="1" smtClean="0"/>
              <a:t>algos</a:t>
            </a:r>
            <a:endParaRPr lang="en-US" baseline="0" dirty="0" smtClean="0"/>
          </a:p>
          <a:p>
            <a:endParaRPr lang="en-US" baseline="0" dirty="0" smtClean="0"/>
          </a:p>
          <a:p>
            <a:r>
              <a:rPr lang="en-US" baseline="0" dirty="0" smtClean="0"/>
              <a:t>Delay </a:t>
            </a:r>
            <a:r>
              <a:rPr lang="en-US" baseline="0" dirty="0" err="1" smtClean="0"/>
              <a:t>anim</a:t>
            </a:r>
            <a:endParaRPr lang="en-US" baseline="0" dirty="0" smtClean="0"/>
          </a:p>
          <a:p>
            <a:r>
              <a:rPr lang="en-US" baseline="0" dirty="0" smtClean="0"/>
              <a:t>Name of devices</a:t>
            </a:r>
            <a:endParaRPr lang="en-US" dirty="0" smtClean="0"/>
          </a:p>
          <a:p>
            <a:endParaRPr lang="en-US" dirty="0" smtClean="0"/>
          </a:p>
          <a:p>
            <a:r>
              <a:rPr lang="en-US" dirty="0" smtClean="0"/>
              <a:t>In general, there are 4 phases of wireless protocols. First, secrets or</a:t>
            </a:r>
            <a:r>
              <a:rPr lang="en-US" baseline="0" dirty="0" smtClean="0"/>
              <a:t> keys are bootstrapped in an out-of-band manner to enable all future communication. Then, each time a device is turned on, it tries to discover nearby devices using probes or announcements. For those that it discovers, it authenticates and binds a link to them to enable confidential and authenticated data traffic. This basic structure is used for not only ad hoc communication such as between game stations, but also between smaller devices using </a:t>
            </a:r>
            <a:r>
              <a:rPr lang="en-US" baseline="0" dirty="0" err="1" smtClean="0"/>
              <a:t>bluetooth</a:t>
            </a:r>
            <a:r>
              <a:rPr lang="en-US" baseline="0" dirty="0" smtClean="0"/>
              <a:t> such as phones and headsets, and infrastructure devices such as 802.11 access points.</a:t>
            </a:r>
          </a:p>
          <a:p>
            <a:endParaRPr lang="en-US" baseline="0" dirty="0" smtClean="0"/>
          </a:p>
          <a:p>
            <a:r>
              <a:rPr lang="en-US" baseline="0" dirty="0" smtClean="0"/>
              <a:t>Now, we see clearly here that one problem is that the device addresses are in the sender and recipient fields of each packet header, allowing an eavesdropper to easily overhear and track the devices.</a:t>
            </a:r>
          </a:p>
        </p:txBody>
      </p:sp>
      <p:sp>
        <p:nvSpPr>
          <p:cNvPr id="4" name="Slide Number Placeholder 3"/>
          <p:cNvSpPr>
            <a:spLocks noGrp="1"/>
          </p:cNvSpPr>
          <p:nvPr>
            <p:ph type="sldNum" sz="quarter" idx="10"/>
          </p:nvPr>
        </p:nvSpPr>
        <p:spPr/>
        <p:txBody>
          <a:bodyPr/>
          <a:lstStyle/>
          <a:p>
            <a:pPr>
              <a:defRPr/>
            </a:pPr>
            <a:fld id="{74278D8D-62E3-49D6-81E4-3376E1057626}" type="slidenum">
              <a:rPr lang="en-US" smtClean="0"/>
              <a:pPr>
                <a:defRPr/>
              </a:pPr>
              <a:t>8</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86D3A1B-477B-432A-9935-5142C76769DE}" type="slidenum">
              <a:rPr lang="en-US"/>
              <a:pPr/>
              <a:t>61</a:t>
            </a:fld>
            <a:endParaRPr lang="en-US"/>
          </a:p>
        </p:txBody>
      </p:sp>
      <p:sp>
        <p:nvSpPr>
          <p:cNvPr id="813058" name="Rectangle 2"/>
          <p:cNvSpPr>
            <a:spLocks noGrp="1" noRot="1" noChangeAspect="1" noChangeArrowheads="1" noTextEdit="1"/>
          </p:cNvSpPr>
          <p:nvPr>
            <p:ph type="sldImg"/>
          </p:nvPr>
        </p:nvSpPr>
        <p:spPr>
          <a:xfrm>
            <a:off x="1143000" y="685800"/>
            <a:ext cx="4572000" cy="3429000"/>
          </a:xfrm>
          <a:ln/>
        </p:spPr>
      </p:sp>
      <p:sp>
        <p:nvSpPr>
          <p:cNvPr id="813059" name="Rectangle 3"/>
          <p:cNvSpPr>
            <a:spLocks noGrp="1" noChangeArrowheads="1"/>
          </p:cNvSpPr>
          <p:nvPr>
            <p:ph type="body" idx="1"/>
          </p:nvPr>
        </p:nvSpPr>
        <p:spPr>
          <a:xfrm>
            <a:off x="685800" y="4342892"/>
            <a:ext cx="5486400" cy="4114565"/>
          </a:xfrm>
        </p:spPr>
        <p:txBody>
          <a:bodyPr/>
          <a:lstStyle/>
          <a:p>
            <a:r>
              <a:rPr lang="en-US"/>
              <a:t>Lower to the left is better</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C4E5390-1316-4991-9D39-B1BC12CE8422}" type="slidenum">
              <a:rPr lang="en-US"/>
              <a:pPr/>
              <a:t>9</a:t>
            </a:fld>
            <a:endParaRPr lang="en-US"/>
          </a:p>
        </p:txBody>
      </p:sp>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075B5B6-2867-476F-A70F-07887DE32128}" type="slidenum">
              <a:rPr lang="en-US"/>
              <a:pPr/>
              <a:t>10</a:t>
            </a:fld>
            <a:endParaRPr lang="en-US"/>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A2636B-F62E-42BA-A7FA-95EBD4F9E325}" type="slidenum">
              <a:rPr lang="en-US"/>
              <a:pPr/>
              <a:t>11</a:t>
            </a:fld>
            <a:endParaRPr lang="en-US"/>
          </a:p>
        </p:txBody>
      </p:sp>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BFB8598-7941-44C8-BB31-172C4F6B43F5}" type="slidenum">
              <a:rPr lang="en-US"/>
              <a:pPr/>
              <a:t>12</a:t>
            </a:fld>
            <a:endParaRPr lang="en-US"/>
          </a:p>
        </p:txBody>
      </p:sp>
      <p:sp>
        <p:nvSpPr>
          <p:cNvPr id="14338" name="Rectangle 2"/>
          <p:cNvSpPr>
            <a:spLocks noGrp="1" noRot="1" noChangeAspect="1" noChangeArrowheads="1" noTextEdit="1"/>
          </p:cNvSpPr>
          <p:nvPr>
            <p:ph type="sldImg"/>
          </p:nvPr>
        </p:nvSpPr>
        <p:spPr>
          <a:ln/>
        </p:spPr>
      </p:sp>
      <p:sp>
        <p:nvSpPr>
          <p:cNvPr id="14339" name="Rectangle 3"/>
          <p:cNvSpPr>
            <a:spLocks noGrp="1" noChangeArrowheads="1"/>
          </p:cNvSpPr>
          <p:nvPr>
            <p:ph type="body" idx="1"/>
          </p:nvPr>
        </p:nvSpPr>
        <p:spPr/>
        <p:txBody>
          <a:bodyPr/>
          <a:lstStyle/>
          <a:p>
            <a:r>
              <a:rPr lang="en-US" dirty="0" smtClean="0"/>
              <a:t>To illustrate, let’s consider an</a:t>
            </a:r>
            <a:r>
              <a:rPr lang="en-US" baseline="0" dirty="0" smtClean="0"/>
              <a:t> example…</a:t>
            </a: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6" name="Rectangle 20"/>
          <p:cNvSpPr>
            <a:spLocks noGrp="1"/>
          </p:cNvSpPr>
          <p:nvPr>
            <p:ph type="ctrTitle"/>
          </p:nvPr>
        </p:nvSpPr>
        <p:spPr>
          <a:xfrm>
            <a:off x="457200" y="853440"/>
            <a:ext cx="8229600" cy="3108960"/>
          </a:xfrm>
        </p:spPr>
        <p:txBody>
          <a:bodyPr anchor="t" anchorCtr="0">
            <a:noAutofit/>
          </a:bodyPr>
          <a:lstStyle>
            <a:lvl1pPr algn="ctr">
              <a:lnSpc>
                <a:spcPct val="100000"/>
              </a:lnSpc>
              <a:defRPr lang="en-US" sz="5400" b="1" cap="none" spc="0" dirty="0" smtClean="0">
                <a:ln w="1905"/>
                <a:gradFill>
                  <a:gsLst>
                    <a:gs pos="0">
                      <a:schemeClr val="tx2">
                        <a:shade val="30000"/>
                        <a:satMod val="255000"/>
                      </a:schemeClr>
                    </a:gs>
                    <a:gs pos="58000">
                      <a:schemeClr val="tx2">
                        <a:tint val="90000"/>
                        <a:satMod val="300000"/>
                      </a:schemeClr>
                    </a:gs>
                    <a:gs pos="100000">
                      <a:schemeClr val="tx2">
                        <a:tint val="80000"/>
                        <a:satMod val="255000"/>
                      </a:schemeClr>
                    </a:gs>
                  </a:gsLst>
                  <a:lin ang="5400000"/>
                </a:gradFill>
                <a:effectLst>
                  <a:innerShdw blurRad="69850" dist="43180" dir="5400000">
                    <a:srgbClr val="000000">
                      <a:alpha val="65000"/>
                    </a:srgbClr>
                  </a:innerShdw>
                </a:effectLst>
              </a:defRPr>
            </a:lvl1pPr>
          </a:lstStyle>
          <a:p>
            <a:r>
              <a:rPr lang="en-US" dirty="0" smtClean="0"/>
              <a:t>Click to edit Master title style</a:t>
            </a:r>
            <a:endParaRPr lang="en-US" dirty="0"/>
          </a:p>
        </p:txBody>
      </p:sp>
      <p:sp>
        <p:nvSpPr>
          <p:cNvPr id="24" name="Rectangle 26"/>
          <p:cNvSpPr>
            <a:spLocks noGrp="1"/>
          </p:cNvSpPr>
          <p:nvPr>
            <p:ph type="subTitle" idx="1"/>
          </p:nvPr>
        </p:nvSpPr>
        <p:spPr>
          <a:xfrm>
            <a:off x="457200" y="4282440"/>
            <a:ext cx="8229600" cy="1508760"/>
          </a:xfrm>
        </p:spPr>
        <p:txBody>
          <a:bodyPr anchor="b">
            <a:normAutofit/>
          </a:bodyPr>
          <a:lstStyle>
            <a:lvl1pPr marL="0" indent="0" algn="ctr">
              <a:buNone/>
              <a:defRPr lang="en-US" sz="2200" b="0">
                <a:solidFill>
                  <a:schemeClr val="tx2">
                    <a:shade val="55000"/>
                  </a:schemeClr>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dirty="0"/>
          </a:p>
        </p:txBody>
      </p:sp>
      <p:sp>
        <p:nvSpPr>
          <p:cNvPr id="18" name="Rectangle 6"/>
          <p:cNvSpPr>
            <a:spLocks noGrp="1"/>
          </p:cNvSpPr>
          <p:nvPr>
            <p:ph type="dt" sz="half" idx="10"/>
          </p:nvPr>
        </p:nvSpPr>
        <p:spPr/>
        <p:txBody>
          <a:bodyPr/>
          <a:lstStyle>
            <a:lvl1pPr>
              <a:defRPr lang="en-US" smtClean="0"/>
            </a:lvl1pPr>
          </a:lstStyle>
          <a:p>
            <a:endParaRPr lang="en-US"/>
          </a:p>
        </p:txBody>
      </p:sp>
      <p:sp>
        <p:nvSpPr>
          <p:cNvPr id="9" name="Rectangle 14"/>
          <p:cNvSpPr>
            <a:spLocks noGrp="1"/>
          </p:cNvSpPr>
          <p:nvPr>
            <p:ph type="sldNum" sz="quarter" idx="11"/>
          </p:nvPr>
        </p:nvSpPr>
        <p:spPr/>
        <p:txBody>
          <a:bodyPr/>
          <a:lstStyle>
            <a:lvl1pPr>
              <a:defRPr lang="en-US" smtClean="0"/>
            </a:lvl1pPr>
          </a:lstStyle>
          <a:p>
            <a:fld id="{B6F15528-21DE-4FAA-801E-634DDDAF4B2B}" type="slidenum">
              <a:rPr lang="en-US" smtClean="0"/>
              <a:pPr/>
              <a:t>‹#›</a:t>
            </a:fld>
            <a:endParaRPr lang="en-US"/>
          </a:p>
        </p:txBody>
      </p:sp>
      <p:sp>
        <p:nvSpPr>
          <p:cNvPr id="25" name="Rectangle 27"/>
          <p:cNvSpPr>
            <a:spLocks noGrp="1"/>
          </p:cNvSpPr>
          <p:nvPr>
            <p:ph type="ftr" sz="quarter" idx="12"/>
          </p:nvPr>
        </p:nvSpPr>
        <p:spPr/>
        <p:txBody>
          <a:bodyPr/>
          <a:lstStyle>
            <a:lvl1pPr>
              <a:defRPr lang="en-US" smtClean="0"/>
            </a:lvl1p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5613" y="273050"/>
            <a:ext cx="8237537" cy="889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5613" y="1371600"/>
            <a:ext cx="4041775"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9788" y="1371600"/>
            <a:ext cx="4043362"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E5BABCC-3BE6-4D72-8C5B-5AE409FCF600}" type="slidenum">
              <a:rPr lang="en-US"/>
              <a:pPr>
                <a:defRPr/>
              </a:pPr>
              <a:t>‹#›</a:t>
            </a:fld>
            <a:endParaRPr lang="en-US"/>
          </a:p>
        </p:txBody>
      </p:sp>
    </p:spTree>
    <p:extLst>
      <p:ext uri="{BB962C8B-B14F-4D97-AF65-F5344CB8AC3E}">
        <p14:creationId xmlns:p14="http://schemas.microsoft.com/office/powerpoint/2010/main" val="821314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Rectangle 2"/>
          <p:cNvSpPr>
            <a:spLocks noGrp="1"/>
          </p:cNvSpPr>
          <p:nvPr>
            <p:ph type="title"/>
          </p:nvPr>
        </p:nvSpPr>
        <p:spPr/>
        <p:txBody>
          <a:bodyPr>
            <a:normAutofit/>
          </a:bodyPr>
          <a:lstStyle>
            <a:lvl1pPr>
              <a:defRPr sz="4800"/>
            </a:lvl1pPr>
          </a:lstStyle>
          <a:p>
            <a:r>
              <a:rPr lang="en-US" dirty="0" smtClean="0"/>
              <a:t>Click to edit Master title style</a:t>
            </a:r>
            <a:endParaRPr lang="en-US" dirty="0"/>
          </a:p>
        </p:txBody>
      </p:sp>
      <p:sp>
        <p:nvSpPr>
          <p:cNvPr id="3" name="Rectangle 3"/>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p:cNvSpPr>
          <p:nvPr>
            <p:ph type="dt" sz="half" idx="10"/>
          </p:nvPr>
        </p:nvSpPr>
        <p:spPr/>
        <p:txBody>
          <a:bodyPr/>
          <a:lstStyle/>
          <a:p>
            <a:endParaRPr lang="en-US"/>
          </a:p>
        </p:txBody>
      </p:sp>
      <p:sp>
        <p:nvSpPr>
          <p:cNvPr id="5" name="Rectangle 5"/>
          <p:cNvSpPr>
            <a:spLocks noGrp="1"/>
          </p:cNvSpPr>
          <p:nvPr>
            <p:ph type="ftr" sz="quarter" idx="11"/>
          </p:nvPr>
        </p:nvSpPr>
        <p:spPr/>
        <p:txBody>
          <a:bodyPr/>
          <a:lstStyle/>
          <a:p>
            <a:endParaRPr lang="en-US"/>
          </a:p>
        </p:txBody>
      </p:sp>
      <p:sp>
        <p:nvSpPr>
          <p:cNvPr id="6" name="Rectangle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8" name="Rounded Rectangle 7"/>
          <p:cNvSpPr/>
          <p:nvPr/>
        </p:nvSpPr>
        <p:spPr>
          <a:xfrm>
            <a:off x="690563" y="491696"/>
            <a:ext cx="7762875" cy="5874608"/>
          </a:xfrm>
          <a:prstGeom prst="roundRect">
            <a:avLst>
              <a:gd name="adj" fmla="val 2238"/>
            </a:avLst>
          </a:prstGeom>
          <a:gradFill rotWithShape="1">
            <a:gsLst>
              <a:gs pos="0">
                <a:schemeClr val="bg1">
                  <a:satMod val="300000"/>
                  <a:alpha val="50000"/>
                </a:schemeClr>
              </a:gs>
              <a:gs pos="35000">
                <a:schemeClr val="bg1">
                  <a:satMod val="300000"/>
                  <a:alpha val="87000"/>
                </a:schemeClr>
              </a:gs>
              <a:gs pos="50000">
                <a:schemeClr val="bg1">
                  <a:satMod val="300000"/>
                  <a:alpha val="92000"/>
                </a:schemeClr>
              </a:gs>
              <a:gs pos="60000">
                <a:schemeClr val="bg1">
                  <a:satMod val="300000"/>
                  <a:alpha val="89000"/>
                </a:schemeClr>
              </a:gs>
              <a:gs pos="100000">
                <a:schemeClr val="bg1">
                  <a:satMod val="300000"/>
                  <a:alpha val="55000"/>
                </a:schemeClr>
              </a:gs>
            </a:gsLst>
            <a:lin ang="5400000" scaled="1"/>
          </a:gradFill>
          <a:ln>
            <a:noFill/>
          </a:ln>
          <a:effectLst>
            <a:outerShdw blurRad="63500" dist="45720" dir="5400000" algn="t" rotWithShape="0">
              <a:schemeClr val="bg2">
                <a:shade val="30000"/>
                <a:satMod val="250000"/>
                <a:alpha val="90000"/>
              </a:schemeClr>
            </a:outerShdw>
          </a:effectLst>
          <a:scene3d>
            <a:camera prst="orthographicFront">
              <a:rot lat="0" lon="0" rev="0"/>
            </a:camera>
            <a:lightRig rig="contrasting" dir="t">
              <a:rot lat="0" lon="0" rev="7500000"/>
            </a:lightRig>
          </a:scene3d>
          <a:sp3d contourW="6350" prstMaterial="powder">
            <a:bevelT w="50800" h="63500"/>
            <a:contourClr>
              <a:schemeClr val="bg2">
                <a:shade val="90000"/>
                <a:lumMod val="55000"/>
              </a:schemeClr>
            </a:contourClr>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orbel"/>
              <a:ea typeface="+mn-ea"/>
              <a:cs typeface="+mn-cs"/>
            </a:endParaRPr>
          </a:p>
        </p:txBody>
      </p:sp>
      <p:sp>
        <p:nvSpPr>
          <p:cNvPr id="2" name="Rectangle 2"/>
          <p:cNvSpPr>
            <a:spLocks noGrp="1"/>
          </p:cNvSpPr>
          <p:nvPr>
            <p:ph type="title"/>
          </p:nvPr>
        </p:nvSpPr>
        <p:spPr>
          <a:xfrm>
            <a:off x="777240" y="795996"/>
            <a:ext cx="7589520" cy="3112843"/>
          </a:xfrm>
        </p:spPr>
        <p:txBody>
          <a:bodyPr anchor="b">
            <a:normAutofit/>
          </a:bodyPr>
          <a:lstStyle>
            <a:lvl1pPr algn="ctr">
              <a:buNone/>
              <a:defRPr lang="en-US" sz="6200" b="1" cap="none" spc="0" dirty="0">
                <a:ln w="1905"/>
                <a:gradFill>
                  <a:gsLst>
                    <a:gs pos="0">
                      <a:schemeClr val="tx2">
                        <a:shade val="30000"/>
                        <a:satMod val="255000"/>
                      </a:schemeClr>
                    </a:gs>
                    <a:gs pos="58000">
                      <a:schemeClr val="tx2">
                        <a:tint val="90000"/>
                        <a:satMod val="300000"/>
                      </a:schemeClr>
                    </a:gs>
                    <a:gs pos="100000">
                      <a:schemeClr val="tx2">
                        <a:tint val="80000"/>
                        <a:satMod val="255000"/>
                      </a:schemeClr>
                    </a:gs>
                  </a:gsLst>
                  <a:lin ang="5400000"/>
                </a:gradFill>
                <a:effectLst>
                  <a:innerShdw blurRad="69850" dist="43180" dir="5400000">
                    <a:srgbClr val="000000">
                      <a:alpha val="65000"/>
                    </a:srgbClr>
                  </a:innerShdw>
                </a:effectLst>
              </a:defRPr>
            </a:lvl1pPr>
          </a:lstStyle>
          <a:p>
            <a:r>
              <a:rPr lang="en-US" smtClean="0"/>
              <a:t>Click to edit Master title style</a:t>
            </a:r>
            <a:endParaRPr lang="en-US" dirty="0"/>
          </a:p>
        </p:txBody>
      </p:sp>
      <p:sp>
        <p:nvSpPr>
          <p:cNvPr id="3" name="Rectangle 3"/>
          <p:cNvSpPr>
            <a:spLocks noGrp="1"/>
          </p:cNvSpPr>
          <p:nvPr>
            <p:ph type="body" idx="1"/>
          </p:nvPr>
        </p:nvSpPr>
        <p:spPr>
          <a:xfrm>
            <a:off x="777240" y="3948552"/>
            <a:ext cx="7589520" cy="1509712"/>
          </a:xfrm>
        </p:spPr>
        <p:txBody>
          <a:bodyPr anchor="t">
            <a:normAutofit/>
          </a:bodyPr>
          <a:lstStyle>
            <a:lvl1pPr indent="0" algn="ctr">
              <a:buNone/>
              <a:defRPr lang="en-US" sz="2200" b="0" smtClean="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Rectangle 4"/>
          <p:cNvSpPr>
            <a:spLocks noGrp="1"/>
          </p:cNvSpPr>
          <p:nvPr>
            <p:ph type="dt" sz="half" idx="10"/>
          </p:nvPr>
        </p:nvSpPr>
        <p:spPr>
          <a:xfrm>
            <a:off x="762000" y="5958840"/>
            <a:ext cx="2133600" cy="365760"/>
          </a:xfrm>
        </p:spPr>
        <p:txBody>
          <a:bodyPr/>
          <a:lstStyle/>
          <a:p>
            <a:endParaRPr lang="en-US"/>
          </a:p>
        </p:txBody>
      </p:sp>
      <p:sp>
        <p:nvSpPr>
          <p:cNvPr id="5" name="Rectangle 5"/>
          <p:cNvSpPr>
            <a:spLocks noGrp="1"/>
          </p:cNvSpPr>
          <p:nvPr>
            <p:ph type="ftr" sz="quarter" idx="11"/>
          </p:nvPr>
        </p:nvSpPr>
        <p:spPr>
          <a:xfrm>
            <a:off x="3124200" y="5958840"/>
            <a:ext cx="2895600" cy="365760"/>
          </a:xfrm>
        </p:spPr>
        <p:txBody>
          <a:bodyPr/>
          <a:lstStyle/>
          <a:p>
            <a:endParaRPr lang="en-US"/>
          </a:p>
        </p:txBody>
      </p:sp>
      <p:sp>
        <p:nvSpPr>
          <p:cNvPr id="6" name="Rectangle 6"/>
          <p:cNvSpPr>
            <a:spLocks noGrp="1"/>
          </p:cNvSpPr>
          <p:nvPr>
            <p:ph type="sldNum" sz="quarter" idx="12"/>
          </p:nvPr>
        </p:nvSpPr>
        <p:spPr>
          <a:xfrm>
            <a:off x="6248400" y="5958840"/>
            <a:ext cx="2133600" cy="365760"/>
          </a:xfrm>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n-US" smtClean="0"/>
              <a:t>Click to edit Master title style</a:t>
            </a:r>
            <a:endParaRPr lang="en-US"/>
          </a:p>
        </p:txBody>
      </p:sp>
      <p:sp>
        <p:nvSpPr>
          <p:cNvPr id="3" name="Rectangle 2"/>
          <p:cNvSpPr>
            <a:spLocks noGrp="1"/>
          </p:cNvSpPr>
          <p:nvPr>
            <p:ph sz="half" idx="1"/>
          </p:nvPr>
        </p:nvSpPr>
        <p:spPr>
          <a:xfrm>
            <a:off x="457200" y="1600200"/>
            <a:ext cx="4038600" cy="4525963"/>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3"/>
          <p:cNvSpPr>
            <a:spLocks noGrp="1"/>
          </p:cNvSpPr>
          <p:nvPr>
            <p:ph sz="half" idx="2"/>
          </p:nvPr>
        </p:nvSpPr>
        <p:spPr>
          <a:xfrm>
            <a:off x="4648200" y="1600200"/>
            <a:ext cx="4038600" cy="4525963"/>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a:spLocks noGrp="1"/>
          </p:cNvSpPr>
          <p:nvPr>
            <p:ph type="dt" sz="half" idx="10"/>
          </p:nvPr>
        </p:nvSpPr>
        <p:spPr/>
        <p:txBody>
          <a:bodyPr/>
          <a:lstStyle/>
          <a:p>
            <a:endParaRPr lang="en-US"/>
          </a:p>
        </p:txBody>
      </p:sp>
      <p:sp>
        <p:nvSpPr>
          <p:cNvPr id="6" name="Rectangle 5"/>
          <p:cNvSpPr>
            <a:spLocks noGrp="1"/>
          </p:cNvSpPr>
          <p:nvPr>
            <p:ph type="ftr" sz="quarter" idx="11"/>
          </p:nvPr>
        </p:nvSpPr>
        <p:spPr/>
        <p:txBody>
          <a:bodyPr/>
          <a:lstStyle/>
          <a:p>
            <a:endParaRPr lang="en-US"/>
          </a:p>
        </p:txBody>
      </p:sp>
      <p:sp>
        <p:nvSpPr>
          <p:cNvPr id="7" name="Rectangle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Rectangle 1"/>
          <p:cNvSpPr>
            <a:spLocks noGrp="1"/>
          </p:cNvSpPr>
          <p:nvPr>
            <p:ph type="title"/>
          </p:nvPr>
        </p:nvSpPr>
        <p:spPr>
          <a:xfrm rot="16200000">
            <a:off x="-1965960" y="2785402"/>
            <a:ext cx="5760720" cy="914400"/>
          </a:xfrm>
        </p:spPr>
        <p:txBody>
          <a:bodyPr lIns="91440" rIns="91440" anchor="ctr">
            <a:noAutofit/>
          </a:bodyPr>
          <a:lstStyle>
            <a:lvl1pPr algn="ctr">
              <a:defRPr sz="3500"/>
            </a:lvl1pPr>
          </a:lstStyle>
          <a:p>
            <a:r>
              <a:rPr lang="en-US" smtClean="0"/>
              <a:t>Click to edit Master title style</a:t>
            </a:r>
            <a:endParaRPr lang="en-US" dirty="0"/>
          </a:p>
        </p:txBody>
      </p:sp>
      <p:sp>
        <p:nvSpPr>
          <p:cNvPr id="3" name="Rectangle 2"/>
          <p:cNvSpPr>
            <a:spLocks noGrp="1"/>
          </p:cNvSpPr>
          <p:nvPr>
            <p:ph type="body" idx="1"/>
          </p:nvPr>
        </p:nvSpPr>
        <p:spPr>
          <a:xfrm>
            <a:off x="1600200" y="547468"/>
            <a:ext cx="3383280" cy="639762"/>
          </a:xfrm>
          <a:prstGeom prst="roundRect">
            <a:avLst>
              <a:gd name="adj" fmla="val 6772"/>
            </a:avLst>
          </a:prstGeom>
          <a:solidFill>
            <a:schemeClr val="bg1">
              <a:alpha val="55000"/>
            </a:schemeClr>
          </a:solidFill>
          <a:ln w="12700">
            <a:solidFill>
              <a:schemeClr val="bg1"/>
            </a:solidFill>
          </a:ln>
        </p:spPr>
        <p:txBody>
          <a:bodyPr lIns="91440" tIns="91440" rIns="91440" bIns="91440" anchor="ctr">
            <a:noAutofit/>
          </a:bodyPr>
          <a:lstStyle>
            <a:lvl1pPr marL="0" indent="0" algn="l">
              <a:buNone/>
              <a:defRPr sz="1600" b="1"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Rectangle 3"/>
          <p:cNvSpPr>
            <a:spLocks noGrp="1"/>
          </p:cNvSpPr>
          <p:nvPr>
            <p:ph sz="half" idx="2"/>
          </p:nvPr>
        </p:nvSpPr>
        <p:spPr>
          <a:xfrm>
            <a:off x="1600200" y="1322362"/>
            <a:ext cx="3383280" cy="4800600"/>
          </a:xfrm>
        </p:spPr>
        <p:txBody>
          <a:bodyPr/>
          <a:lstStyle>
            <a:lvl1pPr>
              <a:defRPr sz="2000"/>
            </a:lvl1pPr>
            <a:lvl2pPr>
              <a:defRPr sz="19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a:spLocks noGrp="1"/>
          </p:cNvSpPr>
          <p:nvPr>
            <p:ph type="body" sz="quarter" idx="3"/>
          </p:nvPr>
        </p:nvSpPr>
        <p:spPr>
          <a:xfrm>
            <a:off x="5128846" y="547468"/>
            <a:ext cx="3383280" cy="639762"/>
          </a:xfrm>
          <a:prstGeom prst="roundRect">
            <a:avLst>
              <a:gd name="adj" fmla="val 5673"/>
            </a:avLst>
          </a:prstGeom>
          <a:solidFill>
            <a:schemeClr val="bg1">
              <a:alpha val="55000"/>
            </a:schemeClr>
          </a:solidFill>
          <a:ln w="12700">
            <a:solidFill>
              <a:schemeClr val="bg1"/>
            </a:solidFill>
          </a:ln>
        </p:spPr>
        <p:txBody>
          <a:bodyPr lIns="91440" tIns="91440" rIns="91440" bIns="91440" anchor="ctr">
            <a:noAutofit/>
          </a:bodyPr>
          <a:lstStyle>
            <a:lvl1pPr marL="0" indent="0" algn="l">
              <a:buNone/>
              <a:defRPr sz="1600" b="1"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Rectangle 5"/>
          <p:cNvSpPr>
            <a:spLocks noGrp="1"/>
          </p:cNvSpPr>
          <p:nvPr>
            <p:ph sz="quarter" idx="4"/>
          </p:nvPr>
        </p:nvSpPr>
        <p:spPr>
          <a:xfrm>
            <a:off x="5128846" y="1322362"/>
            <a:ext cx="3383280" cy="4800600"/>
          </a:xfrm>
        </p:spPr>
        <p:txBody>
          <a:bodyPr/>
          <a:lstStyle>
            <a:lvl1pPr>
              <a:defRPr sz="2000"/>
            </a:lvl1pPr>
            <a:lvl2pPr>
              <a:defRPr sz="19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a:spLocks noGrp="1"/>
          </p:cNvSpPr>
          <p:nvPr>
            <p:ph type="dt" sz="half" idx="10"/>
          </p:nvPr>
        </p:nvSpPr>
        <p:spPr/>
        <p:txBody>
          <a:bodyPr/>
          <a:lstStyle/>
          <a:p>
            <a:endParaRPr lang="en-US"/>
          </a:p>
        </p:txBody>
      </p:sp>
      <p:sp>
        <p:nvSpPr>
          <p:cNvPr id="8" name="Rectangle 7"/>
          <p:cNvSpPr>
            <a:spLocks noGrp="1"/>
          </p:cNvSpPr>
          <p:nvPr>
            <p:ph type="ftr" sz="quarter" idx="11"/>
          </p:nvPr>
        </p:nvSpPr>
        <p:spPr/>
        <p:txBody>
          <a:bodyPr/>
          <a:lstStyle/>
          <a:p>
            <a:endParaRPr lang="en-US"/>
          </a:p>
        </p:txBody>
      </p:sp>
      <p:sp>
        <p:nvSpPr>
          <p:cNvPr id="9" name="Rectangle 8"/>
          <p:cNvSpPr>
            <a:spLocks noGrp="1"/>
          </p:cNvSpPr>
          <p:nvPr>
            <p:ph type="sldNum" sz="quarter" idx="12"/>
          </p:nvPr>
        </p:nvSpPr>
        <p:spPr>
          <a:xfrm>
            <a:off x="6553200" y="6214404"/>
            <a:ext cx="2133600" cy="365760"/>
          </a:xfrm>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lvl1pPr>
              <a:defRPr lang="en-US"/>
            </a:lvl1pPr>
          </a:lstStyle>
          <a:p>
            <a:r>
              <a:rPr lang="en-US" smtClean="0"/>
              <a:t>Click to edit Master title style</a:t>
            </a:r>
            <a:endParaRPr lang="en-US"/>
          </a:p>
        </p:txBody>
      </p:sp>
      <p:sp>
        <p:nvSpPr>
          <p:cNvPr id="3" name="Rectangle 3"/>
          <p:cNvSpPr>
            <a:spLocks noGrp="1"/>
          </p:cNvSpPr>
          <p:nvPr>
            <p:ph type="dt" sz="half" idx="10"/>
          </p:nvPr>
        </p:nvSpPr>
        <p:spPr/>
        <p:txBody>
          <a:bodyPr/>
          <a:lstStyle/>
          <a:p>
            <a:endParaRPr lang="en-US"/>
          </a:p>
        </p:txBody>
      </p:sp>
      <p:sp>
        <p:nvSpPr>
          <p:cNvPr id="4" name="Rectangle 4"/>
          <p:cNvSpPr>
            <a:spLocks noGrp="1"/>
          </p:cNvSpPr>
          <p:nvPr>
            <p:ph type="ftr" sz="quarter" idx="11"/>
          </p:nvPr>
        </p:nvSpPr>
        <p:spPr/>
        <p:txBody>
          <a:bodyPr/>
          <a:lstStyle/>
          <a:p>
            <a:endParaRPr lang="en-US"/>
          </a:p>
        </p:txBody>
      </p:sp>
      <p:sp>
        <p:nvSpPr>
          <p:cNvPr id="5" name="Rectangle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p:cNvSpPr>
          <p:nvPr>
            <p:ph type="dt" sz="half" idx="10"/>
          </p:nvPr>
        </p:nvSpPr>
        <p:spPr/>
        <p:txBody>
          <a:bodyPr/>
          <a:lstStyle/>
          <a:p>
            <a:endParaRPr lang="en-US"/>
          </a:p>
        </p:txBody>
      </p:sp>
      <p:sp>
        <p:nvSpPr>
          <p:cNvPr id="3" name="Rectangle 3"/>
          <p:cNvSpPr>
            <a:spLocks noGrp="1"/>
          </p:cNvSpPr>
          <p:nvPr>
            <p:ph type="ftr" sz="quarter" idx="11"/>
          </p:nvPr>
        </p:nvSpPr>
        <p:spPr/>
        <p:txBody>
          <a:bodyPr/>
          <a:lstStyle/>
          <a:p>
            <a:endParaRPr lang="en-US"/>
          </a:p>
        </p:txBody>
      </p:sp>
      <p:sp>
        <p:nvSpPr>
          <p:cNvPr id="4" name="Rectangle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a:spLocks noGrp="1"/>
          </p:cNvSpPr>
          <p:nvPr>
            <p:ph type="title"/>
          </p:nvPr>
        </p:nvSpPr>
        <p:spPr>
          <a:xfrm rot="16200000">
            <a:off x="-1828801" y="2888565"/>
            <a:ext cx="5486400" cy="914400"/>
          </a:xfrm>
        </p:spPr>
        <p:txBody>
          <a:bodyPr anchor="b">
            <a:normAutofit/>
            <a:scene3d>
              <a:camera prst="orthographicFront"/>
              <a:lightRig rig="soft" dir="t">
                <a:rot lat="0" lon="0" rev="2100000"/>
              </a:lightRig>
            </a:scene3d>
            <a:sp3d prstMaterial="matte"/>
          </a:bodyPr>
          <a:lstStyle>
            <a:lvl1pPr algn="l">
              <a:defRPr sz="2800" b="1">
                <a:solidFill>
                  <a:schemeClr val="tx2"/>
                </a:solidFill>
                <a:effectLst/>
              </a:defRPr>
            </a:lvl1pPr>
          </a:lstStyle>
          <a:p>
            <a:r>
              <a:rPr lang="en-US" smtClean="0"/>
              <a:t>Click to edit Master title style</a:t>
            </a:r>
            <a:endParaRPr lang="en-US" dirty="0"/>
          </a:p>
        </p:txBody>
      </p:sp>
      <p:sp>
        <p:nvSpPr>
          <p:cNvPr id="3" name="Rectangle 2"/>
          <p:cNvSpPr>
            <a:spLocks noGrp="1"/>
          </p:cNvSpPr>
          <p:nvPr>
            <p:ph idx="1"/>
          </p:nvPr>
        </p:nvSpPr>
        <p:spPr>
          <a:xfrm>
            <a:off x="2590800" y="602566"/>
            <a:ext cx="5943600" cy="54864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3"/>
          <p:cNvSpPr>
            <a:spLocks noGrp="1"/>
          </p:cNvSpPr>
          <p:nvPr>
            <p:ph type="body" sz="half" idx="2"/>
          </p:nvPr>
        </p:nvSpPr>
        <p:spPr>
          <a:xfrm rot="16200000">
            <a:off x="-859303" y="2888566"/>
            <a:ext cx="5486400" cy="914400"/>
          </a:xfrm>
        </p:spPr>
        <p:txBody>
          <a:bodyPr lIns="91440" rIns="91440"/>
          <a:lstStyle>
            <a:lvl1pPr marL="0" indent="0" algn="l">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p:cNvSpPr>
          <p:nvPr>
            <p:ph type="dt" sz="half" idx="10"/>
          </p:nvPr>
        </p:nvSpPr>
        <p:spPr/>
        <p:txBody>
          <a:bodyPr/>
          <a:lstStyle/>
          <a:p>
            <a:endParaRPr lang="en-US"/>
          </a:p>
        </p:txBody>
      </p:sp>
      <p:sp>
        <p:nvSpPr>
          <p:cNvPr id="6" name="Rectangle 5"/>
          <p:cNvSpPr>
            <a:spLocks noGrp="1"/>
          </p:cNvSpPr>
          <p:nvPr>
            <p:ph type="ftr" sz="quarter" idx="11"/>
          </p:nvPr>
        </p:nvSpPr>
        <p:spPr/>
        <p:txBody>
          <a:bodyPr/>
          <a:lstStyle/>
          <a:p>
            <a:endParaRPr lang="en-US"/>
          </a:p>
        </p:txBody>
      </p:sp>
      <p:sp>
        <p:nvSpPr>
          <p:cNvPr id="7" name="Rectangle 6"/>
          <p:cNvSpPr>
            <a:spLocks noGrp="1"/>
          </p:cNvSpPr>
          <p:nvPr>
            <p:ph type="sldNum" sz="quarter" idx="12"/>
          </p:nvPr>
        </p:nvSpPr>
        <p:spPr>
          <a:xfrm>
            <a:off x="6553200" y="6214404"/>
            <a:ext cx="2133600" cy="365760"/>
          </a:xfrm>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ounded Rectangle 7"/>
          <p:cNvSpPr/>
          <p:nvPr/>
        </p:nvSpPr>
        <p:spPr>
          <a:xfrm>
            <a:off x="4740812" y="794822"/>
            <a:ext cx="3960051" cy="5294376"/>
          </a:xfrm>
          <a:prstGeom prst="roundRect">
            <a:avLst>
              <a:gd name="adj" fmla="val 3541"/>
            </a:avLst>
          </a:prstGeom>
          <a:solidFill>
            <a:srgbClr val="FFFFFF">
              <a:alpha val="40000"/>
            </a:srgb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2"/>
          <p:cNvSpPr>
            <a:spLocks noGrp="1"/>
          </p:cNvSpPr>
          <p:nvPr>
            <p:ph type="title"/>
          </p:nvPr>
        </p:nvSpPr>
        <p:spPr>
          <a:xfrm>
            <a:off x="5277728" y="3501743"/>
            <a:ext cx="3200400" cy="1143000"/>
          </a:xfrm>
        </p:spPr>
        <p:txBody>
          <a:bodyPr anchor="t">
            <a:noAutofit/>
            <a:scene3d>
              <a:camera prst="orthographicFront"/>
              <a:lightRig rig="soft" dir="t">
                <a:rot lat="0" lon="0" rev="2100000"/>
              </a:lightRig>
            </a:scene3d>
            <a:sp3d prstMaterial="matte"/>
          </a:bodyPr>
          <a:lstStyle>
            <a:lvl1pPr algn="ctr">
              <a:buNone/>
              <a:defRPr sz="2600" b="1">
                <a:solidFill>
                  <a:schemeClr val="tx2"/>
                </a:solidFill>
                <a:effectLst/>
              </a:defRPr>
            </a:lvl1pPr>
          </a:lstStyle>
          <a:p>
            <a:r>
              <a:rPr lang="en-US" smtClean="0"/>
              <a:t>Click to edit Master title style</a:t>
            </a:r>
            <a:endParaRPr lang="en-US" dirty="0"/>
          </a:p>
        </p:txBody>
      </p:sp>
      <p:sp>
        <p:nvSpPr>
          <p:cNvPr id="3" name="Rectangle 3"/>
          <p:cNvSpPr>
            <a:spLocks noGrp="1"/>
          </p:cNvSpPr>
          <p:nvPr>
            <p:ph type="pic" idx="1"/>
          </p:nvPr>
        </p:nvSpPr>
        <p:spPr>
          <a:xfrm>
            <a:off x="527537" y="821202"/>
            <a:ext cx="4550899" cy="5215597"/>
          </a:xfrm>
          <a:prstGeom prst="roundRect">
            <a:avLst>
              <a:gd name="adj" fmla="val 622"/>
            </a:avLst>
          </a:prstGeom>
          <a:solidFill>
            <a:schemeClr val="bg1">
              <a:lumMod val="85000"/>
            </a:schemeClr>
          </a:solidFill>
          <a:ln w="101600">
            <a:solidFill>
              <a:srgbClr val="FFFFFF"/>
            </a:solidFill>
            <a:miter lim="800000"/>
          </a:ln>
          <a:effectLst>
            <a:outerShdw blurRad="65000" dist="25000" dir="5400000" algn="t" rotWithShape="0">
              <a:schemeClr val="bg2">
                <a:shade val="30000"/>
                <a:satMod val="250000"/>
                <a:alpha val="85000"/>
              </a:schemeClr>
            </a:outerShdw>
          </a:effectLst>
          <a:scene3d>
            <a:camera prst="orthographicFront"/>
            <a:lightRig rig="soft" dir="t">
              <a:rot lat="0" lon="0" rev="20100000"/>
            </a:lightRig>
          </a:scene3d>
          <a:sp3d contourW="3810">
            <a:bevelT w="95250" h="25400"/>
            <a:contourClr>
              <a:schemeClr val="bg2">
                <a:shade val="45000"/>
                <a:satMod val="145000"/>
              </a:schemeClr>
            </a:contourClr>
          </a:sp3d>
        </p:spPr>
        <p:style>
          <a:lnRef idx="3">
            <a:schemeClr val="lt1"/>
          </a:lnRef>
          <a:fillRef idx="1">
            <a:schemeClr val="accent6"/>
          </a:fillRef>
          <a:effectRef idx="1">
            <a:schemeClr val="accent6"/>
          </a:effectRef>
          <a:fontRef idx="minor">
            <a:schemeClr val="lt1"/>
          </a:fontRef>
        </p:style>
        <p:txBody>
          <a:bodyPr/>
          <a:lstStyle>
            <a:lvl1pPr>
              <a:buNone/>
              <a:defRPr sz="3200">
                <a:solidFill>
                  <a:schemeClr val="tx1"/>
                </a:solidFill>
              </a:defRPr>
            </a:lvl1pPr>
          </a:lstStyle>
          <a:p>
            <a:r>
              <a:rPr lang="en-US" sz="2000" smtClean="0"/>
              <a:t>Click icon to add picture</a:t>
            </a:r>
            <a:endParaRPr lang="en-US" sz="2000" dirty="0"/>
          </a:p>
        </p:txBody>
      </p:sp>
      <p:sp>
        <p:nvSpPr>
          <p:cNvPr id="4" name="Rectangle 4"/>
          <p:cNvSpPr>
            <a:spLocks noGrp="1"/>
          </p:cNvSpPr>
          <p:nvPr>
            <p:ph type="body" sz="half" idx="2"/>
          </p:nvPr>
        </p:nvSpPr>
        <p:spPr>
          <a:xfrm>
            <a:off x="5277728" y="1600200"/>
            <a:ext cx="3200400" cy="1825343"/>
          </a:xfrm>
        </p:spPr>
        <p:txBody>
          <a:bodyPr bIns="0" anchor="b">
            <a:normAutofit/>
          </a:bodyPr>
          <a:lstStyle>
            <a:lvl1pPr marL="0" marR="0" indent="0" algn="ctr">
              <a:buFontTx/>
              <a:buNone/>
              <a:defRPr sz="1300">
                <a:solidFill>
                  <a:schemeClr val="tx1">
                    <a:tint val="95000"/>
                  </a:schemeClr>
                </a:solidFill>
              </a:defRPr>
            </a:lvl1pPr>
            <a:lvl2pPr marL="460375" marR="0" indent="-112713">
              <a:buFontTx/>
              <a:buNone/>
              <a:defRPr sz="1200"/>
            </a:lvl2pPr>
            <a:lvl3pPr marL="914400" marR="0" indent="-117475">
              <a:buFontTx/>
              <a:buNone/>
              <a:defRPr sz="1000"/>
            </a:lvl3pPr>
            <a:lvl4pPr marL="1316038" marR="0" indent="-112713">
              <a:buFontTx/>
              <a:buNone/>
              <a:defRPr sz="900"/>
            </a:lvl4pPr>
            <a:lvl5pPr marL="1711325" marR="0" indent="-117475">
              <a:buFontTx/>
              <a:buNone/>
              <a:defRPr sz="900"/>
            </a:lvl5pPr>
          </a:lstStyle>
          <a:p>
            <a:pPr lvl="0"/>
            <a:r>
              <a:rPr lang="en-US" smtClean="0"/>
              <a:t>Click to edit Master text styles</a:t>
            </a:r>
          </a:p>
        </p:txBody>
      </p:sp>
      <p:sp>
        <p:nvSpPr>
          <p:cNvPr id="5" name="Rectangle 5"/>
          <p:cNvSpPr>
            <a:spLocks noGrp="1"/>
          </p:cNvSpPr>
          <p:nvPr>
            <p:ph type="dt" sz="half" idx="10"/>
          </p:nvPr>
        </p:nvSpPr>
        <p:spPr/>
        <p:txBody>
          <a:bodyPr/>
          <a:lstStyle/>
          <a:p>
            <a:endParaRPr lang="en-US"/>
          </a:p>
        </p:txBody>
      </p:sp>
      <p:sp>
        <p:nvSpPr>
          <p:cNvPr id="6" name="Rectangle 6"/>
          <p:cNvSpPr>
            <a:spLocks noGrp="1"/>
          </p:cNvSpPr>
          <p:nvPr>
            <p:ph type="ftr" sz="quarter" idx="11"/>
          </p:nvPr>
        </p:nvSpPr>
        <p:spPr/>
        <p:txBody>
          <a:bodyPr/>
          <a:lstStyle/>
          <a:p>
            <a:endParaRPr lang="en-US"/>
          </a:p>
        </p:txBody>
      </p:sp>
      <p:sp>
        <p:nvSpPr>
          <p:cNvPr id="7" name="Rectangle 7"/>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Rounded Rectangle 8"/>
          <p:cNvSpPr/>
          <p:nvPr/>
        </p:nvSpPr>
        <p:spPr>
          <a:xfrm>
            <a:off x="152400" y="152400"/>
            <a:ext cx="8839200" cy="6553200"/>
          </a:xfrm>
          <a:prstGeom prst="roundRect">
            <a:avLst>
              <a:gd name="adj" fmla="val 2238"/>
            </a:avLst>
          </a:prstGeom>
          <a:gradFill rotWithShape="1">
            <a:gsLst>
              <a:gs pos="0">
                <a:schemeClr val="bg1">
                  <a:satMod val="300000"/>
                  <a:alpha val="50000"/>
                </a:schemeClr>
              </a:gs>
              <a:gs pos="35000">
                <a:schemeClr val="bg1">
                  <a:satMod val="300000"/>
                  <a:alpha val="87000"/>
                </a:schemeClr>
              </a:gs>
              <a:gs pos="50000">
                <a:schemeClr val="bg1">
                  <a:satMod val="300000"/>
                  <a:alpha val="92000"/>
                </a:schemeClr>
              </a:gs>
              <a:gs pos="60000">
                <a:schemeClr val="bg1">
                  <a:satMod val="300000"/>
                  <a:alpha val="89000"/>
                </a:schemeClr>
              </a:gs>
              <a:gs pos="100000">
                <a:schemeClr val="bg1">
                  <a:satMod val="300000"/>
                  <a:alpha val="55000"/>
                </a:schemeClr>
              </a:gs>
            </a:gsLst>
            <a:lin ang="5400000" scaled="1"/>
          </a:gradFill>
          <a:ln>
            <a:noFill/>
          </a:ln>
          <a:effectLst>
            <a:outerShdw blurRad="63500" dist="45720" dir="5400000" algn="t" rotWithShape="0">
              <a:schemeClr val="bg2">
                <a:shade val="30000"/>
                <a:satMod val="250000"/>
                <a:alpha val="90000"/>
              </a:schemeClr>
            </a:outerShdw>
          </a:effectLst>
          <a:scene3d>
            <a:camera prst="orthographicFront">
              <a:rot lat="0" lon="0" rev="0"/>
            </a:camera>
            <a:lightRig rig="contrasting" dir="t">
              <a:rot lat="0" lon="0" rev="7500000"/>
            </a:lightRig>
          </a:scene3d>
          <a:sp3d contourW="6350" prstMaterial="powder">
            <a:bevelT w="50800" h="63500"/>
            <a:contourClr>
              <a:schemeClr val="bg2">
                <a:shade val="90000"/>
                <a:lumMod val="55000"/>
              </a:schemeClr>
            </a:contourClr>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orbel"/>
              <a:ea typeface="+mn-ea"/>
              <a:cs typeface="+mn-cs"/>
            </a:endParaRPr>
          </a:p>
        </p:txBody>
      </p:sp>
      <p:sp>
        <p:nvSpPr>
          <p:cNvPr id="2" name="Rectangle 10"/>
          <p:cNvSpPr>
            <a:spLocks noGrp="1"/>
          </p:cNvSpPr>
          <p:nvPr>
            <p:ph type="title"/>
          </p:nvPr>
        </p:nvSpPr>
        <p:spPr>
          <a:xfrm>
            <a:off x="304800" y="228600"/>
            <a:ext cx="8534400" cy="1066800"/>
          </a:xfrm>
          <a:prstGeom prst="rect">
            <a:avLst/>
          </a:prstGeom>
        </p:spPr>
        <p:txBody>
          <a:bodyPr anchor="t" anchorCtr="0">
            <a:normAutofit/>
            <a:scene3d>
              <a:camera prst="orthographicFront"/>
              <a:lightRig rig="soft" dir="t">
                <a:rot lat="0" lon="0" rev="2100000"/>
              </a:lightRig>
            </a:scene3d>
            <a:sp3d prstMaterial="matte"/>
          </a:bodyPr>
          <a:lstStyle/>
          <a:p>
            <a:r>
              <a:rPr lang="en-US" dirty="0" smtClean="0"/>
              <a:t>Click to edit Master title style</a:t>
            </a:r>
            <a:endParaRPr lang="en-US" dirty="0"/>
          </a:p>
        </p:txBody>
      </p:sp>
      <p:sp>
        <p:nvSpPr>
          <p:cNvPr id="5" name="Rectangle 11"/>
          <p:cNvSpPr>
            <a:spLocks noGrp="1"/>
          </p:cNvSpPr>
          <p:nvPr>
            <p:ph type="body" idx="1"/>
          </p:nvPr>
        </p:nvSpPr>
        <p:spPr>
          <a:xfrm>
            <a:off x="304800" y="1447800"/>
            <a:ext cx="8534400" cy="4678363"/>
          </a:xfrm>
          <a:prstGeom prst="rect">
            <a:avLst/>
          </a:prstGeom>
        </p:spPr>
        <p:txBody>
          <a:bodyPr lIns="45720" rIns="45720" anchor="t">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27" name="Rectangle 22"/>
          <p:cNvSpPr>
            <a:spLocks noGrp="1"/>
          </p:cNvSpPr>
          <p:nvPr>
            <p:ph type="dt" sz="half" idx="2"/>
          </p:nvPr>
        </p:nvSpPr>
        <p:spPr>
          <a:xfrm>
            <a:off x="457200" y="6214404"/>
            <a:ext cx="2133600" cy="365760"/>
          </a:xfrm>
          <a:prstGeom prst="rect">
            <a:avLst/>
          </a:prstGeom>
        </p:spPr>
        <p:txBody>
          <a:bodyPr anchor="b" anchorCtr="0"/>
          <a:lstStyle>
            <a:lvl1pPr>
              <a:defRPr lang="en-US" sz="1000" b="0" smtClean="0">
                <a:solidFill>
                  <a:schemeClr val="tx2">
                    <a:tint val="75000"/>
                    <a:satMod val="150000"/>
                  </a:schemeClr>
                </a:solidFill>
                <a:latin typeface="+mn-lt"/>
                <a:ea typeface="+mn-lt"/>
                <a:cs typeface="+mn-lt"/>
              </a:defRPr>
            </a:lvl1pPr>
          </a:lstStyle>
          <a:p>
            <a:endParaRPr lang="en-US"/>
          </a:p>
        </p:txBody>
      </p:sp>
      <p:sp>
        <p:nvSpPr>
          <p:cNvPr id="18" name="Rectangle 18"/>
          <p:cNvSpPr>
            <a:spLocks noGrp="1"/>
          </p:cNvSpPr>
          <p:nvPr>
            <p:ph type="ftr" sz="quarter" idx="3"/>
          </p:nvPr>
        </p:nvSpPr>
        <p:spPr>
          <a:xfrm>
            <a:off x="3124200" y="6214404"/>
            <a:ext cx="2895600" cy="365760"/>
          </a:xfrm>
          <a:prstGeom prst="rect">
            <a:avLst/>
          </a:prstGeom>
        </p:spPr>
        <p:txBody>
          <a:bodyPr anchor="b" anchorCtr="0"/>
          <a:lstStyle>
            <a:lvl1pPr algn="ctr">
              <a:defRPr lang="en-US" sz="1000" b="0" smtClean="0">
                <a:solidFill>
                  <a:schemeClr val="tx2">
                    <a:tint val="75000"/>
                    <a:satMod val="150000"/>
                  </a:schemeClr>
                </a:solidFill>
                <a:latin typeface="+mn-lt"/>
                <a:ea typeface="+mn-lt"/>
                <a:cs typeface="+mn-lt"/>
              </a:defRPr>
            </a:lvl1pPr>
          </a:lstStyle>
          <a:p>
            <a:endParaRPr lang="en-US"/>
          </a:p>
        </p:txBody>
      </p:sp>
      <p:sp>
        <p:nvSpPr>
          <p:cNvPr id="13" name="Rectangle 15"/>
          <p:cNvSpPr>
            <a:spLocks noGrp="1"/>
          </p:cNvSpPr>
          <p:nvPr>
            <p:ph type="sldNum" sz="quarter" idx="4"/>
          </p:nvPr>
        </p:nvSpPr>
        <p:spPr>
          <a:xfrm>
            <a:off x="6553200" y="6214404"/>
            <a:ext cx="2133600" cy="365760"/>
          </a:xfrm>
          <a:prstGeom prst="rect">
            <a:avLst/>
          </a:prstGeom>
        </p:spPr>
        <p:txBody>
          <a:bodyPr anchor="b" anchorCtr="0"/>
          <a:lstStyle>
            <a:lvl1pPr algn="r">
              <a:defRPr lang="en-US" sz="1000" b="0" smtClean="0">
                <a:solidFill>
                  <a:schemeClr val="tx2">
                    <a:tint val="75000"/>
                    <a:satMod val="150000"/>
                  </a:schemeClr>
                </a:solidFill>
                <a:latin typeface="+mn-lt"/>
                <a:ea typeface="+mn-lt"/>
                <a:cs typeface="+mn-lt"/>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 id="2147483812" r:id="rId12"/>
  </p:sldLayoutIdLst>
  <p:hf hdr="0" ftr="0" dt="0"/>
  <p:txStyles>
    <p:titleStyle>
      <a:defPPr>
        <a:defRPr sz="4400">
          <a:solidFill>
            <a:schemeClr val="tx2">
              <a:shade val="80000"/>
              <a:satMod val="150000"/>
            </a:schemeClr>
          </a:solidFill>
          <a:latin typeface="+mj-lt"/>
          <a:ea typeface="+mj-ea"/>
          <a:cs typeface="+mj-cs"/>
        </a:defRPr>
      </a:defPPr>
      <a:lvl1pPr algn="ctr" eaLnBrk="1" hangingPunct="1">
        <a:lnSpc>
          <a:spcPts val="4000"/>
        </a:lnSpc>
        <a:buNone/>
        <a:defRPr lang="en-US" sz="4400" b="1" strike="noStrike" kern="1200" baseline="0" dirty="0" smtClean="0">
          <a:solidFill>
            <a:schemeClr val="tx2">
              <a:shade val="85000"/>
              <a:satMod val="150000"/>
            </a:schemeClr>
          </a:solidFill>
          <a:effectLst/>
          <a:latin typeface="+mj-lt"/>
          <a:ea typeface="+mj-lt"/>
          <a:cs typeface="+mj-lt"/>
        </a:defRPr>
      </a:lvl1pPr>
    </p:titleStyle>
    <p:bodyStyle>
      <a:defPPr>
        <a:defRPr>
          <a:solidFill>
            <a:schemeClr val="tx1"/>
          </a:solidFill>
          <a:latin typeface="+mn-lt"/>
          <a:ea typeface="+mn-ea"/>
          <a:cs typeface="+mn-cs"/>
        </a:defRPr>
      </a:defPPr>
      <a:lvl1pPr marL="457200" indent="-274320" algn="l" eaLnBrk="1" hangingPunct="1">
        <a:buClr>
          <a:schemeClr val="accent1"/>
        </a:buClr>
        <a:buSzPct val="80000"/>
        <a:buFont typeface="Wingdings 2" pitchFamily="18" charset="2"/>
        <a:buChar char=""/>
        <a:defRPr sz="2800">
          <a:solidFill>
            <a:schemeClr val="tx1"/>
          </a:solidFill>
          <a:latin typeface="+mn-lt"/>
          <a:ea typeface="+mn-lt"/>
          <a:cs typeface="+mn-lt"/>
        </a:defRPr>
      </a:lvl1pPr>
      <a:lvl2pPr marL="758952" indent="-228600" algn="l" eaLnBrk="1" hangingPunct="1">
        <a:buClr>
          <a:schemeClr val="accent2"/>
        </a:buClr>
        <a:buFont typeface="Wingdings 2" pitchFamily="18" charset="2"/>
        <a:buChar char=""/>
        <a:defRPr sz="2200">
          <a:solidFill>
            <a:schemeClr val="tx1"/>
          </a:solidFill>
          <a:latin typeface="+mn-lt"/>
          <a:ea typeface="+mn-lt"/>
          <a:cs typeface="+mn-lt"/>
        </a:defRPr>
      </a:lvl2pPr>
      <a:lvl3pPr marL="1033272" indent="-228600" algn="l" eaLnBrk="1" hangingPunct="1">
        <a:buClr>
          <a:schemeClr val="accent3"/>
        </a:buClr>
        <a:buFont typeface="Wingdings 2" pitchFamily="18" charset="2"/>
        <a:buChar char=""/>
        <a:defRPr sz="2000">
          <a:solidFill>
            <a:schemeClr val="tx1"/>
          </a:solidFill>
          <a:latin typeface="+mn-lt"/>
          <a:ea typeface="+mn-lt"/>
          <a:cs typeface="+mn-lt"/>
        </a:defRPr>
      </a:lvl3pPr>
      <a:lvl4pPr marL="1298448" indent="-228600" algn="l" eaLnBrk="1" hangingPunct="1">
        <a:buClr>
          <a:schemeClr val="accent4"/>
        </a:buClr>
        <a:buFont typeface="Wingdings 2" pitchFamily="18" charset="2"/>
        <a:buChar char=""/>
        <a:defRPr sz="1800">
          <a:solidFill>
            <a:schemeClr val="tx1"/>
          </a:solidFill>
          <a:latin typeface="+mn-lt"/>
          <a:ea typeface="+mn-lt"/>
          <a:cs typeface="+mn-lt"/>
        </a:defRPr>
      </a:lvl4pPr>
      <a:lvl5pPr marL="1554480" indent="-228600" algn="l" eaLnBrk="1" hangingPunct="1">
        <a:buClr>
          <a:schemeClr val="accent5"/>
        </a:buClr>
        <a:buFont typeface="Wingdings 2" pitchFamily="18" charset="2"/>
        <a:buChar char=""/>
        <a:defRPr sz="1800">
          <a:solidFill>
            <a:schemeClr val="tx1"/>
          </a:solidFill>
          <a:latin typeface="+mn-lt"/>
          <a:ea typeface="+mn-lt"/>
          <a:cs typeface="+mn-lt"/>
        </a:defRPr>
      </a:lvl5pPr>
      <a:lvl6pPr marL="1810512" indent="-228600" algn="l" eaLnBrk="1" hangingPunct="1">
        <a:buClr>
          <a:schemeClr val="accent6"/>
        </a:buClr>
        <a:buFont typeface="Wingdings 2" pitchFamily="18" charset="2"/>
        <a:buChar char=""/>
        <a:defRPr lang="en-US" sz="1600" baseline="0" smtClean="0">
          <a:latin typeface="+mn-lt"/>
        </a:defRPr>
      </a:lvl6pPr>
      <a:lvl7pPr marL="2075688" indent="-228600" algn="l" eaLnBrk="1" hangingPunct="1">
        <a:buClr>
          <a:schemeClr val="tx2"/>
        </a:buClr>
        <a:buFont typeface="Wingdings 2" pitchFamily="18" charset="2"/>
        <a:buChar char=""/>
        <a:defRPr lang="en-US" sz="1600" baseline="0" smtClean="0">
          <a:latin typeface="+mn-lt"/>
        </a:defRPr>
      </a:lvl7pPr>
      <a:lvl8pPr marL="2340864" indent="-228600" algn="l" eaLnBrk="1" hangingPunct="1">
        <a:buClr>
          <a:schemeClr val="accent2"/>
        </a:buClr>
        <a:buFont typeface="Wingdings 2" pitchFamily="18" charset="2"/>
        <a:buChar char=""/>
        <a:defRPr sz="1600" baseline="0">
          <a:latin typeface="+mn-lt"/>
        </a:defRPr>
      </a:lvl8pPr>
      <a:lvl9pPr marL="2596896" indent="-228600" algn="l" eaLnBrk="1" hangingPunct="1">
        <a:buClr>
          <a:schemeClr val="accent1"/>
        </a:buClr>
        <a:buFont typeface="Wingdings 2" pitchFamily="18" charset="2"/>
        <a:buChar char=""/>
        <a:defRPr sz="1400" baseline="0">
          <a:latin typeface="+mn-lt"/>
        </a:defRPr>
      </a:lvl9pPr>
    </p:bodyStyle>
    <p:otherStyle>
      <a:defPPr>
        <a:defRPr>
          <a:solidFill>
            <a:schemeClr val="tx1"/>
          </a:solidFill>
          <a:latin typeface="+mn-lt"/>
          <a:ea typeface="+mn-ea"/>
          <a:cs typeface="+mn-cs"/>
        </a:defRPr>
      </a:defPPr>
      <a:lvl1pPr marL="0" eaLnBrk="1" hangingPunct="1"/>
      <a:lvl2pPr marL="457200" eaLnBrk="1" hangingPunct="1"/>
      <a:lvl3pPr marL="914400" eaLnBrk="1" hangingPunct="1"/>
      <a:lvl4pPr marL="1371600" eaLnBrk="1" hangingPunct="1"/>
      <a:lvl5pPr marL="1828800" eaLnBrk="1" hangingPunct="1"/>
      <a:lvl6pPr marL="2286000" eaLnBrk="1" hangingPunct="1"/>
      <a:lvl7pPr marL="2743200" eaLnBrk="1" hangingPunct="1"/>
      <a:lvl8pPr marL="3200400" eaLnBrk="1" hangingPunct="1"/>
      <a:lvl9pPr marL="3657600" eaLnBrk="1" hangingPunct="1"/>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jpe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jpeg"/><Relationship Id="rId6" Type="http://schemas.openxmlformats.org/officeDocument/2006/relationships/image" Target="../media/image47.png"/><Relationship Id="rId7" Type="http://schemas.openxmlformats.org/officeDocument/2006/relationships/image" Target="../media/image46.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9.xml"/><Relationship Id="rId4" Type="http://schemas.openxmlformats.org/officeDocument/2006/relationships/image" Target="../media/image20.jpeg"/><Relationship Id="rId5" Type="http://schemas.openxmlformats.org/officeDocument/2006/relationships/image" Target="../media/image12.png"/><Relationship Id="rId6" Type="http://schemas.openxmlformats.org/officeDocument/2006/relationships/image" Target="../media/image44.png"/><Relationship Id="rId1" Type="http://schemas.openxmlformats.org/officeDocument/2006/relationships/tags" Target="../tags/tag5.xml"/><Relationship Id="rId2"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44.png"/><Relationship Id="rId5" Type="http://schemas.openxmlformats.org/officeDocument/2006/relationships/image" Target="../media/image48.png"/><Relationship Id="rId6" Type="http://schemas.openxmlformats.org/officeDocument/2006/relationships/image" Target="../media/image49.jpeg"/><Relationship Id="rId7" Type="http://schemas.openxmlformats.org/officeDocument/2006/relationships/image" Target="../media/image50.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4.xml.rels><?xml version="1.0" encoding="UTF-8" standalone="yes"?>
<Relationships xmlns="http://schemas.openxmlformats.org/package/2006/relationships"><Relationship Id="rId3" Type="http://schemas.openxmlformats.org/officeDocument/2006/relationships/image" Target="../media/image38.png"/><Relationship Id="rId4" Type="http://schemas.openxmlformats.org/officeDocument/2006/relationships/image" Target="../media/image20.jpeg"/><Relationship Id="rId5" Type="http://schemas.openxmlformats.org/officeDocument/2006/relationships/image" Target="../media/image40.png"/><Relationship Id="rId6" Type="http://schemas.openxmlformats.org/officeDocument/2006/relationships/image" Target="../media/image41.png"/><Relationship Id="rId7" Type="http://schemas.openxmlformats.org/officeDocument/2006/relationships/image" Target="../media/image12.png"/><Relationship Id="rId8" Type="http://schemas.openxmlformats.org/officeDocument/2006/relationships/image" Target="../media/image42.png"/><Relationship Id="rId9" Type="http://schemas.openxmlformats.org/officeDocument/2006/relationships/image" Target="../media/image39.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5.xml.rels><?xml version="1.0" encoding="UTF-8" standalone="yes"?>
<Relationships xmlns="http://schemas.openxmlformats.org/package/2006/relationships"><Relationship Id="rId3" Type="http://schemas.openxmlformats.org/officeDocument/2006/relationships/image" Target="../media/image44.png"/><Relationship Id="rId4" Type="http://schemas.openxmlformats.org/officeDocument/2006/relationships/image" Target="../media/image45.jpeg"/><Relationship Id="rId5" Type="http://schemas.openxmlformats.org/officeDocument/2006/relationships/image" Target="../media/image43.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6.xml.rels><?xml version="1.0" encoding="UTF-8" standalone="yes"?>
<Relationships xmlns="http://schemas.openxmlformats.org/package/2006/relationships"><Relationship Id="rId3" Type="http://schemas.openxmlformats.org/officeDocument/2006/relationships/image" Target="../media/image44.png"/><Relationship Id="rId4" Type="http://schemas.openxmlformats.org/officeDocument/2006/relationships/image" Target="../media/image12.png"/><Relationship Id="rId5" Type="http://schemas.openxmlformats.org/officeDocument/2006/relationships/image" Target="../media/image20.jpe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4.xml"/><Relationship Id="rId4" Type="http://schemas.openxmlformats.org/officeDocument/2006/relationships/image" Target="../media/image20.jpeg"/><Relationship Id="rId5" Type="http://schemas.openxmlformats.org/officeDocument/2006/relationships/image" Target="../media/image12.png"/><Relationship Id="rId6" Type="http://schemas.openxmlformats.org/officeDocument/2006/relationships/image" Target="../media/image40.png"/><Relationship Id="rId7" Type="http://schemas.openxmlformats.org/officeDocument/2006/relationships/image" Target="../media/image38.png"/><Relationship Id="rId8" Type="http://schemas.openxmlformats.org/officeDocument/2006/relationships/image" Target="../media/image51.png"/><Relationship Id="rId9" Type="http://schemas.openxmlformats.org/officeDocument/2006/relationships/image" Target="../media/image41.png"/><Relationship Id="rId10" Type="http://schemas.openxmlformats.org/officeDocument/2006/relationships/image" Target="../media/image42.png"/><Relationship Id="rId11" Type="http://schemas.openxmlformats.org/officeDocument/2006/relationships/image" Target="../media/image52.gif"/><Relationship Id="rId1" Type="http://schemas.openxmlformats.org/officeDocument/2006/relationships/tags" Target="../tags/tag6.xml"/><Relationship Id="rId2"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4" Type="http://schemas.openxmlformats.org/officeDocument/2006/relationships/image" Target="../media/image20.jpeg"/><Relationship Id="rId5" Type="http://schemas.openxmlformats.org/officeDocument/2006/relationships/image" Target="../media/image40.png"/><Relationship Id="rId6" Type="http://schemas.openxmlformats.org/officeDocument/2006/relationships/image" Target="../media/image41.png"/><Relationship Id="rId7" Type="http://schemas.openxmlformats.org/officeDocument/2006/relationships/image" Target="../media/image12.png"/><Relationship Id="rId8" Type="http://schemas.openxmlformats.org/officeDocument/2006/relationships/image" Target="../media/image42.png"/><Relationship Id="rId9" Type="http://schemas.openxmlformats.org/officeDocument/2006/relationships/image" Target="../media/image39.pn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6.xml"/><Relationship Id="rId4" Type="http://schemas.openxmlformats.org/officeDocument/2006/relationships/image" Target="../media/image24.png"/><Relationship Id="rId5" Type="http://schemas.openxmlformats.org/officeDocument/2006/relationships/image" Target="../media/image26.png"/><Relationship Id="rId6" Type="http://schemas.openxmlformats.org/officeDocument/2006/relationships/image" Target="../media/image38.png"/><Relationship Id="rId7" Type="http://schemas.openxmlformats.org/officeDocument/2006/relationships/image" Target="../media/image51.png"/><Relationship Id="rId8" Type="http://schemas.openxmlformats.org/officeDocument/2006/relationships/image" Target="../media/image53.png"/><Relationship Id="rId1" Type="http://schemas.openxmlformats.org/officeDocument/2006/relationships/tags" Target="../tags/tag7.xml"/><Relationship Id="rId2"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9" Type="http://schemas.openxmlformats.org/officeDocument/2006/relationships/image" Target="../media/image7.png"/><Relationship Id="rId20" Type="http://schemas.openxmlformats.org/officeDocument/2006/relationships/image" Target="../media/image18.jpeg"/><Relationship Id="rId21" Type="http://schemas.openxmlformats.org/officeDocument/2006/relationships/image" Target="../media/image19.png"/><Relationship Id="rId10" Type="http://schemas.openxmlformats.org/officeDocument/2006/relationships/image" Target="../media/image8.png"/><Relationship Id="rId11" Type="http://schemas.openxmlformats.org/officeDocument/2006/relationships/image" Target="../media/image9.png"/><Relationship Id="rId12" Type="http://schemas.openxmlformats.org/officeDocument/2006/relationships/image" Target="../media/image10.png"/><Relationship Id="rId13" Type="http://schemas.openxmlformats.org/officeDocument/2006/relationships/image" Target="../media/image11.png"/><Relationship Id="rId14" Type="http://schemas.openxmlformats.org/officeDocument/2006/relationships/image" Target="../media/image12.png"/><Relationship Id="rId15" Type="http://schemas.openxmlformats.org/officeDocument/2006/relationships/image" Target="../media/image13.png"/><Relationship Id="rId16" Type="http://schemas.openxmlformats.org/officeDocument/2006/relationships/image" Target="../media/image14.png"/><Relationship Id="rId17" Type="http://schemas.openxmlformats.org/officeDocument/2006/relationships/image" Target="../media/image15.jpeg"/><Relationship Id="rId18" Type="http://schemas.openxmlformats.org/officeDocument/2006/relationships/image" Target="../media/image16.png"/><Relationship Id="rId19" Type="http://schemas.openxmlformats.org/officeDocument/2006/relationships/image" Target="../media/image17.jpeg"/><Relationship Id="rId1" Type="http://schemas.openxmlformats.org/officeDocument/2006/relationships/tags" Target="../tags/tag1.xml"/><Relationship Id="rId2" Type="http://schemas.openxmlformats.org/officeDocument/2006/relationships/slideLayout" Target="../slideLayouts/slideLayout2.xml"/><Relationship Id="rId3" Type="http://schemas.openxmlformats.org/officeDocument/2006/relationships/notesSlide" Target="../notesSlides/notesSlide1.xml"/><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6.png"/><Relationship Id="rId5" Type="http://schemas.openxmlformats.org/officeDocument/2006/relationships/image" Target="../media/image38.png"/><Relationship Id="rId6" Type="http://schemas.openxmlformats.org/officeDocument/2006/relationships/image" Target="../media/image51.png"/><Relationship Id="rId7" Type="http://schemas.openxmlformats.org/officeDocument/2006/relationships/image" Target="../media/image53.pn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4" Type="http://schemas.openxmlformats.org/officeDocument/2006/relationships/image" Target="../media/image20.jpeg"/><Relationship Id="rId5" Type="http://schemas.openxmlformats.org/officeDocument/2006/relationships/image" Target="../media/image40.png"/><Relationship Id="rId6" Type="http://schemas.openxmlformats.org/officeDocument/2006/relationships/image" Target="../media/image41.png"/><Relationship Id="rId7" Type="http://schemas.openxmlformats.org/officeDocument/2006/relationships/image" Target="../media/image12.png"/><Relationship Id="rId8" Type="http://schemas.openxmlformats.org/officeDocument/2006/relationships/image" Target="../media/image42.png"/><Relationship Id="rId9" Type="http://schemas.openxmlformats.org/officeDocument/2006/relationships/image" Target="../media/image39.pn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4" Type="http://schemas.openxmlformats.org/officeDocument/2006/relationships/image" Target="../media/image38.png"/><Relationship Id="rId5" Type="http://schemas.openxmlformats.org/officeDocument/2006/relationships/image" Target="../media/image40.png"/><Relationship Id="rId6" Type="http://schemas.openxmlformats.org/officeDocument/2006/relationships/image" Target="../media/image41.png"/><Relationship Id="rId7" Type="http://schemas.openxmlformats.org/officeDocument/2006/relationships/image" Target="../media/image12.png"/><Relationship Id="rId8" Type="http://schemas.openxmlformats.org/officeDocument/2006/relationships/image" Target="../media/image42.png"/><Relationship Id="rId9" Type="http://schemas.openxmlformats.org/officeDocument/2006/relationships/image" Target="../media/image39.pn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4" Type="http://schemas.openxmlformats.org/officeDocument/2006/relationships/image" Target="../media/image38.png"/><Relationship Id="rId5" Type="http://schemas.openxmlformats.org/officeDocument/2006/relationships/image" Target="../media/image40.png"/><Relationship Id="rId6" Type="http://schemas.openxmlformats.org/officeDocument/2006/relationships/image" Target="../media/image41.png"/><Relationship Id="rId7" Type="http://schemas.openxmlformats.org/officeDocument/2006/relationships/image" Target="../media/image12.png"/><Relationship Id="rId8" Type="http://schemas.openxmlformats.org/officeDocument/2006/relationships/image" Target="../media/image42.png"/><Relationship Id="rId9" Type="http://schemas.openxmlformats.org/officeDocument/2006/relationships/image" Target="../media/image39.pn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0.jpeg"/></Relationships>
</file>

<file path=ppt/slides/_rels/slide26.xml.rels><?xml version="1.0" encoding="UTF-8" standalone="yes"?>
<Relationships xmlns="http://schemas.openxmlformats.org/package/2006/relationships"><Relationship Id="rId3" Type="http://schemas.openxmlformats.org/officeDocument/2006/relationships/image" Target="../media/image54.png"/><Relationship Id="rId4" Type="http://schemas.openxmlformats.org/officeDocument/2006/relationships/image" Target="../media/image55.png"/><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4" Type="http://schemas.openxmlformats.org/officeDocument/2006/relationships/image" Target="../media/image40.png"/><Relationship Id="rId5" Type="http://schemas.openxmlformats.org/officeDocument/2006/relationships/image" Target="../media/image41.png"/><Relationship Id="rId6" Type="http://schemas.openxmlformats.org/officeDocument/2006/relationships/image" Target="../media/image38.png"/><Relationship Id="rId7" Type="http://schemas.openxmlformats.org/officeDocument/2006/relationships/image" Target="../media/image42.png"/><Relationship Id="rId8"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8.xml.rels><?xml version="1.0" encoding="UTF-8" standalone="yes"?>
<Relationships xmlns="http://schemas.openxmlformats.org/package/2006/relationships"><Relationship Id="rId11" Type="http://schemas.openxmlformats.org/officeDocument/2006/relationships/image" Target="../media/image38.png"/><Relationship Id="rId12" Type="http://schemas.openxmlformats.org/officeDocument/2006/relationships/image" Target="../media/image62.jpeg"/><Relationship Id="rId13" Type="http://schemas.openxmlformats.org/officeDocument/2006/relationships/image" Target="../media/image42.png"/><Relationship Id="rId14" Type="http://schemas.openxmlformats.org/officeDocument/2006/relationships/image" Target="../media/image12.png"/><Relationship Id="rId15" Type="http://schemas.openxmlformats.org/officeDocument/2006/relationships/image" Target="../media/image40.png"/><Relationship Id="rId16" Type="http://schemas.openxmlformats.org/officeDocument/2006/relationships/image" Target="../media/image51.png"/><Relationship Id="rId1" Type="http://schemas.openxmlformats.org/officeDocument/2006/relationships/tags" Target="../tags/tag8.xml"/><Relationship Id="rId2" Type="http://schemas.openxmlformats.org/officeDocument/2006/relationships/slideLayout" Target="../slideLayouts/slideLayout2.xml"/><Relationship Id="rId3" Type="http://schemas.openxmlformats.org/officeDocument/2006/relationships/notesSlide" Target="../notesSlides/notesSlide24.xml"/><Relationship Id="rId4" Type="http://schemas.openxmlformats.org/officeDocument/2006/relationships/image" Target="../media/image56.jpeg"/><Relationship Id="rId5" Type="http://schemas.openxmlformats.org/officeDocument/2006/relationships/image" Target="../media/image57.jpeg"/><Relationship Id="rId6" Type="http://schemas.openxmlformats.org/officeDocument/2006/relationships/image" Target="../media/image58.png"/><Relationship Id="rId7" Type="http://schemas.openxmlformats.org/officeDocument/2006/relationships/image" Target="../media/image59.jpeg"/><Relationship Id="rId8" Type="http://schemas.openxmlformats.org/officeDocument/2006/relationships/image" Target="../media/image60.png"/><Relationship Id="rId9" Type="http://schemas.openxmlformats.org/officeDocument/2006/relationships/image" Target="../media/image20.jpeg"/><Relationship Id="rId10" Type="http://schemas.openxmlformats.org/officeDocument/2006/relationships/image" Target="../media/image61.jpeg"/></Relationships>
</file>

<file path=ppt/slides/_rels/slide29.xml.rels><?xml version="1.0" encoding="UTF-8" standalone="yes"?>
<Relationships xmlns="http://schemas.openxmlformats.org/package/2006/relationships"><Relationship Id="rId11" Type="http://schemas.openxmlformats.org/officeDocument/2006/relationships/image" Target="../media/image62.jpeg"/><Relationship Id="rId12" Type="http://schemas.openxmlformats.org/officeDocument/2006/relationships/image" Target="../media/image42.png"/><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56.jpeg"/><Relationship Id="rId4" Type="http://schemas.openxmlformats.org/officeDocument/2006/relationships/image" Target="../media/image57.jpeg"/><Relationship Id="rId5" Type="http://schemas.openxmlformats.org/officeDocument/2006/relationships/image" Target="../media/image58.png"/><Relationship Id="rId6" Type="http://schemas.openxmlformats.org/officeDocument/2006/relationships/image" Target="../media/image59.jpeg"/><Relationship Id="rId7" Type="http://schemas.openxmlformats.org/officeDocument/2006/relationships/image" Target="../media/image60.png"/><Relationship Id="rId8" Type="http://schemas.openxmlformats.org/officeDocument/2006/relationships/image" Target="../media/image20.jpeg"/><Relationship Id="rId9" Type="http://schemas.openxmlformats.org/officeDocument/2006/relationships/image" Target="../media/image61.jpeg"/><Relationship Id="rId10" Type="http://schemas.openxmlformats.org/officeDocument/2006/relationships/image" Target="../media/image38.png"/></Relationships>
</file>

<file path=ppt/slides/_rels/slide3.xml.rels><?xml version="1.0" encoding="UTF-8" standalone="yes"?>
<Relationships xmlns="http://schemas.openxmlformats.org/package/2006/relationships"><Relationship Id="rId9" Type="http://schemas.openxmlformats.org/officeDocument/2006/relationships/image" Target="../media/image17.jpeg"/><Relationship Id="rId20" Type="http://schemas.openxmlformats.org/officeDocument/2006/relationships/image" Target="../media/image20.jpeg"/><Relationship Id="rId21" Type="http://schemas.openxmlformats.org/officeDocument/2006/relationships/image" Target="../media/image13.png"/><Relationship Id="rId22" Type="http://schemas.openxmlformats.org/officeDocument/2006/relationships/image" Target="../media/image14.png"/><Relationship Id="rId10" Type="http://schemas.openxmlformats.org/officeDocument/2006/relationships/image" Target="../media/image3.png"/><Relationship Id="rId11" Type="http://schemas.openxmlformats.org/officeDocument/2006/relationships/image" Target="../media/image4.png"/><Relationship Id="rId12" Type="http://schemas.openxmlformats.org/officeDocument/2006/relationships/image" Target="../media/image5.png"/><Relationship Id="rId13" Type="http://schemas.openxmlformats.org/officeDocument/2006/relationships/image" Target="../media/image6.png"/><Relationship Id="rId14" Type="http://schemas.openxmlformats.org/officeDocument/2006/relationships/image" Target="../media/image7.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11.png"/><Relationship Id="rId18" Type="http://schemas.openxmlformats.org/officeDocument/2006/relationships/image" Target="../media/image18.jpeg"/><Relationship Id="rId19" Type="http://schemas.openxmlformats.org/officeDocument/2006/relationships/image" Target="../media/image19.png"/><Relationship Id="rId1" Type="http://schemas.openxmlformats.org/officeDocument/2006/relationships/tags" Target="../tags/tag2.xml"/><Relationship Id="rId2" Type="http://schemas.openxmlformats.org/officeDocument/2006/relationships/slideLayout" Target="../slideLayouts/slideLayout2.xml"/><Relationship Id="rId3" Type="http://schemas.openxmlformats.org/officeDocument/2006/relationships/notesSlide" Target="../notesSlides/notesSlide2.xml"/><Relationship Id="rId4" Type="http://schemas.openxmlformats.org/officeDocument/2006/relationships/image" Target="../media/image2.png"/><Relationship Id="rId5" Type="http://schemas.openxmlformats.org/officeDocument/2006/relationships/image" Target="../media/image8.png"/><Relationship Id="rId6" Type="http://schemas.openxmlformats.org/officeDocument/2006/relationships/image" Target="../media/image12.png"/><Relationship Id="rId7" Type="http://schemas.openxmlformats.org/officeDocument/2006/relationships/image" Target="../media/image15.jpeg"/><Relationship Id="rId8" Type="http://schemas.openxmlformats.org/officeDocument/2006/relationships/image" Target="../media/image16.png"/></Relationships>
</file>

<file path=ppt/slides/_rels/slide30.xml.rels><?xml version="1.0" encoding="UTF-8" standalone="yes"?>
<Relationships xmlns="http://schemas.openxmlformats.org/package/2006/relationships"><Relationship Id="rId11" Type="http://schemas.openxmlformats.org/officeDocument/2006/relationships/image" Target="../media/image61.jpeg"/><Relationship Id="rId12" Type="http://schemas.openxmlformats.org/officeDocument/2006/relationships/image" Target="../media/image38.png"/><Relationship Id="rId13" Type="http://schemas.openxmlformats.org/officeDocument/2006/relationships/image" Target="../media/image62.jpeg"/><Relationship Id="rId14" Type="http://schemas.openxmlformats.org/officeDocument/2006/relationships/image" Target="../media/image42.png"/><Relationship Id="rId1" Type="http://schemas.openxmlformats.org/officeDocument/2006/relationships/tags" Target="../tags/tag9.xml"/><Relationship Id="rId2" Type="http://schemas.openxmlformats.org/officeDocument/2006/relationships/slideLayout" Target="../slideLayouts/slideLayout2.xml"/><Relationship Id="rId3" Type="http://schemas.openxmlformats.org/officeDocument/2006/relationships/notesSlide" Target="../notesSlides/notesSlide26.xml"/><Relationship Id="rId4" Type="http://schemas.openxmlformats.org/officeDocument/2006/relationships/image" Target="../media/image56.jpeg"/><Relationship Id="rId5" Type="http://schemas.openxmlformats.org/officeDocument/2006/relationships/image" Target="../media/image63.png"/><Relationship Id="rId6" Type="http://schemas.openxmlformats.org/officeDocument/2006/relationships/image" Target="../media/image57.jpeg"/><Relationship Id="rId7" Type="http://schemas.openxmlformats.org/officeDocument/2006/relationships/image" Target="../media/image58.png"/><Relationship Id="rId8" Type="http://schemas.openxmlformats.org/officeDocument/2006/relationships/image" Target="../media/image60.png"/><Relationship Id="rId9" Type="http://schemas.openxmlformats.org/officeDocument/2006/relationships/image" Target="../media/image20.jpeg"/><Relationship Id="rId10" Type="http://schemas.openxmlformats.org/officeDocument/2006/relationships/image" Target="../media/image64.png"/></Relationships>
</file>

<file path=ppt/slides/_rels/slide31.xml.rels><?xml version="1.0" encoding="UTF-8" standalone="yes"?>
<Relationships xmlns="http://schemas.openxmlformats.org/package/2006/relationships"><Relationship Id="rId3" Type="http://schemas.openxmlformats.org/officeDocument/2006/relationships/image" Target="../media/image54.png"/><Relationship Id="rId4" Type="http://schemas.openxmlformats.org/officeDocument/2006/relationships/image" Target="../media/image55.png"/><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32.xml.rels><?xml version="1.0" encoding="UTF-8" standalone="yes"?>
<Relationships xmlns="http://schemas.openxmlformats.org/package/2006/relationships"><Relationship Id="rId1" Type="http://schemas.openxmlformats.org/officeDocument/2006/relationships/tags" Target="../tags/tag10.xml"/><Relationship Id="rId2" Type="http://schemas.openxmlformats.org/officeDocument/2006/relationships/slideLayout" Target="../slideLayouts/slideLayout2.xml"/><Relationship Id="rId3" Type="http://schemas.openxmlformats.org/officeDocument/2006/relationships/notesSlide" Target="../notesSlides/notesSlide28.xml"/></Relationships>
</file>

<file path=ppt/slides/_rels/slide33.xml.rels><?xml version="1.0" encoding="UTF-8" standalone="yes"?>
<Relationships xmlns="http://schemas.openxmlformats.org/package/2006/relationships"><Relationship Id="rId11" Type="http://schemas.openxmlformats.org/officeDocument/2006/relationships/image" Target="../media/image62.jpeg"/><Relationship Id="rId12" Type="http://schemas.openxmlformats.org/officeDocument/2006/relationships/image" Target="../media/image42.png"/><Relationship Id="rId13" Type="http://schemas.openxmlformats.org/officeDocument/2006/relationships/image" Target="../media/image20.jpeg"/><Relationship Id="rId1" Type="http://schemas.openxmlformats.org/officeDocument/2006/relationships/tags" Target="../tags/tag11.xml"/><Relationship Id="rId2" Type="http://schemas.openxmlformats.org/officeDocument/2006/relationships/slideLayout" Target="../slideLayouts/slideLayout2.xml"/><Relationship Id="rId3" Type="http://schemas.openxmlformats.org/officeDocument/2006/relationships/notesSlide" Target="../notesSlides/notesSlide29.xml"/><Relationship Id="rId4" Type="http://schemas.openxmlformats.org/officeDocument/2006/relationships/image" Target="../media/image60.png"/><Relationship Id="rId5" Type="http://schemas.openxmlformats.org/officeDocument/2006/relationships/image" Target="../media/image56.jpeg"/><Relationship Id="rId6" Type="http://schemas.openxmlformats.org/officeDocument/2006/relationships/image" Target="../media/image57.jpeg"/><Relationship Id="rId7" Type="http://schemas.openxmlformats.org/officeDocument/2006/relationships/image" Target="../media/image58.png"/><Relationship Id="rId8" Type="http://schemas.openxmlformats.org/officeDocument/2006/relationships/image" Target="../media/image59.jpeg"/><Relationship Id="rId9" Type="http://schemas.openxmlformats.org/officeDocument/2006/relationships/image" Target="../media/image61.jpeg"/><Relationship Id="rId10" Type="http://schemas.openxmlformats.org/officeDocument/2006/relationships/image" Target="../media/image38.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0.xml"/><Relationship Id="rId4" Type="http://schemas.openxmlformats.org/officeDocument/2006/relationships/image" Target="../media/image61.jpeg"/><Relationship Id="rId5" Type="http://schemas.openxmlformats.org/officeDocument/2006/relationships/image" Target="../media/image62.jpeg"/><Relationship Id="rId6" Type="http://schemas.openxmlformats.org/officeDocument/2006/relationships/image" Target="../media/image38.png"/><Relationship Id="rId7" Type="http://schemas.openxmlformats.org/officeDocument/2006/relationships/image" Target="../media/image42.png"/><Relationship Id="rId8" Type="http://schemas.openxmlformats.org/officeDocument/2006/relationships/image" Target="../media/image20.jpeg"/><Relationship Id="rId9" Type="http://schemas.openxmlformats.org/officeDocument/2006/relationships/image" Target="../media/image65.png"/><Relationship Id="rId1" Type="http://schemas.openxmlformats.org/officeDocument/2006/relationships/tags" Target="../tags/tag12.xml"/><Relationship Id="rId2"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0.jpeg"/><Relationship Id="rId4" Type="http://schemas.openxmlformats.org/officeDocument/2006/relationships/image" Target="../media/image62.jpeg"/><Relationship Id="rId5" Type="http://schemas.openxmlformats.org/officeDocument/2006/relationships/image" Target="../media/image42.png"/><Relationship Id="rId6" Type="http://schemas.openxmlformats.org/officeDocument/2006/relationships/image" Target="../media/image61.jpeg"/><Relationship Id="rId7" Type="http://schemas.openxmlformats.org/officeDocument/2006/relationships/image" Target="../media/image38.png"/><Relationship Id="rId8" Type="http://schemas.openxmlformats.org/officeDocument/2006/relationships/image" Target="../media/image65.png"/><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2.xml"/><Relationship Id="rId4" Type="http://schemas.openxmlformats.org/officeDocument/2006/relationships/image" Target="../media/image61.jpeg"/><Relationship Id="rId5" Type="http://schemas.openxmlformats.org/officeDocument/2006/relationships/image" Target="../media/image62.jpeg"/><Relationship Id="rId6" Type="http://schemas.openxmlformats.org/officeDocument/2006/relationships/image" Target="../media/image38.png"/><Relationship Id="rId7" Type="http://schemas.openxmlformats.org/officeDocument/2006/relationships/image" Target="../media/image42.png"/><Relationship Id="rId8" Type="http://schemas.openxmlformats.org/officeDocument/2006/relationships/image" Target="../media/image65.png"/><Relationship Id="rId9" Type="http://schemas.openxmlformats.org/officeDocument/2006/relationships/image" Target="../media/image66.gif"/><Relationship Id="rId10" Type="http://schemas.openxmlformats.org/officeDocument/2006/relationships/image" Target="../media/image20.jpeg"/><Relationship Id="rId1" Type="http://schemas.openxmlformats.org/officeDocument/2006/relationships/tags" Target="../tags/tag13.xml"/><Relationship Id="rId2"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3.xml"/><Relationship Id="rId4" Type="http://schemas.openxmlformats.org/officeDocument/2006/relationships/image" Target="../media/image20.jpeg"/><Relationship Id="rId5" Type="http://schemas.openxmlformats.org/officeDocument/2006/relationships/image" Target="../media/image39.png"/><Relationship Id="rId6" Type="http://schemas.openxmlformats.org/officeDocument/2006/relationships/image" Target="../media/image40.png"/><Relationship Id="rId7" Type="http://schemas.openxmlformats.org/officeDocument/2006/relationships/image" Target="../media/image41.png"/><Relationship Id="rId8" Type="http://schemas.openxmlformats.org/officeDocument/2006/relationships/image" Target="../media/image38.png"/><Relationship Id="rId9" Type="http://schemas.openxmlformats.org/officeDocument/2006/relationships/image" Target="../media/image42.png"/><Relationship Id="rId10" Type="http://schemas.openxmlformats.org/officeDocument/2006/relationships/image" Target="../media/image12.png"/><Relationship Id="rId1" Type="http://schemas.openxmlformats.org/officeDocument/2006/relationships/tags" Target="../tags/tag14.xml"/><Relationship Id="rId2"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4.png"/><Relationship Id="rId4" Type="http://schemas.openxmlformats.org/officeDocument/2006/relationships/image" Target="../media/image55.png"/><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 Id="rId3" Type="http://schemas.openxmlformats.org/officeDocument/2006/relationships/image" Target="../media/image22.png"/></Relationships>
</file>

<file path=ppt/slides/_rels/slide40.xml.rels><?xml version="1.0" encoding="UTF-8" standalone="yes"?>
<Relationships xmlns="http://schemas.openxmlformats.org/package/2006/relationships"><Relationship Id="rId3" Type="http://schemas.openxmlformats.org/officeDocument/2006/relationships/image" Target="../media/image67.jpeg"/><Relationship Id="rId4" Type="http://schemas.openxmlformats.org/officeDocument/2006/relationships/image" Target="../media/image38.png"/><Relationship Id="rId5" Type="http://schemas.openxmlformats.org/officeDocument/2006/relationships/image" Target="../media/image68.png"/><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41.xml.rels><?xml version="1.0" encoding="UTF-8" standalone="yes"?>
<Relationships xmlns="http://schemas.openxmlformats.org/package/2006/relationships"><Relationship Id="rId3" Type="http://schemas.openxmlformats.org/officeDocument/2006/relationships/image" Target="../media/image68.png"/><Relationship Id="rId4" Type="http://schemas.openxmlformats.org/officeDocument/2006/relationships/image" Target="../media/image67.jpeg"/><Relationship Id="rId5" Type="http://schemas.openxmlformats.org/officeDocument/2006/relationships/image" Target="../media/image38.png"/><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37.xml"/><Relationship Id="rId4" Type="http://schemas.openxmlformats.org/officeDocument/2006/relationships/image" Target="../media/image69.png"/><Relationship Id="rId5" Type="http://schemas.openxmlformats.org/officeDocument/2006/relationships/image" Target="../media/image38.png"/><Relationship Id="rId1" Type="http://schemas.openxmlformats.org/officeDocument/2006/relationships/tags" Target="../tags/tag15.xml"/><Relationship Id="rId2"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1" Type="http://schemas.openxmlformats.org/officeDocument/2006/relationships/image" Target="../media/image72.gif"/><Relationship Id="rId12" Type="http://schemas.openxmlformats.org/officeDocument/2006/relationships/image" Target="../media/image73.png"/><Relationship Id="rId13" Type="http://schemas.openxmlformats.org/officeDocument/2006/relationships/image" Target="../media/image38.png"/><Relationship Id="rId1" Type="http://schemas.openxmlformats.org/officeDocument/2006/relationships/tags" Target="../tags/tag16.xml"/><Relationship Id="rId2" Type="http://schemas.openxmlformats.org/officeDocument/2006/relationships/slideLayout" Target="../slideLayouts/slideLayout2.xml"/><Relationship Id="rId3" Type="http://schemas.openxmlformats.org/officeDocument/2006/relationships/notesSlide" Target="../notesSlides/notesSlide38.xml"/><Relationship Id="rId4" Type="http://schemas.openxmlformats.org/officeDocument/2006/relationships/image" Target="../media/image69.png"/><Relationship Id="rId5" Type="http://schemas.openxmlformats.org/officeDocument/2006/relationships/image" Target="../media/image68.png"/><Relationship Id="rId6" Type="http://schemas.openxmlformats.org/officeDocument/2006/relationships/image" Target="../media/image70.png"/><Relationship Id="rId7" Type="http://schemas.openxmlformats.org/officeDocument/2006/relationships/image" Target="../media/image14.png"/><Relationship Id="rId8" Type="http://schemas.openxmlformats.org/officeDocument/2006/relationships/image" Target="../media/image40.png"/><Relationship Id="rId9" Type="http://schemas.openxmlformats.org/officeDocument/2006/relationships/image" Target="../media/image12.png"/><Relationship Id="rId10" Type="http://schemas.openxmlformats.org/officeDocument/2006/relationships/image" Target="../media/image71.pn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39.xml"/><Relationship Id="rId4" Type="http://schemas.openxmlformats.org/officeDocument/2006/relationships/image" Target="../media/image69.png"/><Relationship Id="rId5" Type="http://schemas.openxmlformats.org/officeDocument/2006/relationships/image" Target="../media/image68.png"/><Relationship Id="rId6" Type="http://schemas.openxmlformats.org/officeDocument/2006/relationships/image" Target="../media/image70.png"/><Relationship Id="rId7" Type="http://schemas.openxmlformats.org/officeDocument/2006/relationships/image" Target="../media/image14.png"/><Relationship Id="rId8" Type="http://schemas.openxmlformats.org/officeDocument/2006/relationships/image" Target="../media/image40.png"/><Relationship Id="rId1" Type="http://schemas.openxmlformats.org/officeDocument/2006/relationships/tags" Target="../tags/tag17.xml"/><Relationship Id="rId2"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0.xml"/><Relationship Id="rId4" Type="http://schemas.openxmlformats.org/officeDocument/2006/relationships/image" Target="../media/image74.png"/><Relationship Id="rId5" Type="http://schemas.openxmlformats.org/officeDocument/2006/relationships/image" Target="../media/image40.png"/><Relationship Id="rId6" Type="http://schemas.openxmlformats.org/officeDocument/2006/relationships/image" Target="../media/image38.png"/><Relationship Id="rId7" Type="http://schemas.openxmlformats.org/officeDocument/2006/relationships/image" Target="../media/image62.jpeg"/><Relationship Id="rId8" Type="http://schemas.openxmlformats.org/officeDocument/2006/relationships/image" Target="../media/image12.png"/><Relationship Id="rId9" Type="http://schemas.openxmlformats.org/officeDocument/2006/relationships/image" Target="../media/image14.png"/><Relationship Id="rId1" Type="http://schemas.openxmlformats.org/officeDocument/2006/relationships/tags" Target="../tags/tag18.xml"/><Relationship Id="rId2"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1.xml"/><Relationship Id="rId4" Type="http://schemas.openxmlformats.org/officeDocument/2006/relationships/image" Target="../media/image74.png"/><Relationship Id="rId5" Type="http://schemas.openxmlformats.org/officeDocument/2006/relationships/image" Target="../media/image40.png"/><Relationship Id="rId6" Type="http://schemas.openxmlformats.org/officeDocument/2006/relationships/image" Target="../media/image38.png"/><Relationship Id="rId7" Type="http://schemas.openxmlformats.org/officeDocument/2006/relationships/image" Target="../media/image62.jpeg"/><Relationship Id="rId8" Type="http://schemas.openxmlformats.org/officeDocument/2006/relationships/image" Target="../media/image12.png"/><Relationship Id="rId9" Type="http://schemas.openxmlformats.org/officeDocument/2006/relationships/image" Target="../media/image75.png"/><Relationship Id="rId10" Type="http://schemas.openxmlformats.org/officeDocument/2006/relationships/image" Target="../media/image76.gif"/><Relationship Id="rId11" Type="http://schemas.openxmlformats.org/officeDocument/2006/relationships/image" Target="../media/image77.png"/><Relationship Id="rId1" Type="http://schemas.openxmlformats.org/officeDocument/2006/relationships/tags" Target="../tags/tag19.xml"/><Relationship Id="rId2"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1" Type="http://schemas.openxmlformats.org/officeDocument/2006/relationships/image" Target="../media/image51.png"/><Relationship Id="rId12" Type="http://schemas.openxmlformats.org/officeDocument/2006/relationships/image" Target="../media/image74.png"/><Relationship Id="rId13" Type="http://schemas.openxmlformats.org/officeDocument/2006/relationships/image" Target="../media/image75.png"/><Relationship Id="rId1" Type="http://schemas.openxmlformats.org/officeDocument/2006/relationships/tags" Target="../tags/tag20.xml"/><Relationship Id="rId2" Type="http://schemas.openxmlformats.org/officeDocument/2006/relationships/slideLayout" Target="../slideLayouts/slideLayout2.xml"/><Relationship Id="rId3" Type="http://schemas.openxmlformats.org/officeDocument/2006/relationships/notesSlide" Target="../notesSlides/notesSlide42.xml"/><Relationship Id="rId4" Type="http://schemas.openxmlformats.org/officeDocument/2006/relationships/image" Target="../media/image40.png"/><Relationship Id="rId5" Type="http://schemas.openxmlformats.org/officeDocument/2006/relationships/image" Target="../media/image38.png"/><Relationship Id="rId6" Type="http://schemas.openxmlformats.org/officeDocument/2006/relationships/image" Target="../media/image62.jpeg"/><Relationship Id="rId7" Type="http://schemas.openxmlformats.org/officeDocument/2006/relationships/image" Target="../media/image12.png"/><Relationship Id="rId8" Type="http://schemas.openxmlformats.org/officeDocument/2006/relationships/image" Target="../media/image77.png"/><Relationship Id="rId9" Type="http://schemas.openxmlformats.org/officeDocument/2006/relationships/image" Target="../media/image76.gif"/><Relationship Id="rId10" Type="http://schemas.openxmlformats.org/officeDocument/2006/relationships/image" Target="../media/image14.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image" Target="../media/image23.jpeg"/><Relationship Id="rId5" Type="http://schemas.openxmlformats.org/officeDocument/2006/relationships/image" Target="../media/image12.png"/><Relationship Id="rId6" Type="http://schemas.openxmlformats.org/officeDocument/2006/relationships/image" Target="../media/image20.jpeg"/><Relationship Id="rId7" Type="http://schemas.openxmlformats.org/officeDocument/2006/relationships/image" Target="../media/image24.png"/><Relationship Id="rId8" Type="http://schemas.openxmlformats.org/officeDocument/2006/relationships/image" Target="../media/image25.png"/><Relationship Id="rId9" Type="http://schemas.openxmlformats.org/officeDocument/2006/relationships/image" Target="../media/image26.png"/><Relationship Id="rId10" Type="http://schemas.openxmlformats.org/officeDocument/2006/relationships/image" Target="../media/image27.png"/><Relationship Id="rId1" Type="http://schemas.openxmlformats.org/officeDocument/2006/relationships/tags" Target="../tags/tag3.xml"/><Relationship Id="rId2"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8.jpe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9.png"/></Relationships>
</file>

<file path=ppt/slides/_rels/slide53.xml.rels><?xml version="1.0" encoding="UTF-8" standalone="yes"?>
<Relationships xmlns="http://schemas.openxmlformats.org/package/2006/relationships"><Relationship Id="rId11" Type="http://schemas.openxmlformats.org/officeDocument/2006/relationships/image" Target="../media/image4.png"/><Relationship Id="rId12" Type="http://schemas.openxmlformats.org/officeDocument/2006/relationships/image" Target="../media/image7.png"/><Relationship Id="rId13" Type="http://schemas.openxmlformats.org/officeDocument/2006/relationships/image" Target="../media/image10.png"/><Relationship Id="rId14" Type="http://schemas.openxmlformats.org/officeDocument/2006/relationships/image" Target="../media/image40.png"/><Relationship Id="rId15" Type="http://schemas.openxmlformats.org/officeDocument/2006/relationships/image" Target="../media/image41.png"/><Relationship Id="rId16" Type="http://schemas.openxmlformats.org/officeDocument/2006/relationships/image" Target="../media/image42.png"/><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20.jpeg"/><Relationship Id="rId4" Type="http://schemas.openxmlformats.org/officeDocument/2006/relationships/image" Target="../media/image9.png"/><Relationship Id="rId5" Type="http://schemas.openxmlformats.org/officeDocument/2006/relationships/image" Target="../media/image8.png"/><Relationship Id="rId6" Type="http://schemas.openxmlformats.org/officeDocument/2006/relationships/image" Target="../media/image5.png"/><Relationship Id="rId7" Type="http://schemas.openxmlformats.org/officeDocument/2006/relationships/image" Target="../media/image38.png"/><Relationship Id="rId8" Type="http://schemas.openxmlformats.org/officeDocument/2006/relationships/image" Target="../media/image12.png"/><Relationship Id="rId9" Type="http://schemas.openxmlformats.org/officeDocument/2006/relationships/image" Target="../media/image3.png"/><Relationship Id="rId10" Type="http://schemas.openxmlformats.org/officeDocument/2006/relationships/image" Target="../media/image11.png"/></Relationships>
</file>

<file path=ppt/slides/_rels/slide54.xml.rels><?xml version="1.0" encoding="UTF-8" standalone="yes"?>
<Relationships xmlns="http://schemas.openxmlformats.org/package/2006/relationships"><Relationship Id="rId3" Type="http://schemas.openxmlformats.org/officeDocument/2006/relationships/image" Target="../media/image80.png"/><Relationship Id="rId4" Type="http://schemas.openxmlformats.org/officeDocument/2006/relationships/image" Target="../media/image81.png"/><Relationship Id="rId1" Type="http://schemas.openxmlformats.org/officeDocument/2006/relationships/slideLayout" Target="../slideLayouts/slideLayout2.xml"/><Relationship Id="rId2" Type="http://schemas.openxmlformats.org/officeDocument/2006/relationships/image" Target="../media/image43.png"/></Relationships>
</file>

<file path=ppt/slides/_rels/slide55.xml.rels><?xml version="1.0" encoding="UTF-8" standalone="yes"?>
<Relationships xmlns="http://schemas.openxmlformats.org/package/2006/relationships"><Relationship Id="rId3" Type="http://schemas.openxmlformats.org/officeDocument/2006/relationships/image" Target="../media/image43.png"/><Relationship Id="rId4" Type="http://schemas.openxmlformats.org/officeDocument/2006/relationships/image" Target="../media/image80.png"/><Relationship Id="rId5" Type="http://schemas.openxmlformats.org/officeDocument/2006/relationships/image" Target="../media/image81.png"/><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56.xml.rels><?xml version="1.0" encoding="UTF-8" standalone="yes"?>
<Relationships xmlns="http://schemas.openxmlformats.org/package/2006/relationships"><Relationship Id="rId3" Type="http://schemas.openxmlformats.org/officeDocument/2006/relationships/image" Target="../media/image20.jpeg"/><Relationship Id="rId4" Type="http://schemas.openxmlformats.org/officeDocument/2006/relationships/image" Target="../media/image40.png"/><Relationship Id="rId5" Type="http://schemas.openxmlformats.org/officeDocument/2006/relationships/image" Target="../media/image41.png"/><Relationship Id="rId6" Type="http://schemas.openxmlformats.org/officeDocument/2006/relationships/image" Target="../media/image12.png"/><Relationship Id="rId7" Type="http://schemas.openxmlformats.org/officeDocument/2006/relationships/image" Target="../media/image38.png"/><Relationship Id="rId8" Type="http://schemas.openxmlformats.org/officeDocument/2006/relationships/image" Target="../media/image42.png"/><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57.xml.rels><?xml version="1.0" encoding="UTF-8" standalone="yes"?>
<Relationships xmlns="http://schemas.openxmlformats.org/package/2006/relationships"><Relationship Id="rId3" Type="http://schemas.openxmlformats.org/officeDocument/2006/relationships/image" Target="../media/image44.png"/><Relationship Id="rId4" Type="http://schemas.openxmlformats.org/officeDocument/2006/relationships/image" Target="../media/image45.jpeg"/><Relationship Id="rId5" Type="http://schemas.openxmlformats.org/officeDocument/2006/relationships/image" Target="../media/image43.png"/><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58.xml.rels><?xml version="1.0" encoding="UTF-8" standalone="yes"?>
<Relationships xmlns="http://schemas.openxmlformats.org/package/2006/relationships"><Relationship Id="rId3" Type="http://schemas.openxmlformats.org/officeDocument/2006/relationships/image" Target="../media/image44.png"/><Relationship Id="rId4" Type="http://schemas.openxmlformats.org/officeDocument/2006/relationships/image" Target="../media/image45.jpeg"/><Relationship Id="rId5" Type="http://schemas.openxmlformats.org/officeDocument/2006/relationships/image" Target="../media/image43.png"/><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59.xml.rels><?xml version="1.0" encoding="UTF-8" standalone="yes"?>
<Relationships xmlns="http://schemas.openxmlformats.org/package/2006/relationships"><Relationship Id="rId3" Type="http://schemas.openxmlformats.org/officeDocument/2006/relationships/image" Target="../media/image44.png"/><Relationship Id="rId4" Type="http://schemas.openxmlformats.org/officeDocument/2006/relationships/image" Target="../media/image45.jpeg"/><Relationship Id="rId5" Type="http://schemas.openxmlformats.org/officeDocument/2006/relationships/image" Target="../media/image43.png"/><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6.xml.rels><?xml version="1.0" encoding="UTF-8" standalone="yes"?>
<Relationships xmlns="http://schemas.openxmlformats.org/package/2006/relationships"><Relationship Id="rId11" Type="http://schemas.openxmlformats.org/officeDocument/2006/relationships/image" Target="../media/image36.png"/><Relationship Id="rId12" Type="http://schemas.openxmlformats.org/officeDocument/2006/relationships/image" Target="../media/image37.png"/><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8.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31.png"/><Relationship Id="rId7" Type="http://schemas.openxmlformats.org/officeDocument/2006/relationships/image" Target="../media/image32.png"/><Relationship Id="rId8" Type="http://schemas.openxmlformats.org/officeDocument/2006/relationships/image" Target="../media/image33.png"/><Relationship Id="rId9" Type="http://schemas.openxmlformats.org/officeDocument/2006/relationships/image" Target="../media/image34.jpeg"/><Relationship Id="rId10" Type="http://schemas.openxmlformats.org/officeDocument/2006/relationships/image" Target="../media/image35.png"/></Relationships>
</file>

<file path=ppt/slides/_rels/slide60.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82.emf"/><Relationship Id="rId5" Type="http://schemas.openxmlformats.org/officeDocument/2006/relationships/image" Target="../media/image83.png"/><Relationship Id="rId1" Type="http://schemas.openxmlformats.org/officeDocument/2006/relationships/vmlDrawing" Target="../drawings/vmlDrawing1.vml"/><Relationship Id="rId2"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 Id="rId3" Type="http://schemas.openxmlformats.org/officeDocument/2006/relationships/image" Target="../media/image8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image" Target="../media/image38.png"/><Relationship Id="rId5" Type="http://schemas.openxmlformats.org/officeDocument/2006/relationships/image" Target="../media/image3.png"/><Relationship Id="rId6" Type="http://schemas.openxmlformats.org/officeDocument/2006/relationships/image" Target="../media/image39.png"/><Relationship Id="rId7" Type="http://schemas.openxmlformats.org/officeDocument/2006/relationships/image" Target="../media/image20.jpeg"/><Relationship Id="rId8" Type="http://schemas.openxmlformats.org/officeDocument/2006/relationships/image" Target="../media/image40.png"/><Relationship Id="rId9" Type="http://schemas.openxmlformats.org/officeDocument/2006/relationships/image" Target="../media/image41.png"/><Relationship Id="rId10" Type="http://schemas.openxmlformats.org/officeDocument/2006/relationships/image" Target="../media/image12.png"/><Relationship Id="rId11" Type="http://schemas.openxmlformats.org/officeDocument/2006/relationships/image" Target="../media/image42.png"/><Relationship Id="rId1" Type="http://schemas.openxmlformats.org/officeDocument/2006/relationships/tags" Target="../tags/tag4.xml"/><Relationship Id="rId2"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jpeg"/><Relationship Id="rId6" Type="http://schemas.openxmlformats.org/officeDocument/2006/relationships/image" Target="../media/image46.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Improving the Privacy of</a:t>
            </a:r>
            <a:br>
              <a:rPr lang="en-US" dirty="0"/>
            </a:br>
            <a:r>
              <a:rPr lang="en-US" dirty="0"/>
              <a:t>Wireless Protocols</a:t>
            </a:r>
          </a:p>
        </p:txBody>
      </p:sp>
      <p:sp>
        <p:nvSpPr>
          <p:cNvPr id="3" name="Subtitle 2"/>
          <p:cNvSpPr>
            <a:spLocks noGrp="1"/>
          </p:cNvSpPr>
          <p:nvPr>
            <p:ph type="subTitle" idx="1"/>
          </p:nvPr>
        </p:nvSpPr>
        <p:spPr/>
        <p:txBody>
          <a:bodyPr/>
          <a:lstStyle/>
          <a:p>
            <a:r>
              <a:rPr lang="en-US" smtClean="0"/>
              <a:t>Srinivasan Seshan (and many collaborators)</a:t>
            </a:r>
          </a:p>
          <a:p>
            <a:r>
              <a:rPr lang="en-US" smtClean="0"/>
              <a:t>Carnegie Mellon University</a:t>
            </a:r>
            <a:endParaRPr lang="en-US" dirty="0"/>
          </a:p>
        </p:txBody>
      </p:sp>
      <p:sp>
        <p:nvSpPr>
          <p:cNvPr id="4" name="Slide Number Placeholder 3"/>
          <p:cNvSpPr>
            <a:spLocks noGrp="1"/>
          </p:cNvSpPr>
          <p:nvPr>
            <p:ph type="sldNum" sz="quarter" idx="11"/>
          </p:nvPr>
        </p:nvSpPr>
        <p:spPr/>
        <p:txBody>
          <a:bodyPr/>
          <a:lstStyle/>
          <a:p>
            <a:fld id="{B6F15528-21DE-4FAA-801E-634DDDAF4B2B}" type="slidenum">
              <a:rPr lang="en-US" smtClean="0"/>
              <a:pPr/>
              <a:t>1</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smtClean="0"/>
              <a:t>Identifiers</a:t>
            </a:r>
            <a:endParaRPr lang="en-US" dirty="0"/>
          </a:p>
        </p:txBody>
      </p:sp>
      <p:sp>
        <p:nvSpPr>
          <p:cNvPr id="9219" name="Rectangle 3"/>
          <p:cNvSpPr>
            <a:spLocks noGrp="1" noChangeArrowheads="1"/>
          </p:cNvSpPr>
          <p:nvPr>
            <p:ph idx="1"/>
          </p:nvPr>
        </p:nvSpPr>
        <p:spPr/>
        <p:txBody>
          <a:bodyPr/>
          <a:lstStyle/>
          <a:p>
            <a:r>
              <a:rPr lang="en-US" dirty="0" smtClean="0">
                <a:sym typeface="Wingdings" pitchFamily="2" charset="2"/>
              </a:rPr>
              <a:t>The widely proposed technical solution</a:t>
            </a:r>
          </a:p>
          <a:p>
            <a:pPr lvl="1"/>
            <a:r>
              <a:rPr lang="en-US" dirty="0" smtClean="0">
                <a:sym typeface="Wingdings" pitchFamily="2" charset="2"/>
              </a:rPr>
              <a:t>Pseudonyms: Change addresses over time</a:t>
            </a:r>
          </a:p>
          <a:p>
            <a:pPr lvl="2"/>
            <a:r>
              <a:rPr lang="en-US" dirty="0" smtClean="0">
                <a:sym typeface="Wingdings" pitchFamily="2" charset="2"/>
              </a:rPr>
              <a:t>802.11: </a:t>
            </a:r>
            <a:r>
              <a:rPr lang="en-US" dirty="0" err="1" smtClean="0">
                <a:solidFill>
                  <a:schemeClr val="accent3"/>
                </a:solidFill>
                <a:sym typeface="Wingdings" pitchFamily="2" charset="2"/>
              </a:rPr>
              <a:t>Gruteser</a:t>
            </a:r>
            <a:r>
              <a:rPr lang="en-US" dirty="0" smtClean="0">
                <a:solidFill>
                  <a:schemeClr val="accent3"/>
                </a:solidFill>
                <a:sym typeface="Wingdings" pitchFamily="2" charset="2"/>
              </a:rPr>
              <a:t> ’05, </a:t>
            </a:r>
            <a:r>
              <a:rPr lang="en-US" dirty="0" err="1" smtClean="0">
                <a:solidFill>
                  <a:schemeClr val="accent3"/>
                </a:solidFill>
                <a:sym typeface="Wingdings" pitchFamily="2" charset="2"/>
              </a:rPr>
              <a:t>Hu</a:t>
            </a:r>
            <a:r>
              <a:rPr lang="en-US" dirty="0" smtClean="0">
                <a:solidFill>
                  <a:schemeClr val="accent3"/>
                </a:solidFill>
                <a:sym typeface="Wingdings" pitchFamily="2" charset="2"/>
              </a:rPr>
              <a:t> ’06, Jiang ’07</a:t>
            </a:r>
          </a:p>
          <a:p>
            <a:pPr lvl="2"/>
            <a:r>
              <a:rPr lang="en-US" dirty="0" smtClean="0">
                <a:sym typeface="Wingdings" pitchFamily="2" charset="2"/>
              </a:rPr>
              <a:t>Bluetooth: </a:t>
            </a:r>
            <a:r>
              <a:rPr lang="en-US" dirty="0" err="1" smtClean="0">
                <a:solidFill>
                  <a:schemeClr val="accent3"/>
                </a:solidFill>
                <a:sym typeface="Wingdings" pitchFamily="2" charset="2"/>
              </a:rPr>
              <a:t>Stajano</a:t>
            </a:r>
            <a:r>
              <a:rPr lang="en-US" dirty="0" smtClean="0">
                <a:solidFill>
                  <a:schemeClr val="accent3"/>
                </a:solidFill>
                <a:sym typeface="Wingdings" pitchFamily="2" charset="2"/>
              </a:rPr>
              <a:t> ’05</a:t>
            </a:r>
          </a:p>
          <a:p>
            <a:pPr lvl="2"/>
            <a:r>
              <a:rPr lang="en-US" dirty="0" smtClean="0">
                <a:sym typeface="Wingdings" pitchFamily="2" charset="2"/>
              </a:rPr>
              <a:t>RFID: </a:t>
            </a:r>
            <a:r>
              <a:rPr lang="en-US" dirty="0" err="1" smtClean="0">
                <a:solidFill>
                  <a:schemeClr val="accent3"/>
                </a:solidFill>
                <a:sym typeface="Wingdings" pitchFamily="2" charset="2"/>
              </a:rPr>
              <a:t>Juels</a:t>
            </a:r>
            <a:r>
              <a:rPr lang="en-US" dirty="0" smtClean="0">
                <a:solidFill>
                  <a:schemeClr val="accent3"/>
                </a:solidFill>
                <a:sym typeface="Wingdings" pitchFamily="2" charset="2"/>
              </a:rPr>
              <a:t> ‘04</a:t>
            </a:r>
          </a:p>
          <a:p>
            <a:pPr lvl="2"/>
            <a:r>
              <a:rPr lang="en-US" dirty="0" smtClean="0">
                <a:sym typeface="Wingdings" pitchFamily="2" charset="2"/>
              </a:rPr>
              <a:t>GSM: </a:t>
            </a:r>
            <a:r>
              <a:rPr lang="en-US" dirty="0" smtClean="0">
                <a:solidFill>
                  <a:schemeClr val="accent3"/>
                </a:solidFill>
                <a:sym typeface="Wingdings" pitchFamily="2" charset="2"/>
              </a:rPr>
              <a:t>already employed</a:t>
            </a:r>
          </a:p>
          <a:p>
            <a:pPr lvl="1"/>
            <a:endParaRPr lang="en-US" dirty="0">
              <a:sym typeface="Wingdings" pitchFamily="2" charset="2"/>
            </a:endParaRPr>
          </a:p>
        </p:txBody>
      </p:sp>
      <p:sp>
        <p:nvSpPr>
          <p:cNvPr id="26" name="Slide Number Placeholder 5"/>
          <p:cNvSpPr>
            <a:spLocks noGrp="1"/>
          </p:cNvSpPr>
          <p:nvPr>
            <p:ph type="sldNum" sz="quarter" idx="12"/>
          </p:nvPr>
        </p:nvSpPr>
        <p:spPr/>
        <p:txBody>
          <a:bodyPr/>
          <a:lstStyle/>
          <a:p>
            <a:fld id="{3834358A-67E6-411C-A0D3-5FFA96073A7D}" type="slidenum">
              <a:rPr lang="en-US" smtClean="0"/>
              <a:pPr/>
              <a:t>10</a:t>
            </a:fld>
            <a:endParaRPr lang="en-US"/>
          </a:p>
        </p:txBody>
      </p:sp>
      <p:pic>
        <p:nvPicPr>
          <p:cNvPr id="9239" name="Picture 23"/>
          <p:cNvPicPr>
            <a:picLocks noChangeAspect="1" noChangeArrowheads="1"/>
          </p:cNvPicPr>
          <p:nvPr/>
        </p:nvPicPr>
        <p:blipFill>
          <a:blip r:embed="rId3"/>
          <a:srcRect/>
          <a:stretch>
            <a:fillRect/>
          </a:stretch>
        </p:blipFill>
        <p:spPr bwMode="auto">
          <a:xfrm>
            <a:off x="3065463" y="4452938"/>
            <a:ext cx="814387" cy="814387"/>
          </a:xfrm>
          <a:prstGeom prst="rect">
            <a:avLst/>
          </a:prstGeom>
          <a:noFill/>
          <a:ln w="9525">
            <a:noFill/>
            <a:miter lim="800000"/>
            <a:headEnd/>
            <a:tailEnd/>
          </a:ln>
          <a:effectLst/>
        </p:spPr>
      </p:pic>
      <p:pic>
        <p:nvPicPr>
          <p:cNvPr id="9240" name="Picture 24"/>
          <p:cNvPicPr>
            <a:picLocks noChangeAspect="1" noChangeArrowheads="1"/>
          </p:cNvPicPr>
          <p:nvPr/>
        </p:nvPicPr>
        <p:blipFill>
          <a:blip r:embed="rId4"/>
          <a:srcRect/>
          <a:stretch>
            <a:fillRect/>
          </a:stretch>
        </p:blipFill>
        <p:spPr bwMode="auto">
          <a:xfrm>
            <a:off x="977900" y="4402138"/>
            <a:ext cx="742950" cy="915987"/>
          </a:xfrm>
          <a:prstGeom prst="rect">
            <a:avLst/>
          </a:prstGeom>
          <a:noFill/>
          <a:ln w="9525">
            <a:noFill/>
            <a:miter lim="800000"/>
            <a:headEnd/>
            <a:tailEnd/>
          </a:ln>
          <a:effectLst/>
        </p:spPr>
      </p:pic>
      <p:cxnSp>
        <p:nvCxnSpPr>
          <p:cNvPr id="9241" name="AutoShape 25"/>
          <p:cNvCxnSpPr>
            <a:cxnSpLocks noChangeShapeType="1"/>
            <a:stCxn id="0" idx="3"/>
            <a:endCxn id="0" idx="1"/>
          </p:cNvCxnSpPr>
          <p:nvPr/>
        </p:nvCxnSpPr>
        <p:spPr bwMode="auto">
          <a:xfrm>
            <a:off x="1720850" y="4859338"/>
            <a:ext cx="1344613" cy="0"/>
          </a:xfrm>
          <a:prstGeom prst="straightConnector1">
            <a:avLst/>
          </a:prstGeom>
          <a:noFill/>
          <a:ln w="50800">
            <a:solidFill>
              <a:schemeClr val="tx1"/>
            </a:solidFill>
            <a:round/>
            <a:headEnd type="triangle" w="med" len="med"/>
            <a:tailEnd type="triangle" w="med" len="med"/>
          </a:ln>
          <a:effectLst/>
        </p:spPr>
      </p:cxnSp>
      <p:sp>
        <p:nvSpPr>
          <p:cNvPr id="9242" name="Text Box 26"/>
          <p:cNvSpPr txBox="1">
            <a:spLocks noChangeArrowheads="1"/>
          </p:cNvSpPr>
          <p:nvPr/>
        </p:nvSpPr>
        <p:spPr bwMode="auto">
          <a:xfrm>
            <a:off x="1606550" y="4090988"/>
            <a:ext cx="1739900" cy="517525"/>
          </a:xfrm>
          <a:prstGeom prst="rect">
            <a:avLst/>
          </a:prstGeom>
          <a:noFill/>
          <a:ln w="9525">
            <a:noFill/>
            <a:miter lim="800000"/>
            <a:headEnd/>
            <a:tailEnd/>
          </a:ln>
          <a:effectLst/>
        </p:spPr>
        <p:txBody>
          <a:bodyPr wrap="none">
            <a:spAutoFit/>
          </a:bodyPr>
          <a:lstStyle/>
          <a:p>
            <a:pPr algn="ctr"/>
            <a:r>
              <a:rPr lang="en-US" sz="1400" dirty="0">
                <a:solidFill>
                  <a:schemeClr val="accent2"/>
                </a:solidFill>
                <a:cs typeface="Arial" charset="0"/>
              </a:rPr>
              <a:t>MAC address now:</a:t>
            </a:r>
          </a:p>
          <a:p>
            <a:pPr algn="ctr"/>
            <a:r>
              <a:rPr lang="en-US" sz="1400" b="1" dirty="0">
                <a:solidFill>
                  <a:srgbClr val="0000FF"/>
                </a:solidFill>
                <a:cs typeface="Arial" charset="0"/>
              </a:rPr>
              <a:t>00:0E:35:CE:1F:59</a:t>
            </a:r>
          </a:p>
        </p:txBody>
      </p:sp>
      <p:pic>
        <p:nvPicPr>
          <p:cNvPr id="9243" name="Picture 27"/>
          <p:cNvPicPr>
            <a:picLocks noChangeAspect="1" noChangeArrowheads="1"/>
          </p:cNvPicPr>
          <p:nvPr/>
        </p:nvPicPr>
        <p:blipFill>
          <a:blip r:embed="rId3"/>
          <a:srcRect/>
          <a:stretch>
            <a:fillRect/>
          </a:stretch>
        </p:blipFill>
        <p:spPr bwMode="auto">
          <a:xfrm>
            <a:off x="7332663" y="4452938"/>
            <a:ext cx="814387" cy="814387"/>
          </a:xfrm>
          <a:prstGeom prst="rect">
            <a:avLst/>
          </a:prstGeom>
          <a:noFill/>
          <a:ln w="9525">
            <a:noFill/>
            <a:miter lim="800000"/>
            <a:headEnd/>
            <a:tailEnd/>
          </a:ln>
          <a:effectLst/>
        </p:spPr>
      </p:pic>
      <p:pic>
        <p:nvPicPr>
          <p:cNvPr id="9244" name="Picture 28"/>
          <p:cNvPicPr>
            <a:picLocks noChangeAspect="1" noChangeArrowheads="1"/>
          </p:cNvPicPr>
          <p:nvPr/>
        </p:nvPicPr>
        <p:blipFill>
          <a:blip r:embed="rId4">
            <a:lum bright="-92000" contrast="100000"/>
            <a:grayscl/>
            <a:biLevel thresh="50000"/>
          </a:blip>
          <a:srcRect/>
          <a:stretch>
            <a:fillRect/>
          </a:stretch>
        </p:blipFill>
        <p:spPr bwMode="auto">
          <a:xfrm>
            <a:off x="5245100" y="4402138"/>
            <a:ext cx="742950" cy="915987"/>
          </a:xfrm>
          <a:prstGeom prst="rect">
            <a:avLst/>
          </a:prstGeom>
          <a:noFill/>
          <a:ln w="9525">
            <a:noFill/>
            <a:miter lim="800000"/>
            <a:headEnd/>
            <a:tailEnd/>
          </a:ln>
          <a:effectLst/>
        </p:spPr>
      </p:pic>
      <p:cxnSp>
        <p:nvCxnSpPr>
          <p:cNvPr id="9245" name="AutoShape 29"/>
          <p:cNvCxnSpPr>
            <a:cxnSpLocks noChangeShapeType="1"/>
            <a:stCxn id="0" idx="3"/>
            <a:endCxn id="0" idx="1"/>
          </p:cNvCxnSpPr>
          <p:nvPr/>
        </p:nvCxnSpPr>
        <p:spPr bwMode="auto">
          <a:xfrm>
            <a:off x="5988050" y="4859338"/>
            <a:ext cx="1344613" cy="0"/>
          </a:xfrm>
          <a:prstGeom prst="straightConnector1">
            <a:avLst/>
          </a:prstGeom>
          <a:noFill/>
          <a:ln w="50800">
            <a:solidFill>
              <a:schemeClr val="tx1"/>
            </a:solidFill>
            <a:round/>
            <a:headEnd type="triangle" w="med" len="med"/>
            <a:tailEnd type="triangle" w="med" len="med"/>
          </a:ln>
          <a:effectLst/>
        </p:spPr>
      </p:cxnSp>
      <p:sp>
        <p:nvSpPr>
          <p:cNvPr id="9246" name="Text Box 30"/>
          <p:cNvSpPr txBox="1">
            <a:spLocks noChangeArrowheads="1"/>
          </p:cNvSpPr>
          <p:nvPr/>
        </p:nvSpPr>
        <p:spPr bwMode="auto">
          <a:xfrm>
            <a:off x="5853113" y="4090988"/>
            <a:ext cx="1941512" cy="517525"/>
          </a:xfrm>
          <a:prstGeom prst="rect">
            <a:avLst/>
          </a:prstGeom>
          <a:noFill/>
          <a:ln w="9525">
            <a:noFill/>
            <a:miter lim="800000"/>
            <a:headEnd/>
            <a:tailEnd/>
          </a:ln>
          <a:effectLst/>
        </p:spPr>
        <p:txBody>
          <a:bodyPr wrap="none">
            <a:spAutoFit/>
          </a:bodyPr>
          <a:lstStyle/>
          <a:p>
            <a:pPr algn="ctr"/>
            <a:r>
              <a:rPr lang="en-US" sz="1400">
                <a:solidFill>
                  <a:schemeClr val="accent2"/>
                </a:solidFill>
                <a:cs typeface="Arial" charset="0"/>
              </a:rPr>
              <a:t>MAC address later:</a:t>
            </a:r>
          </a:p>
          <a:p>
            <a:pPr algn="ctr"/>
            <a:r>
              <a:rPr lang="en-US" sz="1400" b="1">
                <a:solidFill>
                  <a:srgbClr val="00FF00"/>
                </a:solidFill>
              </a:rPr>
              <a:t>00:AA:BB:CC:DD:EE</a:t>
            </a:r>
          </a:p>
        </p:txBody>
      </p:sp>
      <p:grpSp>
        <p:nvGrpSpPr>
          <p:cNvPr id="2" name="Group 32"/>
          <p:cNvGrpSpPr>
            <a:grpSpLocks/>
          </p:cNvGrpSpPr>
          <p:nvPr/>
        </p:nvGrpSpPr>
        <p:grpSpPr bwMode="auto">
          <a:xfrm>
            <a:off x="1905000" y="5105400"/>
            <a:ext cx="1023938" cy="1066800"/>
            <a:chOff x="2352" y="2496"/>
            <a:chExt cx="645" cy="672"/>
          </a:xfrm>
        </p:grpSpPr>
        <p:pic>
          <p:nvPicPr>
            <p:cNvPr id="9249" name="Picture 33" descr="laptop"/>
            <p:cNvPicPr>
              <a:picLocks noChangeAspect="1" noChangeArrowheads="1"/>
            </p:cNvPicPr>
            <p:nvPr/>
          </p:nvPicPr>
          <p:blipFill>
            <a:blip r:embed="rId5"/>
            <a:srcRect/>
            <a:stretch>
              <a:fillRect/>
            </a:stretch>
          </p:blipFill>
          <p:spPr bwMode="auto">
            <a:xfrm>
              <a:off x="2352" y="2496"/>
              <a:ext cx="645" cy="672"/>
            </a:xfrm>
            <a:prstGeom prst="rect">
              <a:avLst/>
            </a:prstGeom>
            <a:noFill/>
          </p:spPr>
        </p:pic>
        <p:sp>
          <p:nvSpPr>
            <p:cNvPr id="9250" name="Text Box 34"/>
            <p:cNvSpPr txBox="1">
              <a:spLocks noChangeArrowheads="1"/>
            </p:cNvSpPr>
            <p:nvPr/>
          </p:nvSpPr>
          <p:spPr bwMode="auto">
            <a:xfrm>
              <a:off x="2400" y="2592"/>
              <a:ext cx="585" cy="192"/>
            </a:xfrm>
            <a:prstGeom prst="rect">
              <a:avLst/>
            </a:prstGeom>
            <a:noFill/>
            <a:ln w="9525">
              <a:noFill/>
              <a:miter lim="800000"/>
              <a:headEnd/>
              <a:tailEnd/>
            </a:ln>
            <a:effectLst/>
          </p:spPr>
          <p:txBody>
            <a:bodyPr wrap="none">
              <a:spAutoFit/>
            </a:bodyPr>
            <a:lstStyle/>
            <a:p>
              <a:r>
                <a:rPr lang="en-US" sz="1400" b="1">
                  <a:solidFill>
                    <a:srgbClr val="00FF00"/>
                  </a:solidFill>
                  <a:latin typeface="Courier New" pitchFamily="49" charset="0"/>
                </a:rPr>
                <a:t>tcpdump</a:t>
              </a:r>
            </a:p>
          </p:txBody>
        </p:sp>
      </p:grpSp>
      <p:grpSp>
        <p:nvGrpSpPr>
          <p:cNvPr id="3" name="Group 36"/>
          <p:cNvGrpSpPr>
            <a:grpSpLocks/>
          </p:cNvGrpSpPr>
          <p:nvPr/>
        </p:nvGrpSpPr>
        <p:grpSpPr bwMode="auto">
          <a:xfrm>
            <a:off x="6172200" y="5105400"/>
            <a:ext cx="1023938" cy="1066800"/>
            <a:chOff x="2352" y="2496"/>
            <a:chExt cx="645" cy="672"/>
          </a:xfrm>
        </p:grpSpPr>
        <p:pic>
          <p:nvPicPr>
            <p:cNvPr id="9253" name="Picture 37" descr="laptop"/>
            <p:cNvPicPr>
              <a:picLocks noChangeAspect="1" noChangeArrowheads="1"/>
            </p:cNvPicPr>
            <p:nvPr/>
          </p:nvPicPr>
          <p:blipFill>
            <a:blip r:embed="rId5"/>
            <a:srcRect/>
            <a:stretch>
              <a:fillRect/>
            </a:stretch>
          </p:blipFill>
          <p:spPr bwMode="auto">
            <a:xfrm>
              <a:off x="2352" y="2496"/>
              <a:ext cx="645" cy="672"/>
            </a:xfrm>
            <a:prstGeom prst="rect">
              <a:avLst/>
            </a:prstGeom>
            <a:noFill/>
          </p:spPr>
        </p:pic>
        <p:sp>
          <p:nvSpPr>
            <p:cNvPr id="9254" name="Text Box 38"/>
            <p:cNvSpPr txBox="1">
              <a:spLocks noChangeArrowheads="1"/>
            </p:cNvSpPr>
            <p:nvPr/>
          </p:nvSpPr>
          <p:spPr bwMode="auto">
            <a:xfrm>
              <a:off x="2400" y="2592"/>
              <a:ext cx="585" cy="192"/>
            </a:xfrm>
            <a:prstGeom prst="rect">
              <a:avLst/>
            </a:prstGeom>
            <a:noFill/>
            <a:ln w="9525">
              <a:noFill/>
              <a:miter lim="800000"/>
              <a:headEnd/>
              <a:tailEnd/>
            </a:ln>
            <a:effectLst/>
          </p:spPr>
          <p:txBody>
            <a:bodyPr wrap="none">
              <a:spAutoFit/>
            </a:bodyPr>
            <a:lstStyle/>
            <a:p>
              <a:r>
                <a:rPr lang="en-US" sz="1400" b="1">
                  <a:solidFill>
                    <a:srgbClr val="00FF00"/>
                  </a:solidFill>
                  <a:latin typeface="Courier New" pitchFamily="49" charset="0"/>
                </a:rPr>
                <a:t>tcpdump</a:t>
              </a:r>
            </a:p>
          </p:txBody>
        </p:sp>
      </p:grpSp>
      <p:sp>
        <p:nvSpPr>
          <p:cNvPr id="9258" name="Rectangle 42"/>
          <p:cNvSpPr>
            <a:spLocks noChangeArrowheads="1"/>
          </p:cNvSpPr>
          <p:nvPr/>
        </p:nvSpPr>
        <p:spPr bwMode="auto">
          <a:xfrm>
            <a:off x="5562600" y="4651375"/>
            <a:ext cx="369888" cy="457200"/>
          </a:xfrm>
          <a:prstGeom prst="rect">
            <a:avLst/>
          </a:prstGeom>
          <a:noFill/>
          <a:ln w="9525">
            <a:noFill/>
            <a:miter lim="800000"/>
            <a:headEnd/>
            <a:tailEnd/>
          </a:ln>
          <a:effectLst/>
        </p:spPr>
        <p:txBody>
          <a:bodyPr wrap="none">
            <a:spAutoFit/>
          </a:bodyPr>
          <a:lstStyle/>
          <a:p>
            <a:r>
              <a:rPr lang="en-US" sz="2400" b="1">
                <a:solidFill>
                  <a:schemeClr val="bg1"/>
                </a:solidFill>
              </a:rPr>
              <a:t>?</a:t>
            </a:r>
          </a:p>
        </p:txBody>
      </p:sp>
      <p:grpSp>
        <p:nvGrpSpPr>
          <p:cNvPr id="4" name="Group 43"/>
          <p:cNvGrpSpPr>
            <a:grpSpLocks/>
          </p:cNvGrpSpPr>
          <p:nvPr/>
        </p:nvGrpSpPr>
        <p:grpSpPr bwMode="auto">
          <a:xfrm>
            <a:off x="304800" y="6248400"/>
            <a:ext cx="8458200" cy="366713"/>
            <a:chOff x="192" y="3888"/>
            <a:chExt cx="5328" cy="231"/>
          </a:xfrm>
        </p:grpSpPr>
        <p:sp>
          <p:nvSpPr>
            <p:cNvPr id="9260" name="Line 44"/>
            <p:cNvSpPr>
              <a:spLocks noChangeShapeType="1"/>
            </p:cNvSpPr>
            <p:nvPr/>
          </p:nvSpPr>
          <p:spPr bwMode="auto">
            <a:xfrm>
              <a:off x="192" y="3888"/>
              <a:ext cx="5328" cy="0"/>
            </a:xfrm>
            <a:prstGeom prst="line">
              <a:avLst/>
            </a:prstGeom>
            <a:noFill/>
            <a:ln w="9525">
              <a:solidFill>
                <a:schemeClr val="tx1"/>
              </a:solidFill>
              <a:round/>
              <a:headEnd/>
              <a:tailEnd type="triangle" w="med" len="med"/>
            </a:ln>
            <a:effectLst/>
          </p:spPr>
          <p:txBody>
            <a:bodyPr/>
            <a:lstStyle/>
            <a:p>
              <a:endParaRPr lang="en-US"/>
            </a:p>
          </p:txBody>
        </p:sp>
        <p:sp>
          <p:nvSpPr>
            <p:cNvPr id="9261" name="Text Box 45"/>
            <p:cNvSpPr txBox="1">
              <a:spLocks noChangeArrowheads="1"/>
            </p:cNvSpPr>
            <p:nvPr/>
          </p:nvSpPr>
          <p:spPr bwMode="auto">
            <a:xfrm>
              <a:off x="192" y="3888"/>
              <a:ext cx="388" cy="231"/>
            </a:xfrm>
            <a:prstGeom prst="rect">
              <a:avLst/>
            </a:prstGeom>
            <a:noFill/>
            <a:ln w="9525">
              <a:noFill/>
              <a:miter lim="800000"/>
              <a:headEnd/>
              <a:tailEnd/>
            </a:ln>
            <a:effectLst/>
          </p:spPr>
          <p:txBody>
            <a:bodyPr wrap="none">
              <a:spAutoFit/>
            </a:bodyPr>
            <a:lstStyle/>
            <a:p>
              <a:r>
                <a:rPr lang="en-US"/>
                <a:t>time</a:t>
              </a:r>
            </a:p>
          </p:txBody>
        </p:sp>
        <p:sp>
          <p:nvSpPr>
            <p:cNvPr id="9262" name="Line 46"/>
            <p:cNvSpPr>
              <a:spLocks noChangeShapeType="1"/>
            </p:cNvSpPr>
            <p:nvPr/>
          </p:nvSpPr>
          <p:spPr bwMode="auto">
            <a:xfrm>
              <a:off x="528" y="3888"/>
              <a:ext cx="1776" cy="0"/>
            </a:xfrm>
            <a:prstGeom prst="line">
              <a:avLst/>
            </a:prstGeom>
            <a:noFill/>
            <a:ln w="57150">
              <a:solidFill>
                <a:srgbClr val="0000CC"/>
              </a:solidFill>
              <a:round/>
              <a:headEnd/>
              <a:tailEnd/>
            </a:ln>
            <a:effectLst/>
          </p:spPr>
          <p:txBody>
            <a:bodyPr/>
            <a:lstStyle/>
            <a:p>
              <a:endParaRPr lang="en-US"/>
            </a:p>
          </p:txBody>
        </p:sp>
        <p:sp>
          <p:nvSpPr>
            <p:cNvPr id="9263" name="Line 47"/>
            <p:cNvSpPr>
              <a:spLocks noChangeShapeType="1"/>
            </p:cNvSpPr>
            <p:nvPr/>
          </p:nvSpPr>
          <p:spPr bwMode="auto">
            <a:xfrm>
              <a:off x="3024" y="3888"/>
              <a:ext cx="2256" cy="0"/>
            </a:xfrm>
            <a:prstGeom prst="line">
              <a:avLst/>
            </a:prstGeom>
            <a:noFill/>
            <a:ln w="57150">
              <a:solidFill>
                <a:srgbClr val="00FF00"/>
              </a:solidFill>
              <a:round/>
              <a:headEnd/>
              <a:tailEnd/>
            </a:ln>
            <a:effectLst/>
          </p:spPr>
          <p:txBody>
            <a:bodyPr/>
            <a:lstStyle/>
            <a:p>
              <a:endParaRPr lang="en-US"/>
            </a:p>
          </p:txBody>
        </p:sp>
      </p:gr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fade">
                                      <p:cBhvr>
                                        <p:cTn id="7" dur="500"/>
                                        <p:tgtEl>
                                          <p:spTgt spid="9219">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219">
                                            <p:txEl>
                                              <p:pRg st="1" end="1"/>
                                            </p:txEl>
                                          </p:spTgt>
                                        </p:tgtEl>
                                        <p:attrNameLst>
                                          <p:attrName>style.visibility</p:attrName>
                                        </p:attrNameLst>
                                      </p:cBhvr>
                                      <p:to>
                                        <p:strVal val="visible"/>
                                      </p:to>
                                    </p:set>
                                    <p:animEffect transition="in" filter="fade">
                                      <p:cBhvr>
                                        <p:cTn id="10" dur="500"/>
                                        <p:tgtEl>
                                          <p:spTgt spid="9219">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219">
                                            <p:txEl>
                                              <p:pRg st="2" end="2"/>
                                            </p:txEl>
                                          </p:spTgt>
                                        </p:tgtEl>
                                        <p:attrNameLst>
                                          <p:attrName>style.visibility</p:attrName>
                                        </p:attrNameLst>
                                      </p:cBhvr>
                                      <p:to>
                                        <p:strVal val="visible"/>
                                      </p:to>
                                    </p:set>
                                    <p:animEffect transition="in" filter="fade">
                                      <p:cBhvr>
                                        <p:cTn id="13" dur="500"/>
                                        <p:tgtEl>
                                          <p:spTgt spid="9219">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219">
                                            <p:txEl>
                                              <p:pRg st="3" end="3"/>
                                            </p:txEl>
                                          </p:spTgt>
                                        </p:tgtEl>
                                        <p:attrNameLst>
                                          <p:attrName>style.visibility</p:attrName>
                                        </p:attrNameLst>
                                      </p:cBhvr>
                                      <p:to>
                                        <p:strVal val="visible"/>
                                      </p:to>
                                    </p:set>
                                    <p:animEffect transition="in" filter="fade">
                                      <p:cBhvr>
                                        <p:cTn id="16" dur="500"/>
                                        <p:tgtEl>
                                          <p:spTgt spid="9219">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219">
                                            <p:txEl>
                                              <p:pRg st="4" end="4"/>
                                            </p:txEl>
                                          </p:spTgt>
                                        </p:tgtEl>
                                        <p:attrNameLst>
                                          <p:attrName>style.visibility</p:attrName>
                                        </p:attrNameLst>
                                      </p:cBhvr>
                                      <p:to>
                                        <p:strVal val="visible"/>
                                      </p:to>
                                    </p:set>
                                    <p:animEffect transition="in" filter="fade">
                                      <p:cBhvr>
                                        <p:cTn id="19" dur="500"/>
                                        <p:tgtEl>
                                          <p:spTgt spid="9219">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9219">
                                            <p:txEl>
                                              <p:pRg st="5" end="5"/>
                                            </p:txEl>
                                          </p:spTgt>
                                        </p:tgtEl>
                                        <p:attrNameLst>
                                          <p:attrName>style.visibility</p:attrName>
                                        </p:attrNameLst>
                                      </p:cBhvr>
                                      <p:to>
                                        <p:strVal val="visible"/>
                                      </p:to>
                                    </p:set>
                                    <p:animEffect transition="in" filter="fade">
                                      <p:cBhvr>
                                        <p:cTn id="22" dur="500"/>
                                        <p:tgtEl>
                                          <p:spTgt spid="9219">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9246"/>
                                        </p:tgtEl>
                                        <p:attrNameLst>
                                          <p:attrName>style.visibility</p:attrName>
                                        </p:attrNameLst>
                                      </p:cBhvr>
                                      <p:to>
                                        <p:strVal val="visible"/>
                                      </p:to>
                                    </p:set>
                                    <p:animEffect transition="in" filter="fade">
                                      <p:cBhvr>
                                        <p:cTn id="25" dur="500"/>
                                        <p:tgtEl>
                                          <p:spTgt spid="924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9258"/>
                                        </p:tgtEl>
                                        <p:attrNameLst>
                                          <p:attrName>style.visibility</p:attrName>
                                        </p:attrNameLst>
                                      </p:cBhvr>
                                      <p:to>
                                        <p:strVal val="visible"/>
                                      </p:to>
                                    </p:set>
                                    <p:animEffect transition="in" filter="fade">
                                      <p:cBhvr>
                                        <p:cTn id="28" dur="500"/>
                                        <p:tgtEl>
                                          <p:spTgt spid="9258"/>
                                        </p:tgtEl>
                                      </p:cBhvr>
                                    </p:animEffect>
                                  </p:childTnLst>
                                </p:cTn>
                              </p:par>
                              <p:par>
                                <p:cTn id="29" presetID="10" presetClass="entr" presetSubtype="0" fill="hold" nodeType="withEffect">
                                  <p:stCondLst>
                                    <p:cond delay="0"/>
                                  </p:stCondLst>
                                  <p:childTnLst>
                                    <p:set>
                                      <p:cBhvr>
                                        <p:cTn id="30" dur="1" fill="hold">
                                          <p:stCondLst>
                                            <p:cond delay="0"/>
                                          </p:stCondLst>
                                        </p:cTn>
                                        <p:tgtEl>
                                          <p:spTgt spid="9244"/>
                                        </p:tgtEl>
                                        <p:attrNameLst>
                                          <p:attrName>style.visibility</p:attrName>
                                        </p:attrNameLst>
                                      </p:cBhvr>
                                      <p:to>
                                        <p:strVal val="visible"/>
                                      </p:to>
                                    </p:set>
                                    <p:animEffect transition="in" filter="fade">
                                      <p:cBhvr>
                                        <p:cTn id="31" dur="500"/>
                                        <p:tgtEl>
                                          <p:spTgt spid="92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P spid="9246" grpId="0"/>
      <p:bldP spid="925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r>
              <a:rPr lang="en-US" smtClean="0"/>
              <a:t>Identifiers</a:t>
            </a:r>
            <a:endParaRPr lang="en-US" dirty="0"/>
          </a:p>
        </p:txBody>
      </p:sp>
      <p:sp>
        <p:nvSpPr>
          <p:cNvPr id="89091" name="Rectangle 3"/>
          <p:cNvSpPr>
            <a:spLocks noGrp="1" noChangeArrowheads="1"/>
          </p:cNvSpPr>
          <p:nvPr>
            <p:ph idx="1"/>
          </p:nvPr>
        </p:nvSpPr>
        <p:spPr>
          <a:xfrm>
            <a:off x="457200" y="1143000"/>
            <a:ext cx="8229600" cy="1981199"/>
          </a:xfrm>
        </p:spPr>
        <p:txBody>
          <a:bodyPr>
            <a:normAutofit/>
          </a:bodyPr>
          <a:lstStyle/>
          <a:p>
            <a:r>
              <a:rPr lang="en-US" dirty="0" smtClean="0">
                <a:sym typeface="Wingdings" pitchFamily="2" charset="2"/>
              </a:rPr>
              <a:t>Our work shows: </a:t>
            </a:r>
            <a:r>
              <a:rPr lang="en-US" b="1" dirty="0" smtClean="0">
                <a:solidFill>
                  <a:srgbClr val="FF0000"/>
                </a:solidFill>
                <a:sym typeface="Wingdings" pitchFamily="2" charset="2"/>
              </a:rPr>
              <a:t>Pseudonyms </a:t>
            </a:r>
            <a:r>
              <a:rPr lang="en-US" b="1" dirty="0" smtClean="0">
                <a:solidFill>
                  <a:srgbClr val="FF0000"/>
                </a:solidFill>
                <a:sym typeface="Wingdings" pitchFamily="2" charset="2"/>
              </a:rPr>
              <a:t>+ WPA are </a:t>
            </a:r>
            <a:r>
              <a:rPr lang="en-US" b="1" dirty="0" smtClean="0">
                <a:solidFill>
                  <a:srgbClr val="FF0000"/>
                </a:solidFill>
                <a:sym typeface="Wingdings" pitchFamily="2" charset="2"/>
              </a:rPr>
              <a:t>not enough</a:t>
            </a:r>
          </a:p>
          <a:p>
            <a:pPr lvl="1"/>
            <a:r>
              <a:rPr lang="en-US" dirty="0" smtClean="0">
                <a:sym typeface="Wingdings" pitchFamily="2" charset="2"/>
              </a:rPr>
              <a:t>Implicit identifiers: identifying characteristics of traffic</a:t>
            </a:r>
          </a:p>
          <a:p>
            <a:pPr lvl="1"/>
            <a:r>
              <a:rPr lang="en-US" dirty="0" smtClean="0">
                <a:sym typeface="Wingdings" pitchFamily="2" charset="2"/>
              </a:rPr>
              <a:t>E.g., most users identified with 90% accuracy in hotspots</a:t>
            </a:r>
          </a:p>
          <a:p>
            <a:pPr lvl="1"/>
            <a:endParaRPr lang="en-US" dirty="0">
              <a:sym typeface="Wingdings" pitchFamily="2" charset="2"/>
            </a:endParaRPr>
          </a:p>
        </p:txBody>
      </p:sp>
      <p:sp>
        <p:nvSpPr>
          <p:cNvPr id="35" name="Slide Number Placeholder 5"/>
          <p:cNvSpPr>
            <a:spLocks noGrp="1"/>
          </p:cNvSpPr>
          <p:nvPr>
            <p:ph type="sldNum" sz="quarter" idx="12"/>
          </p:nvPr>
        </p:nvSpPr>
        <p:spPr/>
        <p:txBody>
          <a:bodyPr/>
          <a:lstStyle/>
          <a:p>
            <a:fld id="{73702F16-E3D7-4904-9EB2-E222859CE769}" type="slidenum">
              <a:rPr lang="en-US" smtClean="0"/>
              <a:pPr/>
              <a:t>11</a:t>
            </a:fld>
            <a:endParaRPr lang="en-US"/>
          </a:p>
        </p:txBody>
      </p:sp>
      <p:pic>
        <p:nvPicPr>
          <p:cNvPr id="89092" name="Picture 4"/>
          <p:cNvPicPr>
            <a:picLocks noChangeAspect="1" noChangeArrowheads="1"/>
          </p:cNvPicPr>
          <p:nvPr/>
        </p:nvPicPr>
        <p:blipFill>
          <a:blip r:embed="rId3"/>
          <a:srcRect/>
          <a:stretch>
            <a:fillRect/>
          </a:stretch>
        </p:blipFill>
        <p:spPr bwMode="auto">
          <a:xfrm>
            <a:off x="3065463" y="4452938"/>
            <a:ext cx="814387" cy="814387"/>
          </a:xfrm>
          <a:prstGeom prst="rect">
            <a:avLst/>
          </a:prstGeom>
          <a:noFill/>
          <a:ln w="9525">
            <a:noFill/>
            <a:miter lim="800000"/>
            <a:headEnd/>
            <a:tailEnd/>
          </a:ln>
          <a:effectLst/>
        </p:spPr>
      </p:pic>
      <p:pic>
        <p:nvPicPr>
          <p:cNvPr id="89093" name="Picture 5"/>
          <p:cNvPicPr>
            <a:picLocks noChangeAspect="1" noChangeArrowheads="1"/>
          </p:cNvPicPr>
          <p:nvPr/>
        </p:nvPicPr>
        <p:blipFill>
          <a:blip r:embed="rId4"/>
          <a:srcRect/>
          <a:stretch>
            <a:fillRect/>
          </a:stretch>
        </p:blipFill>
        <p:spPr bwMode="auto">
          <a:xfrm>
            <a:off x="977900" y="4402138"/>
            <a:ext cx="742950" cy="915987"/>
          </a:xfrm>
          <a:prstGeom prst="rect">
            <a:avLst/>
          </a:prstGeom>
          <a:noFill/>
          <a:ln w="9525">
            <a:noFill/>
            <a:miter lim="800000"/>
            <a:headEnd/>
            <a:tailEnd/>
          </a:ln>
          <a:effectLst/>
        </p:spPr>
      </p:pic>
      <p:cxnSp>
        <p:nvCxnSpPr>
          <p:cNvPr id="89094" name="AutoShape 6"/>
          <p:cNvCxnSpPr>
            <a:cxnSpLocks noChangeShapeType="1"/>
            <a:stCxn id="0" idx="3"/>
            <a:endCxn id="0" idx="1"/>
          </p:cNvCxnSpPr>
          <p:nvPr/>
        </p:nvCxnSpPr>
        <p:spPr bwMode="auto">
          <a:xfrm>
            <a:off x="1720850" y="4859338"/>
            <a:ext cx="1344613" cy="0"/>
          </a:xfrm>
          <a:prstGeom prst="straightConnector1">
            <a:avLst/>
          </a:prstGeom>
          <a:noFill/>
          <a:ln w="50800">
            <a:solidFill>
              <a:schemeClr val="tx1"/>
            </a:solidFill>
            <a:round/>
            <a:headEnd type="triangle" w="med" len="med"/>
            <a:tailEnd type="triangle" w="med" len="med"/>
          </a:ln>
          <a:effectLst/>
        </p:spPr>
      </p:cxnSp>
      <p:sp>
        <p:nvSpPr>
          <p:cNvPr id="89095" name="Text Box 7"/>
          <p:cNvSpPr txBox="1">
            <a:spLocks noChangeArrowheads="1"/>
          </p:cNvSpPr>
          <p:nvPr/>
        </p:nvSpPr>
        <p:spPr bwMode="auto">
          <a:xfrm>
            <a:off x="1606550" y="4090988"/>
            <a:ext cx="1739900" cy="517525"/>
          </a:xfrm>
          <a:prstGeom prst="rect">
            <a:avLst/>
          </a:prstGeom>
          <a:noFill/>
          <a:ln w="9525">
            <a:noFill/>
            <a:miter lim="800000"/>
            <a:headEnd/>
            <a:tailEnd/>
          </a:ln>
          <a:effectLst/>
        </p:spPr>
        <p:txBody>
          <a:bodyPr wrap="none">
            <a:spAutoFit/>
          </a:bodyPr>
          <a:lstStyle/>
          <a:p>
            <a:pPr algn="ctr"/>
            <a:endParaRPr lang="en-US" sz="1400">
              <a:solidFill>
                <a:schemeClr val="accent2"/>
              </a:solidFill>
              <a:cs typeface="Arial" charset="0"/>
            </a:endParaRPr>
          </a:p>
          <a:p>
            <a:pPr algn="ctr"/>
            <a:r>
              <a:rPr lang="en-US" sz="1400" b="1">
                <a:solidFill>
                  <a:srgbClr val="0000FF"/>
                </a:solidFill>
                <a:cs typeface="Arial" charset="0"/>
              </a:rPr>
              <a:t>00:0E:35:CE:1F:59</a:t>
            </a:r>
          </a:p>
        </p:txBody>
      </p:sp>
      <p:pic>
        <p:nvPicPr>
          <p:cNvPr id="89096" name="Picture 8"/>
          <p:cNvPicPr>
            <a:picLocks noChangeAspect="1" noChangeArrowheads="1"/>
          </p:cNvPicPr>
          <p:nvPr/>
        </p:nvPicPr>
        <p:blipFill>
          <a:blip r:embed="rId3"/>
          <a:srcRect/>
          <a:stretch>
            <a:fillRect/>
          </a:stretch>
        </p:blipFill>
        <p:spPr bwMode="auto">
          <a:xfrm>
            <a:off x="7332663" y="4452938"/>
            <a:ext cx="814387" cy="814387"/>
          </a:xfrm>
          <a:prstGeom prst="rect">
            <a:avLst/>
          </a:prstGeom>
          <a:noFill/>
          <a:ln w="9525">
            <a:noFill/>
            <a:miter lim="800000"/>
            <a:headEnd/>
            <a:tailEnd/>
          </a:ln>
          <a:effectLst/>
        </p:spPr>
      </p:pic>
      <p:pic>
        <p:nvPicPr>
          <p:cNvPr id="89097" name="Picture 9"/>
          <p:cNvPicPr>
            <a:picLocks noChangeAspect="1" noChangeArrowheads="1"/>
          </p:cNvPicPr>
          <p:nvPr/>
        </p:nvPicPr>
        <p:blipFill>
          <a:blip r:embed="rId4"/>
          <a:srcRect/>
          <a:stretch>
            <a:fillRect/>
          </a:stretch>
        </p:blipFill>
        <p:spPr bwMode="auto">
          <a:xfrm>
            <a:off x="5245100" y="4402138"/>
            <a:ext cx="742950" cy="915987"/>
          </a:xfrm>
          <a:prstGeom prst="rect">
            <a:avLst/>
          </a:prstGeom>
          <a:noFill/>
          <a:ln w="9525">
            <a:noFill/>
            <a:miter lim="800000"/>
            <a:headEnd/>
            <a:tailEnd/>
          </a:ln>
          <a:effectLst/>
        </p:spPr>
      </p:pic>
      <p:cxnSp>
        <p:nvCxnSpPr>
          <p:cNvPr id="89098" name="AutoShape 10"/>
          <p:cNvCxnSpPr>
            <a:cxnSpLocks noChangeShapeType="1"/>
            <a:stCxn id="0" idx="3"/>
            <a:endCxn id="0" idx="1"/>
          </p:cNvCxnSpPr>
          <p:nvPr/>
        </p:nvCxnSpPr>
        <p:spPr bwMode="auto">
          <a:xfrm>
            <a:off x="5988050" y="4859338"/>
            <a:ext cx="1344613" cy="0"/>
          </a:xfrm>
          <a:prstGeom prst="straightConnector1">
            <a:avLst/>
          </a:prstGeom>
          <a:noFill/>
          <a:ln w="50800">
            <a:solidFill>
              <a:schemeClr val="tx1"/>
            </a:solidFill>
            <a:round/>
            <a:headEnd type="triangle" w="med" len="med"/>
            <a:tailEnd type="triangle" w="med" len="med"/>
          </a:ln>
          <a:effectLst/>
        </p:spPr>
      </p:cxnSp>
      <p:sp>
        <p:nvSpPr>
          <p:cNvPr id="89099" name="Text Box 11"/>
          <p:cNvSpPr txBox="1">
            <a:spLocks noChangeArrowheads="1"/>
          </p:cNvSpPr>
          <p:nvPr/>
        </p:nvSpPr>
        <p:spPr bwMode="auto">
          <a:xfrm>
            <a:off x="5853113" y="4090988"/>
            <a:ext cx="1941512" cy="517525"/>
          </a:xfrm>
          <a:prstGeom prst="rect">
            <a:avLst/>
          </a:prstGeom>
          <a:noFill/>
          <a:ln w="9525">
            <a:noFill/>
            <a:miter lim="800000"/>
            <a:headEnd/>
            <a:tailEnd/>
          </a:ln>
          <a:effectLst/>
        </p:spPr>
        <p:txBody>
          <a:bodyPr wrap="none">
            <a:spAutoFit/>
          </a:bodyPr>
          <a:lstStyle/>
          <a:p>
            <a:pPr algn="ctr"/>
            <a:endParaRPr lang="en-US" sz="1400" b="1">
              <a:solidFill>
                <a:srgbClr val="00FF00"/>
              </a:solidFill>
            </a:endParaRPr>
          </a:p>
          <a:p>
            <a:pPr algn="ctr"/>
            <a:r>
              <a:rPr lang="en-US" sz="1400" b="1">
                <a:solidFill>
                  <a:srgbClr val="00FF00"/>
                </a:solidFill>
              </a:rPr>
              <a:t>00:AA:BB:CC:DD:EE</a:t>
            </a:r>
          </a:p>
        </p:txBody>
      </p:sp>
      <p:grpSp>
        <p:nvGrpSpPr>
          <p:cNvPr id="2" name="Group 13"/>
          <p:cNvGrpSpPr>
            <a:grpSpLocks/>
          </p:cNvGrpSpPr>
          <p:nvPr/>
        </p:nvGrpSpPr>
        <p:grpSpPr bwMode="auto">
          <a:xfrm>
            <a:off x="1905000" y="5105400"/>
            <a:ext cx="1023938" cy="1066800"/>
            <a:chOff x="2352" y="2496"/>
            <a:chExt cx="645" cy="672"/>
          </a:xfrm>
        </p:grpSpPr>
        <p:pic>
          <p:nvPicPr>
            <p:cNvPr id="89102" name="Picture 14" descr="laptop"/>
            <p:cNvPicPr>
              <a:picLocks noChangeAspect="1" noChangeArrowheads="1"/>
            </p:cNvPicPr>
            <p:nvPr/>
          </p:nvPicPr>
          <p:blipFill>
            <a:blip r:embed="rId5"/>
            <a:srcRect/>
            <a:stretch>
              <a:fillRect/>
            </a:stretch>
          </p:blipFill>
          <p:spPr bwMode="auto">
            <a:xfrm>
              <a:off x="2352" y="2496"/>
              <a:ext cx="645" cy="672"/>
            </a:xfrm>
            <a:prstGeom prst="rect">
              <a:avLst/>
            </a:prstGeom>
            <a:noFill/>
          </p:spPr>
        </p:pic>
        <p:sp>
          <p:nvSpPr>
            <p:cNvPr id="89103" name="Text Box 15"/>
            <p:cNvSpPr txBox="1">
              <a:spLocks noChangeArrowheads="1"/>
            </p:cNvSpPr>
            <p:nvPr/>
          </p:nvSpPr>
          <p:spPr bwMode="auto">
            <a:xfrm>
              <a:off x="2400" y="2592"/>
              <a:ext cx="585" cy="192"/>
            </a:xfrm>
            <a:prstGeom prst="rect">
              <a:avLst/>
            </a:prstGeom>
            <a:noFill/>
            <a:ln w="9525">
              <a:noFill/>
              <a:miter lim="800000"/>
              <a:headEnd/>
              <a:tailEnd/>
            </a:ln>
            <a:effectLst/>
          </p:spPr>
          <p:txBody>
            <a:bodyPr wrap="none">
              <a:spAutoFit/>
            </a:bodyPr>
            <a:lstStyle/>
            <a:p>
              <a:r>
                <a:rPr lang="en-US" sz="1400" b="1">
                  <a:solidFill>
                    <a:srgbClr val="00FF00"/>
                  </a:solidFill>
                  <a:latin typeface="Courier New" pitchFamily="49" charset="0"/>
                </a:rPr>
                <a:t>tcpdump</a:t>
              </a:r>
            </a:p>
          </p:txBody>
        </p:sp>
      </p:grpSp>
      <p:grpSp>
        <p:nvGrpSpPr>
          <p:cNvPr id="3" name="Group 17"/>
          <p:cNvGrpSpPr>
            <a:grpSpLocks/>
          </p:cNvGrpSpPr>
          <p:nvPr/>
        </p:nvGrpSpPr>
        <p:grpSpPr bwMode="auto">
          <a:xfrm>
            <a:off x="6172200" y="5105400"/>
            <a:ext cx="1023938" cy="1066800"/>
            <a:chOff x="2352" y="2496"/>
            <a:chExt cx="645" cy="672"/>
          </a:xfrm>
        </p:grpSpPr>
        <p:pic>
          <p:nvPicPr>
            <p:cNvPr id="89106" name="Picture 18" descr="laptop"/>
            <p:cNvPicPr>
              <a:picLocks noChangeAspect="1" noChangeArrowheads="1"/>
            </p:cNvPicPr>
            <p:nvPr/>
          </p:nvPicPr>
          <p:blipFill>
            <a:blip r:embed="rId5"/>
            <a:srcRect/>
            <a:stretch>
              <a:fillRect/>
            </a:stretch>
          </p:blipFill>
          <p:spPr bwMode="auto">
            <a:xfrm>
              <a:off x="2352" y="2496"/>
              <a:ext cx="645" cy="672"/>
            </a:xfrm>
            <a:prstGeom prst="rect">
              <a:avLst/>
            </a:prstGeom>
            <a:noFill/>
          </p:spPr>
        </p:pic>
        <p:sp>
          <p:nvSpPr>
            <p:cNvPr id="89107" name="Text Box 19"/>
            <p:cNvSpPr txBox="1">
              <a:spLocks noChangeArrowheads="1"/>
            </p:cNvSpPr>
            <p:nvPr/>
          </p:nvSpPr>
          <p:spPr bwMode="auto">
            <a:xfrm>
              <a:off x="2400" y="2592"/>
              <a:ext cx="585" cy="192"/>
            </a:xfrm>
            <a:prstGeom prst="rect">
              <a:avLst/>
            </a:prstGeom>
            <a:noFill/>
            <a:ln w="9525">
              <a:noFill/>
              <a:miter lim="800000"/>
              <a:headEnd/>
              <a:tailEnd/>
            </a:ln>
            <a:effectLst/>
          </p:spPr>
          <p:txBody>
            <a:bodyPr wrap="none">
              <a:spAutoFit/>
            </a:bodyPr>
            <a:lstStyle/>
            <a:p>
              <a:r>
                <a:rPr lang="en-US" sz="1400" b="1">
                  <a:solidFill>
                    <a:srgbClr val="00FF00"/>
                  </a:solidFill>
                  <a:latin typeface="Courier New" pitchFamily="49" charset="0"/>
                </a:rPr>
                <a:t>tcpdump</a:t>
              </a:r>
            </a:p>
          </p:txBody>
        </p:sp>
      </p:grpSp>
      <p:grpSp>
        <p:nvGrpSpPr>
          <p:cNvPr id="4" name="Group 33"/>
          <p:cNvGrpSpPr>
            <a:grpSpLocks/>
          </p:cNvGrpSpPr>
          <p:nvPr/>
        </p:nvGrpSpPr>
        <p:grpSpPr bwMode="auto">
          <a:xfrm>
            <a:off x="609601" y="3200400"/>
            <a:ext cx="7888288" cy="1185863"/>
            <a:chOff x="377" y="2016"/>
            <a:chExt cx="4969" cy="747"/>
          </a:xfrm>
        </p:grpSpPr>
        <p:pic>
          <p:nvPicPr>
            <p:cNvPr id="89110" name="Picture 22" descr="waves"/>
            <p:cNvPicPr>
              <a:picLocks noChangeAspect="1" noChangeArrowheads="1"/>
            </p:cNvPicPr>
            <p:nvPr/>
          </p:nvPicPr>
          <p:blipFill>
            <a:blip r:embed="rId6"/>
            <a:srcRect/>
            <a:stretch>
              <a:fillRect/>
            </a:stretch>
          </p:blipFill>
          <p:spPr bwMode="auto">
            <a:xfrm>
              <a:off x="528" y="2551"/>
              <a:ext cx="517" cy="212"/>
            </a:xfrm>
            <a:prstGeom prst="rect">
              <a:avLst/>
            </a:prstGeom>
            <a:noFill/>
          </p:spPr>
        </p:pic>
        <p:pic>
          <p:nvPicPr>
            <p:cNvPr id="89111" name="Picture 23" descr="fingerprint"/>
            <p:cNvPicPr>
              <a:picLocks noChangeAspect="1" noChangeArrowheads="1"/>
            </p:cNvPicPr>
            <p:nvPr/>
          </p:nvPicPr>
          <p:blipFill>
            <a:blip r:embed="rId7"/>
            <a:srcRect/>
            <a:stretch>
              <a:fillRect/>
            </a:stretch>
          </p:blipFill>
          <p:spPr bwMode="auto">
            <a:xfrm>
              <a:off x="2736" y="2112"/>
              <a:ext cx="384" cy="426"/>
            </a:xfrm>
            <a:prstGeom prst="rect">
              <a:avLst/>
            </a:prstGeom>
            <a:noFill/>
          </p:spPr>
        </p:pic>
        <p:pic>
          <p:nvPicPr>
            <p:cNvPr id="89113" name="Picture 25" descr="waves"/>
            <p:cNvPicPr>
              <a:picLocks noChangeAspect="1" noChangeArrowheads="1"/>
            </p:cNvPicPr>
            <p:nvPr/>
          </p:nvPicPr>
          <p:blipFill>
            <a:blip r:embed="rId6"/>
            <a:srcRect/>
            <a:stretch>
              <a:fillRect/>
            </a:stretch>
          </p:blipFill>
          <p:spPr bwMode="auto">
            <a:xfrm>
              <a:off x="3264" y="2551"/>
              <a:ext cx="517" cy="212"/>
            </a:xfrm>
            <a:prstGeom prst="rect">
              <a:avLst/>
            </a:prstGeom>
            <a:noFill/>
          </p:spPr>
        </p:pic>
        <p:sp>
          <p:nvSpPr>
            <p:cNvPr id="89114" name="Text Box 26"/>
            <p:cNvSpPr txBox="1">
              <a:spLocks noChangeArrowheads="1"/>
            </p:cNvSpPr>
            <p:nvPr/>
          </p:nvSpPr>
          <p:spPr bwMode="auto">
            <a:xfrm>
              <a:off x="377" y="2016"/>
              <a:ext cx="1986" cy="577"/>
            </a:xfrm>
            <a:prstGeom prst="rect">
              <a:avLst/>
            </a:prstGeom>
            <a:noFill/>
            <a:ln w="9525">
              <a:noFill/>
              <a:miter lim="800000"/>
              <a:headEnd/>
              <a:tailEnd/>
            </a:ln>
            <a:effectLst/>
          </p:spPr>
          <p:txBody>
            <a:bodyPr wrap="none">
              <a:spAutoFit/>
            </a:bodyPr>
            <a:lstStyle/>
            <a:p>
              <a:r>
                <a:rPr lang="en-US" dirty="0"/>
                <a:t>Search:</a:t>
              </a:r>
              <a:r>
                <a:rPr lang="en-US" dirty="0">
                  <a:solidFill>
                    <a:schemeClr val="accent2"/>
                  </a:solidFill>
                </a:rPr>
                <a:t> </a:t>
              </a:r>
              <a:r>
                <a:rPr lang="en-US" dirty="0">
                  <a:solidFill>
                    <a:srgbClr val="FF0000"/>
                  </a:solidFill>
                </a:rPr>
                <a:t>“Bob’s Home Net”</a:t>
              </a:r>
            </a:p>
            <a:p>
              <a:r>
                <a:rPr lang="en-US" dirty="0"/>
                <a:t>Packets </a:t>
              </a:r>
              <a:r>
                <a:rPr lang="en-US" dirty="0">
                  <a:sym typeface="Symbol" pitchFamily="18" charset="2"/>
                </a:rPr>
                <a:t></a:t>
              </a:r>
              <a:r>
                <a:rPr lang="en-US" dirty="0">
                  <a:solidFill>
                    <a:schemeClr val="accent2"/>
                  </a:solidFill>
                  <a:sym typeface="Symbol" pitchFamily="18" charset="2"/>
                </a:rPr>
                <a:t> </a:t>
              </a:r>
              <a:r>
                <a:rPr lang="en-US" dirty="0">
                  <a:solidFill>
                    <a:srgbClr val="FF0000"/>
                  </a:solidFill>
                </a:rPr>
                <a:t>Intel Email Server</a:t>
              </a:r>
            </a:p>
            <a:p>
              <a:r>
                <a:rPr lang="en-US" dirty="0"/>
                <a:t>…</a:t>
              </a:r>
            </a:p>
          </p:txBody>
        </p:sp>
        <p:sp>
          <p:nvSpPr>
            <p:cNvPr id="89115" name="Text Box 27"/>
            <p:cNvSpPr txBox="1">
              <a:spLocks noChangeArrowheads="1"/>
            </p:cNvSpPr>
            <p:nvPr/>
          </p:nvSpPr>
          <p:spPr bwMode="auto">
            <a:xfrm>
              <a:off x="3360" y="2016"/>
              <a:ext cx="1986" cy="577"/>
            </a:xfrm>
            <a:prstGeom prst="rect">
              <a:avLst/>
            </a:prstGeom>
            <a:noFill/>
            <a:ln w="9525">
              <a:noFill/>
              <a:miter lim="800000"/>
              <a:headEnd/>
              <a:tailEnd/>
            </a:ln>
            <a:effectLst/>
          </p:spPr>
          <p:txBody>
            <a:bodyPr wrap="none">
              <a:spAutoFit/>
            </a:bodyPr>
            <a:lstStyle/>
            <a:p>
              <a:r>
                <a:rPr lang="en-US"/>
                <a:t>Search:</a:t>
              </a:r>
              <a:r>
                <a:rPr lang="en-US">
                  <a:solidFill>
                    <a:schemeClr val="accent2"/>
                  </a:solidFill>
                </a:rPr>
                <a:t> </a:t>
              </a:r>
              <a:r>
                <a:rPr lang="en-US">
                  <a:solidFill>
                    <a:srgbClr val="FF0000"/>
                  </a:solidFill>
                </a:rPr>
                <a:t>“Bob’s Home Net”</a:t>
              </a:r>
            </a:p>
            <a:p>
              <a:r>
                <a:rPr lang="en-US"/>
                <a:t>Packets </a:t>
              </a:r>
              <a:r>
                <a:rPr lang="en-US">
                  <a:sym typeface="Symbol" pitchFamily="18" charset="2"/>
                </a:rPr>
                <a:t> </a:t>
              </a:r>
              <a:r>
                <a:rPr lang="en-US">
                  <a:solidFill>
                    <a:srgbClr val="FF0000"/>
                  </a:solidFill>
                </a:rPr>
                <a:t>Intel Email Server</a:t>
              </a:r>
            </a:p>
            <a:p>
              <a:r>
                <a:rPr lang="en-US"/>
                <a:t>…</a:t>
              </a:r>
            </a:p>
          </p:txBody>
        </p:sp>
        <p:sp>
          <p:nvSpPr>
            <p:cNvPr id="89116" name="AutoShape 28"/>
            <p:cNvSpPr>
              <a:spLocks/>
            </p:cNvSpPr>
            <p:nvPr/>
          </p:nvSpPr>
          <p:spPr bwMode="auto">
            <a:xfrm>
              <a:off x="2544" y="2064"/>
              <a:ext cx="48" cy="500"/>
            </a:xfrm>
            <a:prstGeom prst="rightBrace">
              <a:avLst>
                <a:gd name="adj1" fmla="val 86806"/>
                <a:gd name="adj2" fmla="val 46023"/>
              </a:avLst>
            </a:prstGeom>
            <a:noFill/>
            <a:ln w="9525">
              <a:solidFill>
                <a:schemeClr val="tx1"/>
              </a:solidFill>
              <a:round/>
              <a:headEnd/>
              <a:tailEnd/>
            </a:ln>
            <a:effectLst/>
          </p:spPr>
          <p:txBody>
            <a:bodyPr wrap="none" anchor="ctr"/>
            <a:lstStyle/>
            <a:p>
              <a:endParaRPr lang="en-US"/>
            </a:p>
          </p:txBody>
        </p:sp>
        <p:sp>
          <p:nvSpPr>
            <p:cNvPr id="89117" name="AutoShape 29"/>
            <p:cNvSpPr>
              <a:spLocks/>
            </p:cNvSpPr>
            <p:nvPr/>
          </p:nvSpPr>
          <p:spPr bwMode="auto">
            <a:xfrm flipH="1" flipV="1">
              <a:off x="3264" y="2064"/>
              <a:ext cx="48" cy="480"/>
            </a:xfrm>
            <a:prstGeom prst="rightBrace">
              <a:avLst>
                <a:gd name="adj1" fmla="val 83333"/>
                <a:gd name="adj2" fmla="val 52208"/>
              </a:avLst>
            </a:prstGeom>
            <a:noFill/>
            <a:ln w="9525">
              <a:solidFill>
                <a:schemeClr val="tx1"/>
              </a:solidFill>
              <a:round/>
              <a:headEnd/>
              <a:tailEnd/>
            </a:ln>
            <a:effectLst/>
          </p:spPr>
          <p:txBody>
            <a:bodyPr wrap="none" anchor="ctr"/>
            <a:lstStyle/>
            <a:p>
              <a:endParaRPr lang="en-US"/>
            </a:p>
          </p:txBody>
        </p:sp>
        <p:sp>
          <p:nvSpPr>
            <p:cNvPr id="89118" name="Line 30"/>
            <p:cNvSpPr>
              <a:spLocks noChangeShapeType="1"/>
            </p:cNvSpPr>
            <p:nvPr/>
          </p:nvSpPr>
          <p:spPr bwMode="auto">
            <a:xfrm flipH="1">
              <a:off x="2592" y="2304"/>
              <a:ext cx="144" cy="0"/>
            </a:xfrm>
            <a:prstGeom prst="line">
              <a:avLst/>
            </a:prstGeom>
            <a:noFill/>
            <a:ln w="9525">
              <a:solidFill>
                <a:schemeClr val="tx1"/>
              </a:solidFill>
              <a:round/>
              <a:headEnd/>
              <a:tailEnd type="triangle" w="med" len="med"/>
            </a:ln>
            <a:effectLst/>
          </p:spPr>
          <p:txBody>
            <a:bodyPr/>
            <a:lstStyle/>
            <a:p>
              <a:endParaRPr lang="en-US"/>
            </a:p>
          </p:txBody>
        </p:sp>
        <p:sp>
          <p:nvSpPr>
            <p:cNvPr id="89119" name="Line 31"/>
            <p:cNvSpPr>
              <a:spLocks noChangeShapeType="1"/>
            </p:cNvSpPr>
            <p:nvPr/>
          </p:nvSpPr>
          <p:spPr bwMode="auto">
            <a:xfrm>
              <a:off x="3120" y="2304"/>
              <a:ext cx="144" cy="0"/>
            </a:xfrm>
            <a:prstGeom prst="line">
              <a:avLst/>
            </a:prstGeom>
            <a:noFill/>
            <a:ln w="9525">
              <a:solidFill>
                <a:schemeClr val="tx1"/>
              </a:solidFill>
              <a:round/>
              <a:headEnd/>
              <a:tailEnd type="triangle" w="med" len="med"/>
            </a:ln>
            <a:effectLst/>
          </p:spPr>
          <p:txBody>
            <a:bodyPr/>
            <a:lstStyle/>
            <a:p>
              <a:endParaRPr lang="en-US"/>
            </a:p>
          </p:txBody>
        </p:sp>
      </p:grpSp>
      <p:grpSp>
        <p:nvGrpSpPr>
          <p:cNvPr id="5" name="Group 34"/>
          <p:cNvGrpSpPr>
            <a:grpSpLocks/>
          </p:cNvGrpSpPr>
          <p:nvPr/>
        </p:nvGrpSpPr>
        <p:grpSpPr bwMode="auto">
          <a:xfrm>
            <a:off x="304800" y="6248400"/>
            <a:ext cx="8458200" cy="366713"/>
            <a:chOff x="192" y="3888"/>
            <a:chExt cx="5328" cy="231"/>
          </a:xfrm>
        </p:grpSpPr>
        <p:sp>
          <p:nvSpPr>
            <p:cNvPr id="89123" name="Line 35"/>
            <p:cNvSpPr>
              <a:spLocks noChangeShapeType="1"/>
            </p:cNvSpPr>
            <p:nvPr/>
          </p:nvSpPr>
          <p:spPr bwMode="auto">
            <a:xfrm>
              <a:off x="192" y="3888"/>
              <a:ext cx="5328" cy="0"/>
            </a:xfrm>
            <a:prstGeom prst="line">
              <a:avLst/>
            </a:prstGeom>
            <a:noFill/>
            <a:ln w="9525">
              <a:solidFill>
                <a:schemeClr val="tx1"/>
              </a:solidFill>
              <a:round/>
              <a:headEnd/>
              <a:tailEnd type="triangle" w="med" len="med"/>
            </a:ln>
            <a:effectLst/>
          </p:spPr>
          <p:txBody>
            <a:bodyPr/>
            <a:lstStyle/>
            <a:p>
              <a:endParaRPr lang="en-US"/>
            </a:p>
          </p:txBody>
        </p:sp>
        <p:sp>
          <p:nvSpPr>
            <p:cNvPr id="89124" name="Text Box 36"/>
            <p:cNvSpPr txBox="1">
              <a:spLocks noChangeArrowheads="1"/>
            </p:cNvSpPr>
            <p:nvPr/>
          </p:nvSpPr>
          <p:spPr bwMode="auto">
            <a:xfrm>
              <a:off x="192" y="3888"/>
              <a:ext cx="388" cy="231"/>
            </a:xfrm>
            <a:prstGeom prst="rect">
              <a:avLst/>
            </a:prstGeom>
            <a:noFill/>
            <a:ln w="9525">
              <a:noFill/>
              <a:miter lim="800000"/>
              <a:headEnd/>
              <a:tailEnd/>
            </a:ln>
            <a:effectLst/>
          </p:spPr>
          <p:txBody>
            <a:bodyPr wrap="none">
              <a:spAutoFit/>
            </a:bodyPr>
            <a:lstStyle/>
            <a:p>
              <a:r>
                <a:rPr lang="en-US"/>
                <a:t>time</a:t>
              </a:r>
            </a:p>
          </p:txBody>
        </p:sp>
        <p:sp>
          <p:nvSpPr>
            <p:cNvPr id="89125" name="Line 37"/>
            <p:cNvSpPr>
              <a:spLocks noChangeShapeType="1"/>
            </p:cNvSpPr>
            <p:nvPr/>
          </p:nvSpPr>
          <p:spPr bwMode="auto">
            <a:xfrm>
              <a:off x="528" y="3888"/>
              <a:ext cx="1776" cy="0"/>
            </a:xfrm>
            <a:prstGeom prst="line">
              <a:avLst/>
            </a:prstGeom>
            <a:noFill/>
            <a:ln w="57150">
              <a:solidFill>
                <a:srgbClr val="0000CC"/>
              </a:solidFill>
              <a:round/>
              <a:headEnd/>
              <a:tailEnd/>
            </a:ln>
            <a:effectLst/>
          </p:spPr>
          <p:txBody>
            <a:bodyPr/>
            <a:lstStyle/>
            <a:p>
              <a:endParaRPr lang="en-US"/>
            </a:p>
          </p:txBody>
        </p:sp>
        <p:sp>
          <p:nvSpPr>
            <p:cNvPr id="89126" name="Line 38"/>
            <p:cNvSpPr>
              <a:spLocks noChangeShapeType="1"/>
            </p:cNvSpPr>
            <p:nvPr/>
          </p:nvSpPr>
          <p:spPr bwMode="auto">
            <a:xfrm>
              <a:off x="3024" y="3888"/>
              <a:ext cx="2256" cy="0"/>
            </a:xfrm>
            <a:prstGeom prst="line">
              <a:avLst/>
            </a:prstGeom>
            <a:noFill/>
            <a:ln w="57150">
              <a:solidFill>
                <a:srgbClr val="00FF00"/>
              </a:solidFill>
              <a:round/>
              <a:headEnd/>
              <a:tailEnd/>
            </a:ln>
            <a:effectLst/>
          </p:spPr>
          <p:txBody>
            <a:bodyPr/>
            <a:lstStyle/>
            <a:p>
              <a:endParaRPr lang="en-US"/>
            </a:p>
          </p:txBody>
        </p:sp>
      </p:gr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9091">
                                            <p:txEl>
                                              <p:pRg st="0" end="0"/>
                                            </p:txEl>
                                          </p:spTgt>
                                        </p:tgtEl>
                                        <p:attrNameLst>
                                          <p:attrName>style.visibility</p:attrName>
                                        </p:attrNameLst>
                                      </p:cBhvr>
                                      <p:to>
                                        <p:strVal val="visible"/>
                                      </p:to>
                                    </p:set>
                                    <p:animEffect transition="in" filter="fade">
                                      <p:cBhvr>
                                        <p:cTn id="7" dur="500"/>
                                        <p:tgtEl>
                                          <p:spTgt spid="89091">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9091">
                                            <p:txEl>
                                              <p:pRg st="1" end="1"/>
                                            </p:txEl>
                                          </p:spTgt>
                                        </p:tgtEl>
                                        <p:attrNameLst>
                                          <p:attrName>style.visibility</p:attrName>
                                        </p:attrNameLst>
                                      </p:cBhvr>
                                      <p:to>
                                        <p:strVal val="visible"/>
                                      </p:to>
                                    </p:set>
                                    <p:animEffect transition="in" filter="fade">
                                      <p:cBhvr>
                                        <p:cTn id="10" dur="500"/>
                                        <p:tgtEl>
                                          <p:spTgt spid="89091">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9091">
                                            <p:txEl>
                                              <p:pRg st="2" end="2"/>
                                            </p:txEl>
                                          </p:spTgt>
                                        </p:tgtEl>
                                        <p:attrNameLst>
                                          <p:attrName>style.visibility</p:attrName>
                                        </p:attrNameLst>
                                      </p:cBhvr>
                                      <p:to>
                                        <p:strVal val="visible"/>
                                      </p:to>
                                    </p:set>
                                    <p:animEffect transition="in" filter="fade">
                                      <p:cBhvr>
                                        <p:cTn id="13" dur="500"/>
                                        <p:tgtEl>
                                          <p:spTgt spid="89091">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89097"/>
                                        </p:tgtEl>
                                        <p:attrNameLst>
                                          <p:attrName>style.visibility</p:attrName>
                                        </p:attrNameLst>
                                      </p:cBhvr>
                                      <p:to>
                                        <p:strVal val="visible"/>
                                      </p:to>
                                    </p:set>
                                    <p:animEffect transition="in" filter="fade">
                                      <p:cBhvr>
                                        <p:cTn id="19" dur="500"/>
                                        <p:tgtEl>
                                          <p:spTgt spid="890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1"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dirty="0"/>
              <a:t>Implicit Identifiers by Example</a:t>
            </a:r>
          </a:p>
        </p:txBody>
      </p:sp>
      <p:sp>
        <p:nvSpPr>
          <p:cNvPr id="13315" name="Rectangle 3"/>
          <p:cNvSpPr>
            <a:spLocks noGrp="1" noChangeArrowheads="1"/>
          </p:cNvSpPr>
          <p:nvPr>
            <p:ph type="body" idx="1"/>
          </p:nvPr>
        </p:nvSpPr>
        <p:spPr>
          <a:xfrm>
            <a:off x="457200" y="1524001"/>
            <a:ext cx="8229600" cy="2819399"/>
          </a:xfrm>
        </p:spPr>
        <p:txBody>
          <a:bodyPr>
            <a:normAutofit/>
          </a:bodyPr>
          <a:lstStyle/>
          <a:p>
            <a:r>
              <a:rPr lang="en-US" sz="2800" dirty="0"/>
              <a:t>Consider one user at SIGCOMM 2004</a:t>
            </a:r>
            <a:endParaRPr lang="en-US" dirty="0"/>
          </a:p>
          <a:p>
            <a:pPr lvl="1"/>
            <a:r>
              <a:rPr lang="en-US" sz="2000" dirty="0" smtClean="0"/>
              <a:t>Seen in an “</a:t>
            </a:r>
            <a:r>
              <a:rPr lang="en-US" sz="2000" dirty="0" err="1" smtClean="0"/>
              <a:t>anonymized</a:t>
            </a:r>
            <a:r>
              <a:rPr lang="en-US" sz="2000" dirty="0" smtClean="0"/>
              <a:t>” wireless trace</a:t>
            </a:r>
            <a:br>
              <a:rPr lang="en-US" sz="2000" dirty="0" smtClean="0"/>
            </a:br>
            <a:r>
              <a:rPr lang="en-US" sz="2000" dirty="0" smtClean="0">
                <a:solidFill>
                  <a:schemeClr val="bg1">
                    <a:lumMod val="50000"/>
                  </a:schemeClr>
                </a:solidFill>
              </a:rPr>
              <a:t>(device addresses hashed, effectively a temporary address)</a:t>
            </a:r>
            <a:endParaRPr lang="en-US" sz="600" dirty="0" smtClean="0">
              <a:solidFill>
                <a:schemeClr val="bg1">
                  <a:lumMod val="50000"/>
                </a:schemeClr>
              </a:solidFill>
            </a:endParaRPr>
          </a:p>
          <a:p>
            <a:pPr lvl="1"/>
            <a:r>
              <a:rPr lang="en-US" sz="2000" dirty="0" smtClean="0"/>
              <a:t>Transferred </a:t>
            </a:r>
            <a:r>
              <a:rPr lang="en-US" sz="2000" dirty="0"/>
              <a:t>512MB via </a:t>
            </a:r>
            <a:r>
              <a:rPr lang="en-US" sz="2000" dirty="0" err="1" smtClean="0"/>
              <a:t>BitTorrent</a:t>
            </a:r>
            <a:r>
              <a:rPr lang="en-US" sz="2000" dirty="0" smtClean="0"/>
              <a:t> on a congested 802.11 network</a:t>
            </a:r>
            <a:r>
              <a:rPr lang="en-US" sz="2000" dirty="0"/>
              <a:t/>
            </a:r>
            <a:br>
              <a:rPr lang="en-US" sz="2000" dirty="0"/>
            </a:br>
            <a:r>
              <a:rPr lang="en-US" sz="2000" dirty="0" smtClean="0">
                <a:solidFill>
                  <a:schemeClr val="bg1">
                    <a:lumMod val="50000"/>
                  </a:schemeClr>
                </a:solidFill>
              </a:rPr>
              <a:t>(Poor </a:t>
            </a:r>
            <a:r>
              <a:rPr lang="en-US" sz="2000" dirty="0">
                <a:solidFill>
                  <a:schemeClr val="bg1">
                    <a:lumMod val="50000"/>
                  </a:schemeClr>
                </a:solidFill>
              </a:rPr>
              <a:t>network etiquette</a:t>
            </a:r>
            <a:r>
              <a:rPr lang="en-US" sz="2000" dirty="0" smtClean="0">
                <a:solidFill>
                  <a:schemeClr val="bg1">
                    <a:lumMod val="50000"/>
                  </a:schemeClr>
                </a:solidFill>
              </a:rPr>
              <a:t>?)</a:t>
            </a:r>
            <a:endParaRPr lang="en-US" sz="1800" dirty="0">
              <a:solidFill>
                <a:schemeClr val="bg1">
                  <a:lumMod val="50000"/>
                </a:schemeClr>
              </a:solidFill>
            </a:endParaRPr>
          </a:p>
          <a:p>
            <a:r>
              <a:rPr lang="en-US" sz="2800" dirty="0" smtClean="0"/>
              <a:t>Can </a:t>
            </a:r>
            <a:r>
              <a:rPr lang="en-US" sz="2800" dirty="0"/>
              <a:t>we </a:t>
            </a:r>
            <a:r>
              <a:rPr lang="en-US" sz="2800" dirty="0" smtClean="0"/>
              <a:t>still identify </a:t>
            </a:r>
            <a:r>
              <a:rPr lang="en-US" sz="2800" dirty="0"/>
              <a:t>the </a:t>
            </a:r>
            <a:r>
              <a:rPr lang="en-US" sz="2800" dirty="0" smtClean="0"/>
              <a:t>culprit?</a:t>
            </a:r>
            <a:endParaRPr lang="en-US" sz="2800" dirty="0"/>
          </a:p>
        </p:txBody>
      </p:sp>
      <p:sp>
        <p:nvSpPr>
          <p:cNvPr id="18" name="Slide Number Placeholder 17"/>
          <p:cNvSpPr>
            <a:spLocks noGrp="1"/>
          </p:cNvSpPr>
          <p:nvPr>
            <p:ph type="sldNum" sz="quarter" idx="12"/>
          </p:nvPr>
        </p:nvSpPr>
        <p:spPr/>
        <p:txBody>
          <a:bodyPr/>
          <a:lstStyle/>
          <a:p>
            <a:fld id="{26FF095B-7508-4EE0-8899-3B73C16B2014}" type="slidenum">
              <a:rPr lang="en-US" smtClean="0"/>
              <a:pPr/>
              <a:t>12</a:t>
            </a:fld>
            <a:endParaRPr lang="en-US"/>
          </a:p>
        </p:txBody>
      </p:sp>
      <p:grpSp>
        <p:nvGrpSpPr>
          <p:cNvPr id="47" name="Group 46"/>
          <p:cNvGrpSpPr/>
          <p:nvPr/>
        </p:nvGrpSpPr>
        <p:grpSpPr>
          <a:xfrm>
            <a:off x="1447801" y="3962400"/>
            <a:ext cx="4724401" cy="2111376"/>
            <a:chOff x="1447801" y="3962400"/>
            <a:chExt cx="4724401" cy="2111376"/>
          </a:xfrm>
        </p:grpSpPr>
        <p:sp>
          <p:nvSpPr>
            <p:cNvPr id="23" name="Text Box 42"/>
            <p:cNvSpPr txBox="1">
              <a:spLocks noChangeArrowheads="1"/>
            </p:cNvSpPr>
            <p:nvPr/>
          </p:nvSpPr>
          <p:spPr bwMode="auto">
            <a:xfrm>
              <a:off x="1828800" y="4572000"/>
              <a:ext cx="525463" cy="762000"/>
            </a:xfrm>
            <a:prstGeom prst="rect">
              <a:avLst/>
            </a:prstGeom>
            <a:noFill/>
            <a:ln w="9525">
              <a:noFill/>
              <a:miter lim="800000"/>
              <a:headEnd/>
              <a:tailEnd/>
            </a:ln>
            <a:effectLst/>
          </p:spPr>
          <p:txBody>
            <a:bodyPr wrap="none">
              <a:spAutoFit/>
            </a:bodyPr>
            <a:lstStyle/>
            <a:p>
              <a:r>
                <a:rPr lang="en-US" sz="4400" b="1" dirty="0">
                  <a:solidFill>
                    <a:schemeClr val="bg1"/>
                  </a:solidFill>
                </a:rPr>
                <a:t>?</a:t>
              </a:r>
            </a:p>
          </p:txBody>
        </p:sp>
        <p:grpSp>
          <p:nvGrpSpPr>
            <p:cNvPr id="32" name="Group 47"/>
            <p:cNvGrpSpPr>
              <a:grpSpLocks/>
            </p:cNvGrpSpPr>
            <p:nvPr/>
          </p:nvGrpSpPr>
          <p:grpSpPr bwMode="auto">
            <a:xfrm>
              <a:off x="3276601" y="5257800"/>
              <a:ext cx="2895596" cy="381000"/>
              <a:chOff x="3733800" y="4267200"/>
              <a:chExt cx="2641597" cy="381000"/>
            </a:xfrm>
            <a:solidFill>
              <a:schemeClr val="bg1"/>
            </a:solidFill>
            <a:effectLst>
              <a:outerShdw blurRad="50800" dist="38100" dir="2700000" algn="tl" rotWithShape="0">
                <a:prstClr val="black">
                  <a:alpha val="40000"/>
                </a:prstClr>
              </a:outerShdw>
            </a:effectLst>
          </p:grpSpPr>
          <p:sp>
            <p:nvSpPr>
              <p:cNvPr id="33" name="Rectangle 32"/>
              <p:cNvSpPr/>
              <p:nvPr/>
            </p:nvSpPr>
            <p:spPr bwMode="auto">
              <a:xfrm>
                <a:off x="4846054" y="4267200"/>
                <a:ext cx="1529343" cy="381000"/>
              </a:xfrm>
              <a:prstGeom prst="rect">
                <a:avLst/>
              </a:prstGeom>
              <a:blipFill>
                <a:blip r:embed="rId4"/>
                <a:tile tx="0" ty="0" sx="100000" sy="100000" flip="none" algn="tl"/>
              </a:blipFill>
              <a:effectLst/>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sz="1600" dirty="0"/>
              </a:p>
            </p:txBody>
          </p:sp>
          <p:sp>
            <p:nvSpPr>
              <p:cNvPr id="34" name="Rectangle 33"/>
              <p:cNvSpPr/>
              <p:nvPr/>
            </p:nvSpPr>
            <p:spPr bwMode="auto">
              <a:xfrm>
                <a:off x="3733800" y="4267200"/>
                <a:ext cx="1112253" cy="381000"/>
              </a:xfrm>
              <a:prstGeom prst="rect">
                <a:avLst/>
              </a:prstGeom>
              <a:grpFill/>
              <a:effectLst/>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en-US" sz="1050" b="1" dirty="0" smtClean="0">
                    <a:solidFill>
                      <a:srgbClr val="0000FF"/>
                    </a:solidFill>
                  </a:rPr>
                  <a:t>00:0E:35:CE:1F:59</a:t>
                </a:r>
                <a:endParaRPr lang="en-US" sz="1050" b="1" dirty="0" smtClean="0">
                  <a:solidFill>
                    <a:srgbClr val="00FF00"/>
                  </a:solidFill>
                </a:endParaRPr>
              </a:p>
            </p:txBody>
          </p:sp>
        </p:grpSp>
        <p:grpSp>
          <p:nvGrpSpPr>
            <p:cNvPr id="40" name="Group 39"/>
            <p:cNvGrpSpPr/>
            <p:nvPr/>
          </p:nvGrpSpPr>
          <p:grpSpPr>
            <a:xfrm>
              <a:off x="3276600" y="4343400"/>
              <a:ext cx="2895602" cy="838200"/>
              <a:chOff x="4267200" y="4724400"/>
              <a:chExt cx="2895602" cy="838200"/>
            </a:xfrm>
            <a:effectLst>
              <a:outerShdw blurRad="50800" dist="38100" dir="2700000" algn="tl" rotWithShape="0">
                <a:prstClr val="black">
                  <a:alpha val="40000"/>
                </a:prstClr>
              </a:outerShdw>
            </a:effectLst>
          </p:grpSpPr>
          <p:sp>
            <p:nvSpPr>
              <p:cNvPr id="26" name="Rectangle 25"/>
              <p:cNvSpPr/>
              <p:nvPr/>
            </p:nvSpPr>
            <p:spPr bwMode="auto">
              <a:xfrm>
                <a:off x="5486402" y="5181600"/>
                <a:ext cx="1676400" cy="381000"/>
              </a:xfrm>
              <a:prstGeom prst="rect">
                <a:avLst/>
              </a:prstGeom>
              <a:blipFill>
                <a:blip r:embed="rId4"/>
                <a:tile tx="0" ty="0" sx="100000" sy="100000" flip="none" algn="tl"/>
              </a:blip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sz="1600" dirty="0"/>
              </a:p>
            </p:txBody>
          </p:sp>
          <p:sp>
            <p:nvSpPr>
              <p:cNvPr id="27" name="Rectangle 26"/>
              <p:cNvSpPr/>
              <p:nvPr/>
            </p:nvSpPr>
            <p:spPr bwMode="auto">
              <a:xfrm>
                <a:off x="4267200" y="5181600"/>
                <a:ext cx="1219201" cy="381000"/>
              </a:xfrm>
              <a:prstGeom prst="rect">
                <a:avLst/>
              </a:prstGeom>
              <a:solidFill>
                <a:schemeClr val="bg1"/>
              </a:solid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en-US" sz="1050" b="1" dirty="0" smtClean="0">
                    <a:solidFill>
                      <a:srgbClr val="0000FF"/>
                    </a:solidFill>
                  </a:rPr>
                  <a:t>00:0E:35:CE:1F:59</a:t>
                </a:r>
                <a:endParaRPr lang="en-US" sz="1050" b="1" dirty="0" smtClean="0">
                  <a:solidFill>
                    <a:srgbClr val="00FF00"/>
                  </a:solidFill>
                </a:endParaRPr>
              </a:p>
            </p:txBody>
          </p:sp>
          <p:sp>
            <p:nvSpPr>
              <p:cNvPr id="28" name="Rectangle 27"/>
              <p:cNvSpPr/>
              <p:nvPr/>
            </p:nvSpPr>
            <p:spPr bwMode="auto">
              <a:xfrm>
                <a:off x="5486402" y="4724400"/>
                <a:ext cx="1676400" cy="381000"/>
              </a:xfrm>
              <a:prstGeom prst="rect">
                <a:avLst/>
              </a:prstGeom>
              <a:blipFill>
                <a:blip r:embed="rId4"/>
                <a:tile tx="0" ty="0" sx="100000" sy="100000" flip="none" algn="tl"/>
              </a:blip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sz="1600" dirty="0"/>
              </a:p>
            </p:txBody>
          </p:sp>
          <p:sp>
            <p:nvSpPr>
              <p:cNvPr id="29" name="Rectangle 28"/>
              <p:cNvSpPr/>
              <p:nvPr/>
            </p:nvSpPr>
            <p:spPr bwMode="auto">
              <a:xfrm>
                <a:off x="4267200" y="4724400"/>
                <a:ext cx="1219201" cy="381000"/>
              </a:xfrm>
              <a:prstGeom prst="rect">
                <a:avLst/>
              </a:prstGeom>
              <a:solidFill>
                <a:schemeClr val="bg1"/>
              </a:solid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en-US" sz="1050" b="1" dirty="0" smtClean="0">
                    <a:solidFill>
                      <a:srgbClr val="0000FF"/>
                    </a:solidFill>
                  </a:rPr>
                  <a:t>00:0E:35:CE:1F:59</a:t>
                </a:r>
                <a:endParaRPr lang="en-US" sz="1050" b="1" dirty="0" smtClean="0">
                  <a:solidFill>
                    <a:srgbClr val="00FF00"/>
                  </a:solidFill>
                </a:endParaRPr>
              </a:p>
            </p:txBody>
          </p:sp>
        </p:grpSp>
        <p:sp>
          <p:nvSpPr>
            <p:cNvPr id="30" name="TextBox 29"/>
            <p:cNvSpPr txBox="1"/>
            <p:nvPr/>
          </p:nvSpPr>
          <p:spPr>
            <a:xfrm>
              <a:off x="3733802" y="3962400"/>
              <a:ext cx="1884618" cy="369332"/>
            </a:xfrm>
            <a:prstGeom prst="rect">
              <a:avLst/>
            </a:prstGeom>
            <a:noFill/>
          </p:spPr>
          <p:txBody>
            <a:bodyPr wrap="none" rtlCol="0">
              <a:spAutoFit/>
            </a:bodyPr>
            <a:lstStyle/>
            <a:p>
              <a:r>
                <a:rPr lang="en-US" dirty="0" err="1" smtClean="0">
                  <a:solidFill>
                    <a:schemeClr val="accent1"/>
                  </a:solidFill>
                </a:rPr>
                <a:t>bittorrent</a:t>
              </a:r>
              <a:r>
                <a:rPr lang="en-US" dirty="0" smtClean="0">
                  <a:solidFill>
                    <a:schemeClr val="accent1"/>
                  </a:solidFill>
                </a:rPr>
                <a:t> transfer</a:t>
              </a:r>
              <a:endParaRPr lang="en-US" dirty="0">
                <a:solidFill>
                  <a:schemeClr val="accent1"/>
                </a:solidFill>
              </a:endParaRPr>
            </a:p>
          </p:txBody>
        </p:sp>
        <p:grpSp>
          <p:nvGrpSpPr>
            <p:cNvPr id="41" name="Group 22"/>
            <p:cNvGrpSpPr/>
            <p:nvPr/>
          </p:nvGrpSpPr>
          <p:grpSpPr>
            <a:xfrm>
              <a:off x="2514600" y="4724400"/>
              <a:ext cx="1841502" cy="1349376"/>
              <a:chOff x="3505199" y="4495801"/>
              <a:chExt cx="1841502" cy="1349376"/>
            </a:xfrm>
          </p:grpSpPr>
          <p:sp>
            <p:nvSpPr>
              <p:cNvPr id="42" name="Text Box 39"/>
              <p:cNvSpPr txBox="1">
                <a:spLocks noChangeArrowheads="1"/>
              </p:cNvSpPr>
              <p:nvPr/>
            </p:nvSpPr>
            <p:spPr bwMode="auto">
              <a:xfrm>
                <a:off x="5162551" y="5478464"/>
                <a:ext cx="184150" cy="366713"/>
              </a:xfrm>
              <a:prstGeom prst="rect">
                <a:avLst/>
              </a:prstGeom>
              <a:noFill/>
              <a:ln w="9525">
                <a:noFill/>
                <a:miter lim="800000"/>
                <a:headEnd/>
                <a:tailEnd/>
              </a:ln>
              <a:effectLst/>
            </p:spPr>
            <p:txBody>
              <a:bodyPr wrap="none">
                <a:spAutoFit/>
              </a:bodyPr>
              <a:lstStyle/>
              <a:p>
                <a:pPr algn="ctr"/>
                <a:endParaRPr lang="en-US" b="1">
                  <a:cs typeface="Arial" charset="0"/>
                </a:endParaRPr>
              </a:p>
            </p:txBody>
          </p:sp>
          <p:pic>
            <p:nvPicPr>
              <p:cNvPr id="43" name="Picture 104" descr="radiowaves2.png"/>
              <p:cNvPicPr>
                <a:picLocks noChangeAspect="1"/>
              </p:cNvPicPr>
              <p:nvPr/>
            </p:nvPicPr>
            <p:blipFill>
              <a:blip r:embed="rId5"/>
              <a:srcRect/>
              <a:stretch>
                <a:fillRect/>
              </a:stretch>
            </p:blipFill>
            <p:spPr bwMode="auto">
              <a:xfrm rot="5400000">
                <a:off x="3594893" y="4406107"/>
                <a:ext cx="457200" cy="636587"/>
              </a:xfrm>
              <a:prstGeom prst="rect">
                <a:avLst/>
              </a:prstGeom>
              <a:noFill/>
              <a:ln w="9525">
                <a:noFill/>
                <a:miter lim="800000"/>
                <a:headEnd/>
                <a:tailEnd/>
              </a:ln>
            </p:spPr>
          </p:pic>
        </p:grpSp>
        <p:grpSp>
          <p:nvGrpSpPr>
            <p:cNvPr id="44" name="Group 26"/>
            <p:cNvGrpSpPr>
              <a:grpSpLocks/>
            </p:cNvGrpSpPr>
            <p:nvPr/>
          </p:nvGrpSpPr>
          <p:grpSpPr bwMode="auto">
            <a:xfrm>
              <a:off x="1447801" y="4267199"/>
              <a:ext cx="1076325" cy="1328738"/>
              <a:chOff x="2976" y="2592"/>
              <a:chExt cx="678" cy="837"/>
            </a:xfrm>
          </p:grpSpPr>
          <p:pic>
            <p:nvPicPr>
              <p:cNvPr id="45" name="Picture 27"/>
              <p:cNvPicPr>
                <a:picLocks noChangeAspect="1" noChangeArrowheads="1"/>
              </p:cNvPicPr>
              <p:nvPr/>
            </p:nvPicPr>
            <p:blipFill>
              <a:blip r:embed="rId6">
                <a:lum bright="-88000" contrast="100000"/>
                <a:grayscl/>
                <a:biLevel thresh="50000"/>
              </a:blip>
              <a:srcRect/>
              <a:stretch>
                <a:fillRect/>
              </a:stretch>
            </p:blipFill>
            <p:spPr bwMode="auto">
              <a:xfrm>
                <a:off x="2976" y="2592"/>
                <a:ext cx="678" cy="837"/>
              </a:xfrm>
              <a:prstGeom prst="rect">
                <a:avLst/>
              </a:prstGeom>
              <a:noFill/>
              <a:ln w="9525">
                <a:noFill/>
                <a:miter lim="800000"/>
                <a:headEnd/>
                <a:tailEnd/>
              </a:ln>
              <a:effectLst/>
            </p:spPr>
          </p:pic>
          <p:sp>
            <p:nvSpPr>
              <p:cNvPr id="46" name="Text Box 28"/>
              <p:cNvSpPr txBox="1">
                <a:spLocks noChangeArrowheads="1"/>
              </p:cNvSpPr>
              <p:nvPr/>
            </p:nvSpPr>
            <p:spPr bwMode="auto">
              <a:xfrm>
                <a:off x="3264" y="2784"/>
                <a:ext cx="331" cy="480"/>
              </a:xfrm>
              <a:prstGeom prst="rect">
                <a:avLst/>
              </a:prstGeom>
              <a:noFill/>
              <a:ln w="9525">
                <a:noFill/>
                <a:miter lim="800000"/>
                <a:headEnd/>
                <a:tailEnd/>
              </a:ln>
              <a:effectLst/>
            </p:spPr>
            <p:txBody>
              <a:bodyPr wrap="none">
                <a:spAutoFit/>
              </a:bodyPr>
              <a:lstStyle/>
              <a:p>
                <a:r>
                  <a:rPr lang="en-US" sz="4400" b="1">
                    <a:solidFill>
                      <a:schemeClr val="bg1"/>
                    </a:solidFill>
                  </a:rPr>
                  <a:t>?</a:t>
                </a:r>
              </a:p>
            </p:txBody>
          </p:sp>
        </p:grpSp>
      </p:grpSp>
    </p:spTree>
    <p:custDataLst>
      <p:tags r:id="rId1"/>
    </p:custDataLst>
    <p:extLst>
      <p:ext uri="{BB962C8B-B14F-4D97-AF65-F5344CB8AC3E}">
        <p14:creationId xmlns:p14="http://schemas.microsoft.com/office/powerpoint/2010/main" val="1592923270"/>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315">
                                            <p:txEl>
                                              <p:pRg st="3" end="3"/>
                                            </p:txEl>
                                          </p:spTgt>
                                        </p:tgtEl>
                                        <p:attrNameLst>
                                          <p:attrName>style.visibility</p:attrName>
                                        </p:attrNameLst>
                                      </p:cBhvr>
                                      <p:to>
                                        <p:strVal val="visible"/>
                                      </p:to>
                                    </p:set>
                                    <p:animEffect transition="in" filter="fade">
                                      <p:cBhvr>
                                        <p:cTn id="7" dur="500"/>
                                        <p:tgtEl>
                                          <p:spTgt spid="133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2"/>
          <p:cNvGrpSpPr/>
          <p:nvPr/>
        </p:nvGrpSpPr>
        <p:grpSpPr>
          <a:xfrm>
            <a:off x="2514600" y="4724400"/>
            <a:ext cx="1841502" cy="1349376"/>
            <a:chOff x="3505199" y="4495801"/>
            <a:chExt cx="1841502" cy="1349376"/>
          </a:xfrm>
        </p:grpSpPr>
        <p:sp>
          <p:nvSpPr>
            <p:cNvPr id="34" name="Text Box 39"/>
            <p:cNvSpPr txBox="1">
              <a:spLocks noChangeArrowheads="1"/>
            </p:cNvSpPr>
            <p:nvPr/>
          </p:nvSpPr>
          <p:spPr bwMode="auto">
            <a:xfrm>
              <a:off x="5162551" y="5478464"/>
              <a:ext cx="184150" cy="366713"/>
            </a:xfrm>
            <a:prstGeom prst="rect">
              <a:avLst/>
            </a:prstGeom>
            <a:noFill/>
            <a:ln w="9525">
              <a:noFill/>
              <a:miter lim="800000"/>
              <a:headEnd/>
              <a:tailEnd/>
            </a:ln>
            <a:effectLst/>
          </p:spPr>
          <p:txBody>
            <a:bodyPr wrap="none">
              <a:spAutoFit/>
            </a:bodyPr>
            <a:lstStyle/>
            <a:p>
              <a:pPr algn="ctr"/>
              <a:endParaRPr lang="en-US" b="1">
                <a:cs typeface="Arial" charset="0"/>
              </a:endParaRPr>
            </a:p>
          </p:txBody>
        </p:sp>
        <p:pic>
          <p:nvPicPr>
            <p:cNvPr id="25" name="Picture 104" descr="radiowaves2.png"/>
            <p:cNvPicPr>
              <a:picLocks noChangeAspect="1"/>
            </p:cNvPicPr>
            <p:nvPr/>
          </p:nvPicPr>
          <p:blipFill>
            <a:blip r:embed="rId3"/>
            <a:srcRect/>
            <a:stretch>
              <a:fillRect/>
            </a:stretch>
          </p:blipFill>
          <p:spPr bwMode="auto">
            <a:xfrm rot="5400000">
              <a:off x="3594893" y="4406107"/>
              <a:ext cx="457200" cy="636587"/>
            </a:xfrm>
            <a:prstGeom prst="rect">
              <a:avLst/>
            </a:prstGeom>
            <a:noFill/>
            <a:ln w="9525">
              <a:noFill/>
              <a:miter lim="800000"/>
              <a:headEnd/>
              <a:tailEnd/>
            </a:ln>
          </p:spPr>
        </p:pic>
      </p:grpSp>
      <p:sp>
        <p:nvSpPr>
          <p:cNvPr id="15362" name="Rectangle 2"/>
          <p:cNvSpPr>
            <a:spLocks noGrp="1" noChangeArrowheads="1"/>
          </p:cNvSpPr>
          <p:nvPr>
            <p:ph type="title"/>
          </p:nvPr>
        </p:nvSpPr>
        <p:spPr/>
        <p:txBody>
          <a:bodyPr/>
          <a:lstStyle/>
          <a:p>
            <a:r>
              <a:rPr lang="en-US" dirty="0" smtClean="0"/>
              <a:t>Tracking Example</a:t>
            </a:r>
            <a:endParaRPr lang="en-US" dirty="0"/>
          </a:p>
        </p:txBody>
      </p:sp>
      <p:sp>
        <p:nvSpPr>
          <p:cNvPr id="15363" name="Rectangle 3"/>
          <p:cNvSpPr>
            <a:spLocks noGrp="1" noChangeArrowheads="1"/>
          </p:cNvSpPr>
          <p:nvPr>
            <p:ph type="body" idx="1"/>
          </p:nvPr>
        </p:nvSpPr>
        <p:spPr>
          <a:xfrm>
            <a:off x="457200" y="1600200"/>
            <a:ext cx="8229600" cy="2305050"/>
          </a:xfrm>
        </p:spPr>
        <p:txBody>
          <a:bodyPr/>
          <a:lstStyle/>
          <a:p>
            <a:pPr>
              <a:lnSpc>
                <a:spcPct val="90000"/>
              </a:lnSpc>
            </a:pPr>
            <a:r>
              <a:rPr lang="en-US" sz="2800" dirty="0" smtClean="0"/>
              <a:t>Fingerprint: </a:t>
            </a:r>
            <a:r>
              <a:rPr lang="en-US" sz="2800" dirty="0" smtClean="0">
                <a:solidFill>
                  <a:srgbClr val="FF0000"/>
                </a:solidFill>
              </a:rPr>
              <a:t>network names in probes</a:t>
            </a:r>
            <a:endParaRPr lang="en-US" sz="2800" dirty="0">
              <a:solidFill>
                <a:srgbClr val="FF0000"/>
              </a:solidFill>
            </a:endParaRPr>
          </a:p>
        </p:txBody>
      </p:sp>
      <p:pic>
        <p:nvPicPr>
          <p:cNvPr id="15378" name="Picture 18"/>
          <p:cNvPicPr>
            <a:picLocks noChangeAspect="1" noChangeArrowheads="1"/>
          </p:cNvPicPr>
          <p:nvPr/>
        </p:nvPicPr>
        <p:blipFill>
          <a:blip r:embed="rId4"/>
          <a:srcRect/>
          <a:stretch>
            <a:fillRect/>
          </a:stretch>
        </p:blipFill>
        <p:spPr bwMode="auto">
          <a:xfrm>
            <a:off x="1447801" y="4267199"/>
            <a:ext cx="1076325" cy="1328738"/>
          </a:xfrm>
          <a:prstGeom prst="rect">
            <a:avLst/>
          </a:prstGeom>
          <a:noFill/>
          <a:ln w="9525">
            <a:noFill/>
            <a:miter lim="800000"/>
            <a:headEnd/>
            <a:tailEnd/>
          </a:ln>
          <a:effectLst/>
        </p:spPr>
      </p:pic>
      <p:grpSp>
        <p:nvGrpSpPr>
          <p:cNvPr id="6" name="Group 26"/>
          <p:cNvGrpSpPr>
            <a:grpSpLocks/>
          </p:cNvGrpSpPr>
          <p:nvPr/>
        </p:nvGrpSpPr>
        <p:grpSpPr bwMode="auto">
          <a:xfrm>
            <a:off x="1447801" y="4267199"/>
            <a:ext cx="1076325" cy="1328738"/>
            <a:chOff x="2976" y="2592"/>
            <a:chExt cx="678" cy="837"/>
          </a:xfrm>
        </p:grpSpPr>
        <p:pic>
          <p:nvPicPr>
            <p:cNvPr id="15387" name="Picture 27"/>
            <p:cNvPicPr>
              <a:picLocks noChangeAspect="1" noChangeArrowheads="1"/>
            </p:cNvPicPr>
            <p:nvPr/>
          </p:nvPicPr>
          <p:blipFill>
            <a:blip r:embed="rId4">
              <a:lum bright="-88000" contrast="100000"/>
              <a:grayscl/>
              <a:biLevel thresh="50000"/>
            </a:blip>
            <a:srcRect/>
            <a:stretch>
              <a:fillRect/>
            </a:stretch>
          </p:blipFill>
          <p:spPr bwMode="auto">
            <a:xfrm>
              <a:off x="2976" y="2592"/>
              <a:ext cx="678" cy="837"/>
            </a:xfrm>
            <a:prstGeom prst="rect">
              <a:avLst/>
            </a:prstGeom>
            <a:noFill/>
            <a:ln w="9525">
              <a:noFill/>
              <a:miter lim="800000"/>
              <a:headEnd/>
              <a:tailEnd/>
            </a:ln>
            <a:effectLst/>
          </p:spPr>
        </p:pic>
        <p:sp>
          <p:nvSpPr>
            <p:cNvPr id="15388" name="Text Box 28"/>
            <p:cNvSpPr txBox="1">
              <a:spLocks noChangeArrowheads="1"/>
            </p:cNvSpPr>
            <p:nvPr/>
          </p:nvSpPr>
          <p:spPr bwMode="auto">
            <a:xfrm>
              <a:off x="3264" y="2784"/>
              <a:ext cx="331" cy="480"/>
            </a:xfrm>
            <a:prstGeom prst="rect">
              <a:avLst/>
            </a:prstGeom>
            <a:noFill/>
            <a:ln w="9525">
              <a:noFill/>
              <a:miter lim="800000"/>
              <a:headEnd/>
              <a:tailEnd/>
            </a:ln>
            <a:effectLst/>
          </p:spPr>
          <p:txBody>
            <a:bodyPr wrap="none">
              <a:spAutoFit/>
            </a:bodyPr>
            <a:lstStyle/>
            <a:p>
              <a:r>
                <a:rPr lang="en-US" sz="4400" b="1">
                  <a:solidFill>
                    <a:schemeClr val="bg1"/>
                  </a:solidFill>
                </a:rPr>
                <a:t>?</a:t>
              </a:r>
            </a:p>
          </p:txBody>
        </p:sp>
      </p:grpSp>
      <p:grpSp>
        <p:nvGrpSpPr>
          <p:cNvPr id="7" name="Group 18"/>
          <p:cNvGrpSpPr/>
          <p:nvPr/>
        </p:nvGrpSpPr>
        <p:grpSpPr>
          <a:xfrm>
            <a:off x="762000" y="2133600"/>
            <a:ext cx="4186427" cy="1762398"/>
            <a:chOff x="762000" y="2133600"/>
            <a:chExt cx="4186427" cy="1762398"/>
          </a:xfrm>
        </p:grpSpPr>
        <p:pic>
          <p:nvPicPr>
            <p:cNvPr id="1027" name="Picture 3"/>
            <p:cNvPicPr>
              <a:picLocks noChangeAspect="1" noChangeArrowheads="1"/>
            </p:cNvPicPr>
            <p:nvPr/>
          </p:nvPicPr>
          <p:blipFill>
            <a:blip r:embed="rId5"/>
            <a:srcRect/>
            <a:stretch>
              <a:fillRect/>
            </a:stretch>
          </p:blipFill>
          <p:spPr bwMode="auto">
            <a:xfrm>
              <a:off x="762000" y="2133600"/>
              <a:ext cx="4186427" cy="1762398"/>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2050" name="Picture 2"/>
            <p:cNvPicPr>
              <a:picLocks noChangeAspect="1" noChangeArrowheads="1"/>
            </p:cNvPicPr>
            <p:nvPr/>
          </p:nvPicPr>
          <p:blipFill>
            <a:blip r:embed="rId6" cstate="print"/>
            <a:srcRect/>
            <a:stretch>
              <a:fillRect/>
            </a:stretch>
          </p:blipFill>
          <p:spPr bwMode="auto">
            <a:xfrm>
              <a:off x="2590800" y="2209800"/>
              <a:ext cx="2286000" cy="162182"/>
            </a:xfrm>
            <a:prstGeom prst="rect">
              <a:avLst/>
            </a:prstGeom>
            <a:noFill/>
            <a:ln w="9525">
              <a:noFill/>
              <a:miter lim="800000"/>
              <a:headEnd/>
              <a:tailEnd/>
            </a:ln>
            <a:effectLst/>
          </p:spPr>
        </p:pic>
      </p:grpSp>
      <p:sp>
        <p:nvSpPr>
          <p:cNvPr id="15369" name="Text Box 9"/>
          <p:cNvSpPr txBox="1">
            <a:spLocks noChangeArrowheads="1"/>
          </p:cNvSpPr>
          <p:nvPr/>
        </p:nvSpPr>
        <p:spPr bwMode="auto">
          <a:xfrm>
            <a:off x="533401" y="5791199"/>
            <a:ext cx="2819400" cy="646331"/>
          </a:xfrm>
          <a:prstGeom prst="rect">
            <a:avLst/>
          </a:prstGeom>
          <a:noFill/>
          <a:ln w="9525">
            <a:noFill/>
            <a:miter lim="800000"/>
            <a:headEnd/>
            <a:tailEnd/>
          </a:ln>
          <a:effectLst/>
        </p:spPr>
        <p:txBody>
          <a:bodyPr wrap="square">
            <a:spAutoFit/>
          </a:bodyPr>
          <a:lstStyle/>
          <a:p>
            <a:pPr algn="ctr"/>
            <a:r>
              <a:rPr lang="en-US" b="1" dirty="0">
                <a:cs typeface="Arial" charset="0"/>
              </a:rPr>
              <a:t>User </a:t>
            </a:r>
            <a:r>
              <a:rPr lang="en-US" b="1" dirty="0" smtClean="0">
                <a:cs typeface="Arial" charset="0"/>
              </a:rPr>
              <a:t>of “</a:t>
            </a:r>
            <a:r>
              <a:rPr lang="en-US" b="1" dirty="0" err="1" smtClean="0">
                <a:cs typeface="Arial" charset="0"/>
              </a:rPr>
              <a:t>roofnet</a:t>
            </a:r>
            <a:r>
              <a:rPr lang="en-US" b="1" dirty="0" smtClean="0">
                <a:cs typeface="Arial" charset="0"/>
              </a:rPr>
              <a:t>”</a:t>
            </a:r>
          </a:p>
          <a:p>
            <a:pPr algn="ctr"/>
            <a:r>
              <a:rPr lang="en-US" b="1" dirty="0" smtClean="0">
                <a:solidFill>
                  <a:schemeClr val="bg1">
                    <a:lumMod val="50000"/>
                  </a:schemeClr>
                </a:solidFill>
                <a:cs typeface="Arial" charset="0"/>
              </a:rPr>
              <a:t>community network at MIT</a:t>
            </a:r>
          </a:p>
        </p:txBody>
      </p:sp>
      <p:pic>
        <p:nvPicPr>
          <p:cNvPr id="1026" name="Picture 2"/>
          <p:cNvPicPr>
            <a:picLocks noChangeAspect="1" noChangeArrowheads="1"/>
          </p:cNvPicPr>
          <p:nvPr/>
        </p:nvPicPr>
        <p:blipFill>
          <a:blip r:embed="rId7"/>
          <a:srcRect/>
          <a:stretch>
            <a:fillRect/>
          </a:stretch>
        </p:blipFill>
        <p:spPr bwMode="auto">
          <a:xfrm>
            <a:off x="5562600" y="2133600"/>
            <a:ext cx="3268469" cy="3276600"/>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20" name="TextBox 19"/>
          <p:cNvSpPr txBox="1"/>
          <p:nvPr/>
        </p:nvSpPr>
        <p:spPr>
          <a:xfrm>
            <a:off x="2590800" y="2362200"/>
            <a:ext cx="2286000" cy="369332"/>
          </a:xfrm>
          <a:prstGeom prst="rect">
            <a:avLst/>
          </a:prstGeom>
          <a:noFill/>
        </p:spPr>
        <p:txBody>
          <a:bodyPr wrap="square" rtlCol="0">
            <a:spAutoFit/>
          </a:bodyPr>
          <a:lstStyle/>
          <a:p>
            <a:pPr algn="ctr"/>
            <a:r>
              <a:rPr lang="en-US" dirty="0" err="1" smtClean="0"/>
              <a:t>Wardriving</a:t>
            </a:r>
            <a:r>
              <a:rPr lang="en-US" dirty="0" smtClean="0"/>
              <a:t> Database</a:t>
            </a:r>
            <a:endParaRPr lang="en-US" dirty="0"/>
          </a:p>
        </p:txBody>
      </p:sp>
      <p:sp>
        <p:nvSpPr>
          <p:cNvPr id="21" name="Right Arrow 20"/>
          <p:cNvSpPr/>
          <p:nvPr/>
        </p:nvSpPr>
        <p:spPr>
          <a:xfrm>
            <a:off x="5029200" y="2819400"/>
            <a:ext cx="457200" cy="457200"/>
          </a:xfrm>
          <a:prstGeom prst="rightArrow">
            <a:avLst/>
          </a:prstGeom>
          <a:solidFill>
            <a:schemeClr val="accent1">
              <a:lumMod val="40000"/>
              <a:lumOff val="6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Slide Number Placeholder 25"/>
          <p:cNvSpPr>
            <a:spLocks noGrp="1"/>
          </p:cNvSpPr>
          <p:nvPr>
            <p:ph type="sldNum" sz="quarter" idx="12"/>
          </p:nvPr>
        </p:nvSpPr>
        <p:spPr/>
        <p:txBody>
          <a:bodyPr/>
          <a:lstStyle/>
          <a:p>
            <a:fld id="{26FF095B-7508-4EE0-8899-3B73C16B2014}" type="slidenum">
              <a:rPr lang="en-US" smtClean="0"/>
              <a:pPr/>
              <a:t>13</a:t>
            </a:fld>
            <a:endParaRPr lang="en-US"/>
          </a:p>
        </p:txBody>
      </p:sp>
      <p:grpSp>
        <p:nvGrpSpPr>
          <p:cNvPr id="8" name="Group 47"/>
          <p:cNvGrpSpPr>
            <a:grpSpLocks/>
          </p:cNvGrpSpPr>
          <p:nvPr/>
        </p:nvGrpSpPr>
        <p:grpSpPr bwMode="auto">
          <a:xfrm>
            <a:off x="2438400" y="4267199"/>
            <a:ext cx="2895599" cy="381000"/>
            <a:chOff x="3733800" y="4267200"/>
            <a:chExt cx="2641600" cy="381000"/>
          </a:xfrm>
          <a:solidFill>
            <a:schemeClr val="bg1"/>
          </a:solidFill>
          <a:effectLst>
            <a:outerShdw blurRad="50800" dist="38100" dir="2700000" algn="tl" rotWithShape="0">
              <a:prstClr val="black">
                <a:alpha val="40000"/>
              </a:prstClr>
            </a:outerShdw>
          </a:effectLst>
        </p:grpSpPr>
        <p:sp>
          <p:nvSpPr>
            <p:cNvPr id="39" name="Rectangle 38"/>
            <p:cNvSpPr/>
            <p:nvPr/>
          </p:nvSpPr>
          <p:spPr bwMode="auto">
            <a:xfrm>
              <a:off x="4846054" y="4267200"/>
              <a:ext cx="1529346" cy="381000"/>
            </a:xfrm>
            <a:prstGeom prst="rect">
              <a:avLst/>
            </a:prstGeom>
            <a:solidFill>
              <a:srgbClr val="FFFF00"/>
            </a:solid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en-US" sz="1600" dirty="0" smtClean="0"/>
                <a:t>Probe: “</a:t>
              </a:r>
              <a:r>
                <a:rPr lang="en-US" sz="1600" dirty="0" err="1" smtClean="0"/>
                <a:t>roofnet</a:t>
              </a:r>
              <a:r>
                <a:rPr lang="en-US" sz="1600" dirty="0" smtClean="0"/>
                <a:t>”</a:t>
              </a:r>
              <a:endParaRPr lang="en-US" sz="1600" dirty="0"/>
            </a:p>
          </p:txBody>
        </p:sp>
        <p:sp>
          <p:nvSpPr>
            <p:cNvPr id="40" name="Rectangle 39"/>
            <p:cNvSpPr/>
            <p:nvPr/>
          </p:nvSpPr>
          <p:spPr bwMode="auto">
            <a:xfrm>
              <a:off x="3733800" y="4267200"/>
              <a:ext cx="1112253" cy="381000"/>
            </a:xfrm>
            <a:prstGeom prst="rect">
              <a:avLst/>
            </a:prstGeom>
            <a:grp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en-US" sz="1050" b="1" dirty="0" smtClean="0">
                  <a:solidFill>
                    <a:srgbClr val="0000FF"/>
                  </a:solidFill>
                </a:rPr>
                <a:t>00:0E:35:CE:1F:59</a:t>
              </a:r>
              <a:endParaRPr lang="en-US" sz="1050" b="1" dirty="0" smtClean="0">
                <a:solidFill>
                  <a:srgbClr val="00FF00"/>
                </a:solidFill>
              </a:endParaRPr>
            </a:p>
          </p:txBody>
        </p:sp>
      </p:grpSp>
    </p:spTree>
    <p:extLst>
      <p:ext uri="{BB962C8B-B14F-4D97-AF65-F5344CB8AC3E}">
        <p14:creationId xmlns:p14="http://schemas.microsoft.com/office/powerpoint/2010/main" val="651391432"/>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5369"/>
                                        </p:tgtEl>
                                        <p:attrNameLst>
                                          <p:attrName>style.visibility</p:attrName>
                                        </p:attrNameLst>
                                      </p:cBhvr>
                                      <p:to>
                                        <p:strVal val="visible"/>
                                      </p:to>
                                    </p:set>
                                    <p:animEffect transition="in" filter="fade">
                                      <p:cBhvr>
                                        <p:cTn id="7" dur="500"/>
                                        <p:tgtEl>
                                          <p:spTgt spid="15369"/>
                                        </p:tgtEl>
                                      </p:cBhvr>
                                    </p:animEffect>
                                  </p:childTnLst>
                                </p:cTn>
                              </p:par>
                              <p:par>
                                <p:cTn id="8" presetID="10" presetClass="exit" presetSubtype="0" fill="hold" nodeType="withEffect">
                                  <p:stCondLst>
                                    <p:cond delay="0"/>
                                  </p:stCondLst>
                                  <p:childTnLst>
                                    <p:animEffect transition="out" filter="fade">
                                      <p:cBhvr>
                                        <p:cTn id="9" dur="500"/>
                                        <p:tgtEl>
                                          <p:spTgt spid="6"/>
                                        </p:tgtEl>
                                      </p:cBhvr>
                                    </p:animEffect>
                                    <p:set>
                                      <p:cBhvr>
                                        <p:cTn id="10"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 name="Picture 12" descr="alice.png"/>
          <p:cNvPicPr>
            <a:picLocks noChangeAspect="1"/>
          </p:cNvPicPr>
          <p:nvPr/>
        </p:nvPicPr>
        <p:blipFill>
          <a:blip r:embed="rId3"/>
          <a:srcRect/>
          <a:stretch>
            <a:fillRect/>
          </a:stretch>
        </p:blipFill>
        <p:spPr bwMode="auto">
          <a:xfrm>
            <a:off x="533400" y="2362200"/>
            <a:ext cx="688975" cy="700088"/>
          </a:xfrm>
          <a:prstGeom prst="rect">
            <a:avLst/>
          </a:prstGeom>
          <a:noFill/>
          <a:ln w="9525">
            <a:noFill/>
            <a:miter lim="800000"/>
            <a:headEnd/>
            <a:tailEnd/>
          </a:ln>
          <a:effectLst/>
        </p:spPr>
      </p:pic>
      <p:grpSp>
        <p:nvGrpSpPr>
          <p:cNvPr id="3" name="Group 99"/>
          <p:cNvGrpSpPr>
            <a:grpSpLocks/>
          </p:cNvGrpSpPr>
          <p:nvPr/>
        </p:nvGrpSpPr>
        <p:grpSpPr bwMode="auto">
          <a:xfrm>
            <a:off x="609600" y="3505200"/>
            <a:ext cx="6324600" cy="838200"/>
            <a:chOff x="609600" y="3505200"/>
            <a:chExt cx="6324600" cy="838200"/>
          </a:xfrm>
          <a:effectLst>
            <a:outerShdw blurRad="50800" dist="38100" dir="2700000" algn="tl" rotWithShape="0">
              <a:prstClr val="black">
                <a:alpha val="40000"/>
              </a:prstClr>
            </a:outerShdw>
          </a:effectLst>
        </p:grpSpPr>
        <p:sp>
          <p:nvSpPr>
            <p:cNvPr id="68" name="Rectangle 67"/>
            <p:cNvSpPr/>
            <p:nvPr/>
          </p:nvSpPr>
          <p:spPr>
            <a:xfrm>
              <a:off x="609600" y="3505200"/>
              <a:ext cx="1828800" cy="8382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solidFill>
                    <a:schemeClr val="tx1"/>
                  </a:solidFill>
                </a:rPr>
                <a:t>Discover</a:t>
              </a:r>
              <a:endParaRPr lang="en-US" sz="2800" dirty="0">
                <a:solidFill>
                  <a:schemeClr val="tx1"/>
                </a:solidFill>
              </a:endParaRPr>
            </a:p>
          </p:txBody>
        </p:sp>
        <p:grpSp>
          <p:nvGrpSpPr>
            <p:cNvPr id="4" name="Group 26"/>
            <p:cNvGrpSpPr>
              <a:grpSpLocks/>
            </p:cNvGrpSpPr>
            <p:nvPr/>
          </p:nvGrpSpPr>
          <p:grpSpPr bwMode="auto">
            <a:xfrm>
              <a:off x="2667000" y="3505202"/>
              <a:ext cx="3962400" cy="381000"/>
              <a:chOff x="2744714" y="3352116"/>
              <a:chExt cx="3962400" cy="381311"/>
            </a:xfrm>
          </p:grpSpPr>
          <p:sp>
            <p:nvSpPr>
              <p:cNvPr id="73" name="Rectangle 72"/>
              <p:cNvSpPr/>
              <p:nvPr/>
            </p:nvSpPr>
            <p:spPr bwMode="auto">
              <a:xfrm>
                <a:off x="2744714" y="3352116"/>
                <a:ext cx="1600200" cy="381311"/>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fontAlgn="auto">
                  <a:spcBef>
                    <a:spcPts val="0"/>
                  </a:spcBef>
                  <a:spcAft>
                    <a:spcPts val="0"/>
                  </a:spcAft>
                  <a:defRPr/>
                </a:pPr>
                <a:r>
                  <a:rPr lang="en-US" sz="1050" b="1" dirty="0" smtClean="0">
                    <a:solidFill>
                      <a:schemeClr val="tx1"/>
                    </a:solidFill>
                  </a:rPr>
                  <a:t>From</a:t>
                </a:r>
                <a:r>
                  <a:rPr lang="en-US" sz="1050" dirty="0" smtClean="0">
                    <a:solidFill>
                      <a:schemeClr val="tx1"/>
                    </a:solidFill>
                  </a:rPr>
                  <a:t>: </a:t>
                </a:r>
                <a:r>
                  <a:rPr lang="en-US" sz="1050" dirty="0" smtClean="0">
                    <a:solidFill>
                      <a:schemeClr val="tx2">
                        <a:lumMod val="60000"/>
                        <a:lumOff val="40000"/>
                      </a:schemeClr>
                    </a:solidFill>
                  </a:rPr>
                  <a:t>11:22:33:44:55:66</a:t>
                </a:r>
              </a:p>
              <a:p>
                <a:pPr fontAlgn="auto">
                  <a:spcBef>
                    <a:spcPts val="0"/>
                  </a:spcBef>
                  <a:spcAft>
                    <a:spcPts val="0"/>
                  </a:spcAft>
                  <a:defRPr/>
                </a:pPr>
                <a:r>
                  <a:rPr lang="en-US" sz="1050" b="1" dirty="0" smtClean="0">
                    <a:solidFill>
                      <a:schemeClr val="tx1"/>
                    </a:solidFill>
                  </a:rPr>
                  <a:t>To</a:t>
                </a:r>
                <a:r>
                  <a:rPr lang="en-US" sz="1050" dirty="0" smtClean="0">
                    <a:solidFill>
                      <a:schemeClr val="tx1"/>
                    </a:solidFill>
                  </a:rPr>
                  <a:t>:  </a:t>
                </a:r>
                <a:r>
                  <a:rPr lang="en-US" sz="1050" dirty="0" smtClean="0">
                    <a:solidFill>
                      <a:schemeClr val="tx1">
                        <a:lumMod val="50000"/>
                        <a:lumOff val="50000"/>
                      </a:schemeClr>
                    </a:solidFill>
                  </a:rPr>
                  <a:t>BROADCAST</a:t>
                </a:r>
                <a:endParaRPr lang="en-US" sz="1050" dirty="0">
                  <a:solidFill>
                    <a:schemeClr val="tx1">
                      <a:lumMod val="50000"/>
                      <a:lumOff val="50000"/>
                    </a:schemeClr>
                  </a:solidFill>
                </a:endParaRPr>
              </a:p>
            </p:txBody>
          </p:sp>
          <p:sp>
            <p:nvSpPr>
              <p:cNvPr id="74" name="Rectangle 73"/>
              <p:cNvSpPr/>
              <p:nvPr/>
            </p:nvSpPr>
            <p:spPr bwMode="auto">
              <a:xfrm>
                <a:off x="4344914" y="3352116"/>
                <a:ext cx="2362200" cy="381311"/>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en-US" sz="1600" dirty="0" smtClean="0"/>
                  <a:t>Search probe</a:t>
                </a:r>
                <a:endParaRPr lang="en-US" sz="1600" dirty="0"/>
              </a:p>
            </p:txBody>
          </p:sp>
        </p:grpSp>
        <p:grpSp>
          <p:nvGrpSpPr>
            <p:cNvPr id="5" name="Group 27"/>
            <p:cNvGrpSpPr>
              <a:grpSpLocks/>
            </p:cNvGrpSpPr>
            <p:nvPr/>
          </p:nvGrpSpPr>
          <p:grpSpPr bwMode="auto">
            <a:xfrm>
              <a:off x="2971800" y="3962402"/>
              <a:ext cx="3962400" cy="381000"/>
              <a:chOff x="2744714" y="3352488"/>
              <a:chExt cx="3962400" cy="381311"/>
            </a:xfrm>
          </p:grpSpPr>
          <p:sp>
            <p:nvSpPr>
              <p:cNvPr id="71" name="Rectangle 70"/>
              <p:cNvSpPr/>
              <p:nvPr/>
            </p:nvSpPr>
            <p:spPr bwMode="auto">
              <a:xfrm>
                <a:off x="2744714" y="3352488"/>
                <a:ext cx="1600200" cy="381311"/>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fontAlgn="auto">
                  <a:spcBef>
                    <a:spcPts val="0"/>
                  </a:spcBef>
                  <a:spcAft>
                    <a:spcPts val="0"/>
                  </a:spcAft>
                  <a:defRPr/>
                </a:pPr>
                <a:r>
                  <a:rPr lang="en-US" sz="1000" b="1" dirty="0" smtClean="0">
                    <a:solidFill>
                      <a:schemeClr val="tx1"/>
                    </a:solidFill>
                  </a:rPr>
                  <a:t>From</a:t>
                </a:r>
                <a:r>
                  <a:rPr lang="en-US" sz="1000" dirty="0" smtClean="0">
                    <a:solidFill>
                      <a:schemeClr val="tx1"/>
                    </a:solidFill>
                  </a:rPr>
                  <a:t>: </a:t>
                </a:r>
                <a:r>
                  <a:rPr lang="en-US" sz="1000" dirty="0" smtClean="0">
                    <a:solidFill>
                      <a:srgbClr val="FF0000"/>
                    </a:solidFill>
                  </a:rPr>
                  <a:t>11:22:33:44:55:66</a:t>
                </a:r>
              </a:p>
              <a:p>
                <a:pPr fontAlgn="auto">
                  <a:spcBef>
                    <a:spcPts val="0"/>
                  </a:spcBef>
                  <a:spcAft>
                    <a:spcPts val="0"/>
                  </a:spcAft>
                  <a:defRPr/>
                </a:pPr>
                <a:r>
                  <a:rPr lang="en-US" sz="1000" b="1" dirty="0" smtClean="0">
                    <a:solidFill>
                      <a:schemeClr val="tx1"/>
                    </a:solidFill>
                  </a:rPr>
                  <a:t>To</a:t>
                </a:r>
                <a:r>
                  <a:rPr lang="en-US" sz="1000" dirty="0" smtClean="0">
                    <a:solidFill>
                      <a:schemeClr val="tx1"/>
                    </a:solidFill>
                  </a:rPr>
                  <a:t>:  </a:t>
                </a:r>
                <a:r>
                  <a:rPr lang="en-US" sz="1000" dirty="0" smtClean="0">
                    <a:solidFill>
                      <a:schemeClr val="tx1">
                        <a:lumMod val="50000"/>
                        <a:lumOff val="50000"/>
                      </a:schemeClr>
                    </a:solidFill>
                  </a:rPr>
                  <a:t>BROADCAST</a:t>
                </a:r>
                <a:endParaRPr lang="en-US" sz="1000" dirty="0">
                  <a:solidFill>
                    <a:schemeClr val="tx1">
                      <a:lumMod val="50000"/>
                      <a:lumOff val="50000"/>
                    </a:schemeClr>
                  </a:solidFill>
                </a:endParaRPr>
              </a:p>
            </p:txBody>
          </p:sp>
          <p:sp>
            <p:nvSpPr>
              <p:cNvPr id="72" name="Rectangle 71"/>
              <p:cNvSpPr/>
              <p:nvPr/>
            </p:nvSpPr>
            <p:spPr bwMode="auto">
              <a:xfrm>
                <a:off x="4344914" y="3352488"/>
                <a:ext cx="2362200" cy="381311"/>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en-US" sz="1600" dirty="0" smtClean="0"/>
                  <a:t>Announcement</a:t>
                </a:r>
                <a:endParaRPr lang="en-US" sz="1600" dirty="0"/>
              </a:p>
            </p:txBody>
          </p:sp>
        </p:grpSp>
      </p:grpSp>
      <p:grpSp>
        <p:nvGrpSpPr>
          <p:cNvPr id="7" name="Group 100"/>
          <p:cNvGrpSpPr>
            <a:grpSpLocks/>
          </p:cNvGrpSpPr>
          <p:nvPr/>
        </p:nvGrpSpPr>
        <p:grpSpPr bwMode="auto">
          <a:xfrm>
            <a:off x="609600" y="4572000"/>
            <a:ext cx="6400800" cy="838200"/>
            <a:chOff x="609600" y="4571316"/>
            <a:chExt cx="6400726" cy="838884"/>
          </a:xfrm>
          <a:effectLst>
            <a:outerShdw blurRad="50800" dist="38100" dir="2700000" algn="tl" rotWithShape="0">
              <a:prstClr val="black">
                <a:alpha val="40000"/>
              </a:prstClr>
            </a:outerShdw>
          </a:effectLst>
        </p:grpSpPr>
        <p:sp>
          <p:nvSpPr>
            <p:cNvPr id="79" name="Rectangle 78"/>
            <p:cNvSpPr/>
            <p:nvPr/>
          </p:nvSpPr>
          <p:spPr bwMode="auto">
            <a:xfrm>
              <a:off x="2666976" y="4571316"/>
              <a:ext cx="1600182" cy="381311"/>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defRPr/>
              </a:pPr>
              <a:r>
                <a:rPr lang="en-US" sz="1000" b="1" dirty="0" smtClean="0">
                  <a:solidFill>
                    <a:schemeClr val="tx1"/>
                  </a:solidFill>
                </a:rPr>
                <a:t>From</a:t>
              </a:r>
              <a:r>
                <a:rPr lang="en-US" sz="1000" dirty="0" smtClean="0">
                  <a:solidFill>
                    <a:schemeClr val="tx1"/>
                  </a:solidFill>
                </a:rPr>
                <a:t>: </a:t>
              </a:r>
              <a:r>
                <a:rPr lang="en-US" sz="1000" dirty="0" smtClean="0">
                  <a:solidFill>
                    <a:schemeClr val="tx2">
                      <a:lumMod val="60000"/>
                      <a:lumOff val="40000"/>
                    </a:schemeClr>
                  </a:solidFill>
                </a:rPr>
                <a:t>11:22:33:44:55:66</a:t>
              </a:r>
            </a:p>
            <a:p>
              <a:pPr fontAlgn="auto">
                <a:spcBef>
                  <a:spcPts val="0"/>
                </a:spcBef>
                <a:spcAft>
                  <a:spcPts val="0"/>
                </a:spcAft>
                <a:defRPr/>
              </a:pPr>
              <a:r>
                <a:rPr lang="en-US" sz="1000" b="1" dirty="0" smtClean="0">
                  <a:solidFill>
                    <a:schemeClr val="tx1"/>
                  </a:solidFill>
                </a:rPr>
                <a:t>To</a:t>
              </a:r>
              <a:r>
                <a:rPr lang="en-US" sz="1000" dirty="0" smtClean="0">
                  <a:solidFill>
                    <a:schemeClr val="tx1"/>
                  </a:solidFill>
                </a:rPr>
                <a:t>: </a:t>
              </a:r>
              <a:r>
                <a:rPr lang="en-US" sz="1000" dirty="0" smtClean="0">
                  <a:solidFill>
                    <a:srgbClr val="FF0000"/>
                  </a:solidFill>
                </a:rPr>
                <a:t>AA:BB:CC:DD:EE:FF</a:t>
              </a:r>
              <a:endParaRPr lang="en-US" sz="1000" dirty="0">
                <a:solidFill>
                  <a:schemeClr val="tx1"/>
                </a:solidFill>
              </a:endParaRPr>
            </a:p>
          </p:txBody>
        </p:sp>
        <p:sp>
          <p:nvSpPr>
            <p:cNvPr id="80" name="Rectangle 79"/>
            <p:cNvSpPr/>
            <p:nvPr/>
          </p:nvSpPr>
          <p:spPr bwMode="auto">
            <a:xfrm>
              <a:off x="4267158" y="4571316"/>
              <a:ext cx="2362173" cy="381311"/>
            </a:xfrm>
            <a:prstGeom prst="rect">
              <a:avLst/>
            </a:prstGeom>
            <a:solidFill>
              <a:schemeClr val="bg1"/>
            </a:solid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en-US" sz="1600" dirty="0" smtClean="0"/>
                <a:t>Credentials, key exchange</a:t>
              </a:r>
              <a:endParaRPr lang="en-US" sz="1600" dirty="0"/>
            </a:p>
          </p:txBody>
        </p:sp>
        <p:sp>
          <p:nvSpPr>
            <p:cNvPr id="81" name="Rectangle 80"/>
            <p:cNvSpPr/>
            <p:nvPr/>
          </p:nvSpPr>
          <p:spPr bwMode="auto">
            <a:xfrm>
              <a:off x="3047972" y="5028889"/>
              <a:ext cx="1600182" cy="381311"/>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defRPr/>
              </a:pPr>
              <a:r>
                <a:rPr lang="en-US" sz="1000" b="1" dirty="0" smtClean="0">
                  <a:solidFill>
                    <a:schemeClr val="tx1"/>
                  </a:solidFill>
                </a:rPr>
                <a:t>From</a:t>
              </a:r>
              <a:r>
                <a:rPr lang="en-US" sz="1000" dirty="0" smtClean="0">
                  <a:solidFill>
                    <a:schemeClr val="tx1"/>
                  </a:solidFill>
                </a:rPr>
                <a:t>: </a:t>
              </a:r>
              <a:r>
                <a:rPr lang="en-US" sz="1000" dirty="0" smtClean="0">
                  <a:solidFill>
                    <a:srgbClr val="FF0000"/>
                  </a:solidFill>
                </a:rPr>
                <a:t>AA:BB:CC:DD:EE:FF</a:t>
              </a:r>
              <a:endParaRPr lang="en-US" sz="1000" dirty="0" smtClean="0">
                <a:solidFill>
                  <a:schemeClr val="tx2">
                    <a:lumMod val="60000"/>
                    <a:lumOff val="40000"/>
                  </a:schemeClr>
                </a:solidFill>
              </a:endParaRPr>
            </a:p>
            <a:p>
              <a:pPr fontAlgn="auto">
                <a:spcBef>
                  <a:spcPts val="0"/>
                </a:spcBef>
                <a:spcAft>
                  <a:spcPts val="0"/>
                </a:spcAft>
                <a:defRPr/>
              </a:pPr>
              <a:r>
                <a:rPr lang="en-US" sz="1000" b="1" dirty="0" smtClean="0">
                  <a:solidFill>
                    <a:schemeClr val="tx1"/>
                  </a:solidFill>
                </a:rPr>
                <a:t>To</a:t>
              </a:r>
              <a:r>
                <a:rPr lang="en-US" sz="1000" dirty="0" smtClean="0">
                  <a:solidFill>
                    <a:schemeClr val="tx1"/>
                  </a:solidFill>
                </a:rPr>
                <a:t>: </a:t>
              </a:r>
              <a:r>
                <a:rPr lang="en-US" sz="1000" dirty="0" smtClean="0">
                  <a:solidFill>
                    <a:schemeClr val="tx2">
                      <a:lumMod val="60000"/>
                      <a:lumOff val="40000"/>
                    </a:schemeClr>
                  </a:solidFill>
                </a:rPr>
                <a:t>11:22:33:44:55:66</a:t>
              </a:r>
              <a:endParaRPr lang="en-US" sz="1000" dirty="0">
                <a:solidFill>
                  <a:schemeClr val="tx1"/>
                </a:solidFill>
              </a:endParaRPr>
            </a:p>
          </p:txBody>
        </p:sp>
        <p:sp>
          <p:nvSpPr>
            <p:cNvPr id="82" name="Rectangle 81"/>
            <p:cNvSpPr/>
            <p:nvPr/>
          </p:nvSpPr>
          <p:spPr bwMode="auto">
            <a:xfrm>
              <a:off x="4648153" y="5028889"/>
              <a:ext cx="2362173" cy="381311"/>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en-US" sz="1600" dirty="0" smtClean="0"/>
                <a:t>Credentials, key exchange</a:t>
              </a:r>
              <a:endParaRPr lang="en-US" sz="1600" dirty="0"/>
            </a:p>
          </p:txBody>
        </p:sp>
        <p:sp>
          <p:nvSpPr>
            <p:cNvPr id="83" name="Rectangle 82"/>
            <p:cNvSpPr/>
            <p:nvPr/>
          </p:nvSpPr>
          <p:spPr>
            <a:xfrm>
              <a:off x="609600" y="4571316"/>
              <a:ext cx="1828779" cy="838884"/>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solidFill>
                    <a:schemeClr val="tx1"/>
                  </a:solidFill>
                </a:rPr>
                <a:t>Authenticate</a:t>
              </a:r>
            </a:p>
            <a:p>
              <a:pPr algn="ctr">
                <a:defRPr/>
              </a:pPr>
              <a:r>
                <a:rPr lang="en-US" sz="2400" dirty="0">
                  <a:solidFill>
                    <a:schemeClr val="tx1"/>
                  </a:solidFill>
                </a:rPr>
                <a:t>and Bind</a:t>
              </a:r>
            </a:p>
          </p:txBody>
        </p:sp>
      </p:grpSp>
      <p:grpSp>
        <p:nvGrpSpPr>
          <p:cNvPr id="8" name="Group 101"/>
          <p:cNvGrpSpPr>
            <a:grpSpLocks/>
          </p:cNvGrpSpPr>
          <p:nvPr/>
        </p:nvGrpSpPr>
        <p:grpSpPr bwMode="auto">
          <a:xfrm>
            <a:off x="609600" y="5638799"/>
            <a:ext cx="6400800" cy="838201"/>
            <a:chOff x="609600" y="5638115"/>
            <a:chExt cx="6400726" cy="838885"/>
          </a:xfrm>
          <a:effectLst>
            <a:outerShdw blurRad="50800" dist="38100" dir="2700000" algn="tl" rotWithShape="0">
              <a:prstClr val="black">
                <a:alpha val="40000"/>
              </a:prstClr>
            </a:outerShdw>
          </a:effectLst>
        </p:grpSpPr>
        <p:sp>
          <p:nvSpPr>
            <p:cNvPr id="85" name="Rectangle 84"/>
            <p:cNvSpPr/>
            <p:nvPr/>
          </p:nvSpPr>
          <p:spPr bwMode="auto">
            <a:xfrm>
              <a:off x="2666976" y="5638115"/>
              <a:ext cx="1752580" cy="381311"/>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defRPr/>
              </a:pPr>
              <a:r>
                <a:rPr lang="en-US" sz="1000" b="1" dirty="0" smtClean="0">
                  <a:solidFill>
                    <a:schemeClr val="tx1"/>
                  </a:solidFill>
                </a:rPr>
                <a:t>From</a:t>
              </a:r>
              <a:r>
                <a:rPr lang="en-US" sz="1000" dirty="0" smtClean="0">
                  <a:solidFill>
                    <a:schemeClr val="tx1"/>
                  </a:solidFill>
                </a:rPr>
                <a:t>: </a:t>
              </a:r>
              <a:r>
                <a:rPr lang="en-US" sz="1000" dirty="0" smtClean="0">
                  <a:solidFill>
                    <a:schemeClr val="tx2">
                      <a:lumMod val="60000"/>
                      <a:lumOff val="40000"/>
                    </a:schemeClr>
                  </a:solidFill>
                </a:rPr>
                <a:t>11:22:33:44:55:66</a:t>
              </a:r>
            </a:p>
            <a:p>
              <a:pPr fontAlgn="auto">
                <a:spcBef>
                  <a:spcPts val="0"/>
                </a:spcBef>
                <a:spcAft>
                  <a:spcPts val="0"/>
                </a:spcAft>
                <a:defRPr/>
              </a:pPr>
              <a:r>
                <a:rPr lang="en-US" sz="1000" b="1" dirty="0" smtClean="0">
                  <a:solidFill>
                    <a:schemeClr val="tx1"/>
                  </a:solidFill>
                </a:rPr>
                <a:t>To</a:t>
              </a:r>
              <a:r>
                <a:rPr lang="en-US" sz="1000" dirty="0" smtClean="0">
                  <a:solidFill>
                    <a:schemeClr val="tx1"/>
                  </a:solidFill>
                </a:rPr>
                <a:t>: </a:t>
              </a:r>
              <a:r>
                <a:rPr lang="en-US" sz="1000" dirty="0" smtClean="0">
                  <a:solidFill>
                    <a:srgbClr val="FF0000"/>
                  </a:solidFill>
                </a:rPr>
                <a:t>AA:BB:CC:DD:EE:FF</a:t>
              </a:r>
              <a:endParaRPr lang="en-US" sz="1000" dirty="0">
                <a:solidFill>
                  <a:schemeClr val="tx1"/>
                </a:solidFill>
              </a:endParaRPr>
            </a:p>
          </p:txBody>
        </p:sp>
        <p:sp>
          <p:nvSpPr>
            <p:cNvPr id="86" name="Rectangle 85"/>
            <p:cNvSpPr/>
            <p:nvPr/>
          </p:nvSpPr>
          <p:spPr bwMode="auto">
            <a:xfrm>
              <a:off x="4419556" y="5638116"/>
              <a:ext cx="2209774" cy="381311"/>
            </a:xfrm>
            <a:prstGeom prst="rect">
              <a:avLst/>
            </a:prstGeom>
            <a:blipFill>
              <a:blip r:embed="rId4"/>
              <a:tile tx="0" ty="0" sx="100000" sy="100000" flip="none" algn="tl"/>
            </a:blip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dirty="0">
                <a:solidFill>
                  <a:schemeClr val="bg1">
                    <a:lumMod val="50000"/>
                  </a:schemeClr>
                </a:solidFill>
              </a:endParaRPr>
            </a:p>
          </p:txBody>
        </p:sp>
        <p:sp>
          <p:nvSpPr>
            <p:cNvPr id="87" name="Rectangle 86"/>
            <p:cNvSpPr/>
            <p:nvPr/>
          </p:nvSpPr>
          <p:spPr bwMode="auto">
            <a:xfrm>
              <a:off x="2971773" y="6095688"/>
              <a:ext cx="1752580" cy="381311"/>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defRPr/>
              </a:pPr>
              <a:r>
                <a:rPr lang="en-US" sz="1000" b="1" dirty="0" smtClean="0">
                  <a:solidFill>
                    <a:schemeClr val="tx1"/>
                  </a:solidFill>
                </a:rPr>
                <a:t>From</a:t>
              </a:r>
              <a:r>
                <a:rPr lang="en-US" sz="1000" dirty="0" smtClean="0">
                  <a:solidFill>
                    <a:schemeClr val="tx1"/>
                  </a:solidFill>
                </a:rPr>
                <a:t>: </a:t>
              </a:r>
              <a:r>
                <a:rPr lang="en-US" sz="1000" dirty="0" smtClean="0">
                  <a:solidFill>
                    <a:srgbClr val="FF0000"/>
                  </a:solidFill>
                </a:rPr>
                <a:t>AA:BB:CC:DD:EE:FF</a:t>
              </a:r>
              <a:endParaRPr lang="en-US" sz="1000" dirty="0" smtClean="0">
                <a:solidFill>
                  <a:schemeClr val="tx2">
                    <a:lumMod val="60000"/>
                    <a:lumOff val="40000"/>
                  </a:schemeClr>
                </a:solidFill>
              </a:endParaRPr>
            </a:p>
            <a:p>
              <a:pPr fontAlgn="auto">
                <a:spcBef>
                  <a:spcPts val="0"/>
                </a:spcBef>
                <a:spcAft>
                  <a:spcPts val="0"/>
                </a:spcAft>
                <a:defRPr/>
              </a:pPr>
              <a:r>
                <a:rPr lang="en-US" sz="1000" b="1" dirty="0" smtClean="0">
                  <a:solidFill>
                    <a:schemeClr val="tx1"/>
                  </a:solidFill>
                </a:rPr>
                <a:t>To</a:t>
              </a:r>
              <a:r>
                <a:rPr lang="en-US" sz="1000" dirty="0" smtClean="0">
                  <a:solidFill>
                    <a:schemeClr val="tx1"/>
                  </a:solidFill>
                </a:rPr>
                <a:t>: </a:t>
              </a:r>
              <a:r>
                <a:rPr lang="en-US" sz="1000" dirty="0" smtClean="0">
                  <a:solidFill>
                    <a:schemeClr val="tx2">
                      <a:lumMod val="60000"/>
                      <a:lumOff val="40000"/>
                    </a:schemeClr>
                  </a:solidFill>
                </a:rPr>
                <a:t>11:22:33:44:55:66</a:t>
              </a:r>
              <a:endParaRPr lang="en-US" sz="1000" dirty="0">
                <a:solidFill>
                  <a:schemeClr val="tx1"/>
                </a:solidFill>
              </a:endParaRPr>
            </a:p>
          </p:txBody>
        </p:sp>
        <p:sp>
          <p:nvSpPr>
            <p:cNvPr id="88" name="Rectangle 87"/>
            <p:cNvSpPr/>
            <p:nvPr/>
          </p:nvSpPr>
          <p:spPr bwMode="auto">
            <a:xfrm>
              <a:off x="4724352" y="6095689"/>
              <a:ext cx="2285974" cy="381311"/>
            </a:xfrm>
            <a:prstGeom prst="rect">
              <a:avLst/>
            </a:prstGeom>
            <a:blipFill>
              <a:blip r:embed="rId4"/>
              <a:tile tx="0" ty="0" sx="100000" sy="100000" flip="none" algn="tl"/>
            </a:blip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dirty="0">
                <a:solidFill>
                  <a:schemeClr val="bg1">
                    <a:lumMod val="50000"/>
                  </a:schemeClr>
                </a:solidFill>
              </a:endParaRPr>
            </a:p>
          </p:txBody>
        </p:sp>
        <p:sp>
          <p:nvSpPr>
            <p:cNvPr id="89" name="Rectangle 88"/>
            <p:cNvSpPr/>
            <p:nvPr/>
          </p:nvSpPr>
          <p:spPr>
            <a:xfrm>
              <a:off x="609600" y="5638116"/>
              <a:ext cx="1828779" cy="838884"/>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solidFill>
                    <a:schemeClr val="tx1"/>
                  </a:solidFill>
                </a:rPr>
                <a:t>Send Data</a:t>
              </a:r>
              <a:endParaRPr lang="en-US" sz="2800" dirty="0">
                <a:solidFill>
                  <a:schemeClr val="tx1"/>
                </a:solidFill>
              </a:endParaRPr>
            </a:p>
          </p:txBody>
        </p:sp>
      </p:grpSp>
      <p:sp>
        <p:nvSpPr>
          <p:cNvPr id="90" name="Rectangle 89"/>
          <p:cNvSpPr/>
          <p:nvPr/>
        </p:nvSpPr>
        <p:spPr>
          <a:xfrm>
            <a:off x="3657600" y="1295400"/>
            <a:ext cx="1828800" cy="762000"/>
          </a:xfrm>
          <a:prstGeom prst="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solidFill>
                  <a:schemeClr val="tx1"/>
                </a:solidFill>
              </a:rPr>
              <a:t>Bootstrap</a:t>
            </a:r>
            <a:endParaRPr lang="en-US" sz="2800" dirty="0">
              <a:solidFill>
                <a:schemeClr val="tx1"/>
              </a:solidFill>
            </a:endParaRPr>
          </a:p>
        </p:txBody>
      </p:sp>
      <p:pic>
        <p:nvPicPr>
          <p:cNvPr id="107" name="Picture 106" descr="laptop1.png"/>
          <p:cNvPicPr>
            <a:picLocks noChangeAspect="1"/>
          </p:cNvPicPr>
          <p:nvPr/>
        </p:nvPicPr>
        <p:blipFill>
          <a:blip r:embed="rId5"/>
          <a:stretch>
            <a:fillRect/>
          </a:stretch>
        </p:blipFill>
        <p:spPr>
          <a:xfrm>
            <a:off x="990600" y="2590800"/>
            <a:ext cx="694887" cy="591263"/>
          </a:xfrm>
          <a:prstGeom prst="rect">
            <a:avLst/>
          </a:prstGeom>
          <a:effectLst/>
        </p:spPr>
      </p:pic>
      <p:pic>
        <p:nvPicPr>
          <p:cNvPr id="108" name="Picture 107" descr="ap1.png"/>
          <p:cNvPicPr>
            <a:picLocks noChangeAspect="1"/>
          </p:cNvPicPr>
          <p:nvPr/>
        </p:nvPicPr>
        <p:blipFill>
          <a:blip r:embed="rId6"/>
          <a:stretch>
            <a:fillRect/>
          </a:stretch>
        </p:blipFill>
        <p:spPr>
          <a:xfrm>
            <a:off x="7543800" y="2514600"/>
            <a:ext cx="621741" cy="621741"/>
          </a:xfrm>
          <a:prstGeom prst="rect">
            <a:avLst/>
          </a:prstGeom>
          <a:effectLst/>
        </p:spPr>
      </p:pic>
      <p:grpSp>
        <p:nvGrpSpPr>
          <p:cNvPr id="10" name="Group 110"/>
          <p:cNvGrpSpPr/>
          <p:nvPr/>
        </p:nvGrpSpPr>
        <p:grpSpPr>
          <a:xfrm>
            <a:off x="1662126" y="2819385"/>
            <a:ext cx="5922982" cy="681677"/>
            <a:chOff x="1662126" y="2819385"/>
            <a:chExt cx="5922982" cy="681677"/>
          </a:xfrm>
          <a:effectLst/>
        </p:grpSpPr>
        <p:pic>
          <p:nvPicPr>
            <p:cNvPr id="109" name="Picture 99" descr="radiowaves2.png"/>
            <p:cNvPicPr>
              <a:picLocks noChangeAspect="1"/>
            </p:cNvPicPr>
            <p:nvPr/>
          </p:nvPicPr>
          <p:blipFill>
            <a:blip r:embed="rId7"/>
            <a:srcRect/>
            <a:stretch>
              <a:fillRect/>
            </a:stretch>
          </p:blipFill>
          <p:spPr bwMode="auto">
            <a:xfrm rot="7643821">
              <a:off x="1585926" y="2895585"/>
              <a:ext cx="609600" cy="457200"/>
            </a:xfrm>
            <a:prstGeom prst="rect">
              <a:avLst/>
            </a:prstGeom>
            <a:noFill/>
            <a:ln w="9525">
              <a:noFill/>
              <a:miter lim="800000"/>
              <a:headEnd/>
              <a:tailEnd/>
            </a:ln>
          </p:spPr>
        </p:pic>
        <p:pic>
          <p:nvPicPr>
            <p:cNvPr id="110" name="Picture 99" descr="radiowaves2.png"/>
            <p:cNvPicPr>
              <a:picLocks noChangeAspect="1"/>
            </p:cNvPicPr>
            <p:nvPr/>
          </p:nvPicPr>
          <p:blipFill>
            <a:blip r:embed="rId7"/>
            <a:srcRect/>
            <a:stretch>
              <a:fillRect/>
            </a:stretch>
          </p:blipFill>
          <p:spPr bwMode="auto">
            <a:xfrm rot="14494919">
              <a:off x="7051708" y="2967662"/>
              <a:ext cx="609600" cy="457200"/>
            </a:xfrm>
            <a:prstGeom prst="rect">
              <a:avLst/>
            </a:prstGeom>
            <a:noFill/>
            <a:ln w="9525">
              <a:noFill/>
              <a:miter lim="800000"/>
              <a:headEnd/>
              <a:tailEnd/>
            </a:ln>
          </p:spPr>
        </p:pic>
      </p:grpSp>
      <p:pic>
        <p:nvPicPr>
          <p:cNvPr id="66" name="Picture 13" descr="bob.png"/>
          <p:cNvPicPr>
            <a:picLocks noChangeAspect="1"/>
          </p:cNvPicPr>
          <p:nvPr/>
        </p:nvPicPr>
        <p:blipFill>
          <a:blip r:embed="rId8" cstate="screen"/>
          <a:srcRect/>
          <a:stretch>
            <a:fillRect/>
          </a:stretch>
        </p:blipFill>
        <p:spPr bwMode="auto">
          <a:xfrm>
            <a:off x="8008938" y="2514600"/>
            <a:ext cx="687387" cy="706438"/>
          </a:xfrm>
          <a:prstGeom prst="rect">
            <a:avLst/>
          </a:prstGeom>
          <a:noFill/>
          <a:ln w="9525">
            <a:noFill/>
            <a:miter lim="800000"/>
            <a:headEnd/>
            <a:tailEnd/>
          </a:ln>
          <a:effectLst/>
        </p:spPr>
      </p:pic>
      <p:sp>
        <p:nvSpPr>
          <p:cNvPr id="53" name="Title 1"/>
          <p:cNvSpPr>
            <a:spLocks noGrp="1"/>
          </p:cNvSpPr>
          <p:nvPr>
            <p:ph type="title"/>
          </p:nvPr>
        </p:nvSpPr>
        <p:spPr>
          <a:xfrm>
            <a:off x="457200" y="274638"/>
            <a:ext cx="8229600" cy="1143000"/>
          </a:xfrm>
        </p:spPr>
        <p:txBody>
          <a:bodyPr/>
          <a:lstStyle/>
          <a:p>
            <a:r>
              <a:rPr lang="en-US" dirty="0" smtClean="0"/>
              <a:t>Problem: Long-term </a:t>
            </a:r>
            <a:r>
              <a:rPr lang="en-US" dirty="0" err="1" smtClean="0"/>
              <a:t>Linkability</a:t>
            </a:r>
            <a:endParaRPr lang="en-US" dirty="0"/>
          </a:p>
        </p:txBody>
      </p:sp>
      <p:sp>
        <p:nvSpPr>
          <p:cNvPr id="56" name="Slide Number Placeholder 55"/>
          <p:cNvSpPr>
            <a:spLocks noGrp="1"/>
          </p:cNvSpPr>
          <p:nvPr>
            <p:ph type="sldNum" sz="quarter" idx="12"/>
          </p:nvPr>
        </p:nvSpPr>
        <p:spPr/>
        <p:txBody>
          <a:bodyPr/>
          <a:lstStyle/>
          <a:p>
            <a:fld id="{26FF095B-7508-4EE0-8899-3B73C16B2014}" type="slidenum">
              <a:rPr lang="en-US" smtClean="0"/>
              <a:pPr/>
              <a:t>14</a:t>
            </a:fld>
            <a:endParaRPr lang="en-US"/>
          </a:p>
        </p:txBody>
      </p:sp>
      <p:grpSp>
        <p:nvGrpSpPr>
          <p:cNvPr id="44" name="Group 9"/>
          <p:cNvGrpSpPr>
            <a:grpSpLocks/>
          </p:cNvGrpSpPr>
          <p:nvPr/>
        </p:nvGrpSpPr>
        <p:grpSpPr bwMode="auto">
          <a:xfrm>
            <a:off x="4953000" y="2133601"/>
            <a:ext cx="2590800" cy="685799"/>
            <a:chOff x="2743200" y="2209801"/>
            <a:chExt cx="2590800" cy="685800"/>
          </a:xfrm>
          <a:effectLst/>
        </p:grpSpPr>
        <p:pic>
          <p:nvPicPr>
            <p:cNvPr id="45" name="Picture 7" descr="postit.png"/>
            <p:cNvPicPr>
              <a:picLocks noChangeAspect="1"/>
            </p:cNvPicPr>
            <p:nvPr/>
          </p:nvPicPr>
          <p:blipFill>
            <a:blip r:embed="rId9" cstate="screen"/>
            <a:srcRect/>
            <a:stretch>
              <a:fillRect/>
            </a:stretch>
          </p:blipFill>
          <p:spPr bwMode="auto">
            <a:xfrm>
              <a:off x="2743200" y="2209801"/>
              <a:ext cx="2590800" cy="685800"/>
            </a:xfrm>
            <a:prstGeom prst="rect">
              <a:avLst/>
            </a:prstGeom>
            <a:noFill/>
            <a:ln w="9525">
              <a:noFill/>
              <a:miter lim="800000"/>
              <a:headEnd/>
              <a:tailEnd/>
            </a:ln>
          </p:spPr>
        </p:pic>
        <p:sp>
          <p:nvSpPr>
            <p:cNvPr id="46" name="TextBox 8"/>
            <p:cNvSpPr txBox="1">
              <a:spLocks noChangeArrowheads="1"/>
            </p:cNvSpPr>
            <p:nvPr/>
          </p:nvSpPr>
          <p:spPr bwMode="auto">
            <a:xfrm>
              <a:off x="3048000" y="2286000"/>
              <a:ext cx="1919115" cy="523221"/>
            </a:xfrm>
            <a:prstGeom prst="rect">
              <a:avLst/>
            </a:prstGeom>
            <a:noFill/>
            <a:ln w="9525">
              <a:noFill/>
              <a:miter lim="800000"/>
              <a:headEnd/>
              <a:tailEnd/>
            </a:ln>
          </p:spPr>
          <p:txBody>
            <a:bodyPr wrap="none">
              <a:spAutoFit/>
            </a:bodyPr>
            <a:lstStyle/>
            <a:p>
              <a:pPr>
                <a:defRPr/>
              </a:pPr>
              <a:r>
                <a:rPr lang="en-US" sz="1400" dirty="0" smtClean="0">
                  <a:latin typeface="Comic Sans MS" pitchFamily="66" charset="0"/>
                </a:rPr>
                <a:t>Name: </a:t>
              </a:r>
              <a:r>
                <a:rPr lang="en-US" sz="1400" dirty="0" smtClean="0">
                  <a:solidFill>
                    <a:schemeClr val="bg2">
                      <a:lumMod val="50000"/>
                    </a:schemeClr>
                  </a:solidFill>
                  <a:latin typeface="Comic Sans MS" pitchFamily="66" charset="0"/>
                </a:rPr>
                <a:t>Alice’s Laptop</a:t>
              </a:r>
              <a:endParaRPr lang="en-US" sz="1400" dirty="0">
                <a:solidFill>
                  <a:schemeClr val="bg2">
                    <a:lumMod val="50000"/>
                  </a:schemeClr>
                </a:solidFill>
                <a:latin typeface="Comic Sans MS" pitchFamily="66" charset="0"/>
              </a:endParaRPr>
            </a:p>
            <a:p>
              <a:pPr>
                <a:defRPr/>
              </a:pPr>
              <a:r>
                <a:rPr lang="en-US" sz="1400" dirty="0" smtClean="0">
                  <a:latin typeface="Comic Sans MS" pitchFamily="66" charset="0"/>
                </a:rPr>
                <a:t>Secret: </a:t>
              </a:r>
              <a:r>
                <a:rPr lang="en-US" sz="1400" dirty="0" smtClean="0">
                  <a:solidFill>
                    <a:schemeClr val="bg2">
                      <a:lumMod val="50000"/>
                    </a:schemeClr>
                  </a:solidFill>
                  <a:latin typeface="Comic Sans MS" pitchFamily="66" charset="0"/>
                </a:rPr>
                <a:t>Alice&lt;3Bob</a:t>
              </a:r>
              <a:endParaRPr lang="en-US" sz="1400" dirty="0">
                <a:solidFill>
                  <a:schemeClr val="bg2">
                    <a:lumMod val="50000"/>
                  </a:schemeClr>
                </a:solidFill>
                <a:latin typeface="Comic Sans MS" pitchFamily="66" charset="0"/>
              </a:endParaRPr>
            </a:p>
          </p:txBody>
        </p:sp>
      </p:grpSp>
      <p:grpSp>
        <p:nvGrpSpPr>
          <p:cNvPr id="47" name="Group 30"/>
          <p:cNvGrpSpPr>
            <a:grpSpLocks/>
          </p:cNvGrpSpPr>
          <p:nvPr/>
        </p:nvGrpSpPr>
        <p:grpSpPr bwMode="auto">
          <a:xfrm>
            <a:off x="1676400" y="2133602"/>
            <a:ext cx="2590800" cy="685799"/>
            <a:chOff x="2743200" y="2209801"/>
            <a:chExt cx="2590800" cy="685800"/>
          </a:xfrm>
          <a:effectLst/>
        </p:grpSpPr>
        <p:pic>
          <p:nvPicPr>
            <p:cNvPr id="48" name="Picture 31" descr="postit.png"/>
            <p:cNvPicPr>
              <a:picLocks noChangeAspect="1"/>
            </p:cNvPicPr>
            <p:nvPr/>
          </p:nvPicPr>
          <p:blipFill>
            <a:blip r:embed="rId9" cstate="screen"/>
            <a:srcRect/>
            <a:stretch>
              <a:fillRect/>
            </a:stretch>
          </p:blipFill>
          <p:spPr bwMode="auto">
            <a:xfrm>
              <a:off x="2743200" y="2209801"/>
              <a:ext cx="2590800" cy="685800"/>
            </a:xfrm>
            <a:prstGeom prst="rect">
              <a:avLst/>
            </a:prstGeom>
            <a:noFill/>
            <a:ln w="9525">
              <a:noFill/>
              <a:miter lim="800000"/>
              <a:headEnd/>
              <a:tailEnd/>
            </a:ln>
          </p:spPr>
        </p:pic>
        <p:sp>
          <p:nvSpPr>
            <p:cNvPr id="49" name="TextBox 32"/>
            <p:cNvSpPr txBox="1">
              <a:spLocks noChangeArrowheads="1"/>
            </p:cNvSpPr>
            <p:nvPr/>
          </p:nvSpPr>
          <p:spPr bwMode="auto">
            <a:xfrm>
              <a:off x="3048000" y="2285999"/>
              <a:ext cx="1981200" cy="523220"/>
            </a:xfrm>
            <a:prstGeom prst="rect">
              <a:avLst/>
            </a:prstGeom>
            <a:noFill/>
            <a:ln w="9525">
              <a:noFill/>
              <a:miter lim="800000"/>
              <a:headEnd/>
              <a:tailEnd/>
            </a:ln>
          </p:spPr>
          <p:txBody>
            <a:bodyPr>
              <a:spAutoFit/>
            </a:bodyPr>
            <a:lstStyle/>
            <a:p>
              <a:pPr>
                <a:defRPr/>
              </a:pPr>
              <a:r>
                <a:rPr lang="en-US" sz="1400" dirty="0" smtClean="0">
                  <a:latin typeface="Comic Sans MS" pitchFamily="66" charset="0"/>
                </a:rPr>
                <a:t>Name: </a:t>
              </a:r>
              <a:r>
                <a:rPr lang="en-US" sz="1400" dirty="0" smtClean="0">
                  <a:solidFill>
                    <a:schemeClr val="bg2">
                      <a:lumMod val="50000"/>
                    </a:schemeClr>
                  </a:solidFill>
                  <a:latin typeface="Comic Sans MS" pitchFamily="66" charset="0"/>
                </a:rPr>
                <a:t>Bob’s Network</a:t>
              </a:r>
              <a:endParaRPr lang="en-US" sz="1400" dirty="0">
                <a:latin typeface="Comic Sans MS" pitchFamily="66" charset="0"/>
              </a:endParaRPr>
            </a:p>
            <a:p>
              <a:pPr>
                <a:defRPr/>
              </a:pPr>
              <a:r>
                <a:rPr lang="en-US" sz="1400" dirty="0" smtClean="0">
                  <a:latin typeface="Comic Sans MS" pitchFamily="66" charset="0"/>
                </a:rPr>
                <a:t>Secret: </a:t>
              </a:r>
              <a:r>
                <a:rPr lang="en-US" sz="1400" dirty="0" smtClean="0">
                  <a:solidFill>
                    <a:schemeClr val="bg2">
                      <a:lumMod val="50000"/>
                    </a:schemeClr>
                  </a:solidFill>
                  <a:latin typeface="Comic Sans MS" pitchFamily="66" charset="0"/>
                </a:rPr>
                <a:t>Alice&lt;3Bob</a:t>
              </a:r>
              <a:endParaRPr lang="en-US" sz="1400" dirty="0">
                <a:solidFill>
                  <a:schemeClr val="bg2">
                    <a:lumMod val="50000"/>
                  </a:schemeClr>
                </a:solidFill>
                <a:latin typeface="Comic Sans MS" pitchFamily="66" charset="0"/>
              </a:endParaRPr>
            </a:p>
          </p:txBody>
        </p:sp>
      </p:grpSp>
      <p:sp>
        <p:nvSpPr>
          <p:cNvPr id="43" name="Rectangle 42"/>
          <p:cNvSpPr/>
          <p:nvPr/>
        </p:nvSpPr>
        <p:spPr bwMode="auto">
          <a:xfrm>
            <a:off x="4267200" y="3505200"/>
            <a:ext cx="2514600" cy="381000"/>
          </a:xfrm>
          <a:prstGeom prst="rect">
            <a:avLst/>
          </a:prstGeom>
          <a:solidFill>
            <a:srgbClr val="FFFF00"/>
          </a:solid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en-US" dirty="0" smtClean="0"/>
              <a:t>Is </a:t>
            </a:r>
            <a:r>
              <a:rPr lang="en-US" b="1" dirty="0" smtClean="0"/>
              <a:t>Bob’s Network </a:t>
            </a:r>
            <a:r>
              <a:rPr lang="en-US" dirty="0" smtClean="0"/>
              <a:t>here?</a:t>
            </a:r>
            <a:endParaRPr lang="en-US" sz="2000" dirty="0"/>
          </a:p>
        </p:txBody>
      </p:sp>
      <p:sp>
        <p:nvSpPr>
          <p:cNvPr id="50" name="Rectangle 49"/>
          <p:cNvSpPr/>
          <p:nvPr/>
        </p:nvSpPr>
        <p:spPr bwMode="auto">
          <a:xfrm>
            <a:off x="4572000" y="3962400"/>
            <a:ext cx="2362200" cy="381000"/>
          </a:xfrm>
          <a:prstGeom prst="rect">
            <a:avLst/>
          </a:prstGeom>
          <a:solidFill>
            <a:srgbClr val="FFFF00"/>
          </a:solid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en-US" b="1" dirty="0"/>
              <a:t>Bob’s Network </a:t>
            </a:r>
            <a:r>
              <a:rPr lang="en-US" dirty="0"/>
              <a:t>is here</a:t>
            </a:r>
          </a:p>
        </p:txBody>
      </p:sp>
      <p:sp>
        <p:nvSpPr>
          <p:cNvPr id="52" name="TextBox 51"/>
          <p:cNvSpPr txBox="1"/>
          <p:nvPr/>
        </p:nvSpPr>
        <p:spPr>
          <a:xfrm>
            <a:off x="7315200" y="3505200"/>
            <a:ext cx="1334211" cy="923330"/>
          </a:xfrm>
          <a:prstGeom prst="rect">
            <a:avLst/>
          </a:prstGeom>
          <a:noFill/>
        </p:spPr>
        <p:txBody>
          <a:bodyPr wrap="none" rtlCol="0">
            <a:spAutoFit/>
          </a:bodyPr>
          <a:lstStyle/>
          <a:p>
            <a:r>
              <a:rPr lang="en-US" dirty="0" smtClean="0">
                <a:solidFill>
                  <a:srgbClr val="FF0000"/>
                </a:solidFill>
              </a:rPr>
              <a:t>Identifiers</a:t>
            </a:r>
          </a:p>
          <a:p>
            <a:r>
              <a:rPr lang="en-US" dirty="0" smtClean="0">
                <a:solidFill>
                  <a:srgbClr val="FF0000"/>
                </a:solidFill>
              </a:rPr>
              <a:t>needed for</a:t>
            </a:r>
          </a:p>
          <a:p>
            <a:r>
              <a:rPr lang="en-US" dirty="0" smtClean="0">
                <a:solidFill>
                  <a:srgbClr val="FF0000"/>
                </a:solidFill>
              </a:rPr>
              <a:t>rendezvous!</a:t>
            </a:r>
            <a:endParaRPr lang="en-US" dirty="0">
              <a:solidFill>
                <a:srgbClr val="FF0000"/>
              </a:solidFill>
            </a:endParaRPr>
          </a:p>
        </p:txBody>
      </p:sp>
      <p:sp>
        <p:nvSpPr>
          <p:cNvPr id="54" name="Rectangle 53"/>
          <p:cNvSpPr/>
          <p:nvPr/>
        </p:nvSpPr>
        <p:spPr bwMode="auto">
          <a:xfrm>
            <a:off x="4267200" y="4572000"/>
            <a:ext cx="2362200" cy="381000"/>
          </a:xfrm>
          <a:prstGeom prst="rect">
            <a:avLst/>
          </a:prstGeom>
          <a:solidFill>
            <a:srgbClr val="FFFF00"/>
          </a:solid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en-US" dirty="0"/>
              <a:t>Proof that I’m </a:t>
            </a:r>
            <a:r>
              <a:rPr lang="en-US" b="1" dirty="0"/>
              <a:t>Alice </a:t>
            </a:r>
          </a:p>
        </p:txBody>
      </p:sp>
      <p:sp>
        <p:nvSpPr>
          <p:cNvPr id="55" name="Rectangle 54"/>
          <p:cNvSpPr/>
          <p:nvPr/>
        </p:nvSpPr>
        <p:spPr bwMode="auto">
          <a:xfrm>
            <a:off x="4648200" y="5029200"/>
            <a:ext cx="2362200" cy="381000"/>
          </a:xfrm>
          <a:prstGeom prst="rect">
            <a:avLst/>
          </a:prstGeom>
          <a:solidFill>
            <a:srgbClr val="FFFF00"/>
          </a:solid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en-US" dirty="0"/>
              <a:t>Proof that I’m </a:t>
            </a:r>
            <a:r>
              <a:rPr lang="en-US" b="1" dirty="0"/>
              <a:t>Bob</a:t>
            </a:r>
          </a:p>
        </p:txBody>
      </p:sp>
      <p:sp>
        <p:nvSpPr>
          <p:cNvPr id="57" name="TextBox 56"/>
          <p:cNvSpPr txBox="1"/>
          <p:nvPr/>
        </p:nvSpPr>
        <p:spPr>
          <a:xfrm>
            <a:off x="7315200" y="4495800"/>
            <a:ext cx="1634037" cy="923330"/>
          </a:xfrm>
          <a:prstGeom prst="rect">
            <a:avLst/>
          </a:prstGeom>
          <a:noFill/>
        </p:spPr>
        <p:txBody>
          <a:bodyPr wrap="none" rtlCol="0">
            <a:spAutoFit/>
          </a:bodyPr>
          <a:lstStyle/>
          <a:p>
            <a:r>
              <a:rPr lang="en-US" dirty="0" smtClean="0">
                <a:solidFill>
                  <a:srgbClr val="FF0000"/>
                </a:solidFill>
              </a:rPr>
              <a:t>Identifiers</a:t>
            </a:r>
          </a:p>
          <a:p>
            <a:r>
              <a:rPr lang="en-US" dirty="0" smtClean="0">
                <a:solidFill>
                  <a:srgbClr val="FF0000"/>
                </a:solidFill>
              </a:rPr>
              <a:t>needed for</a:t>
            </a:r>
          </a:p>
          <a:p>
            <a:r>
              <a:rPr lang="en-US" dirty="0" smtClean="0">
                <a:solidFill>
                  <a:srgbClr val="FF0000"/>
                </a:solidFill>
              </a:rPr>
              <a:t>authentication!</a:t>
            </a:r>
            <a:endParaRPr lang="en-US" dirty="0">
              <a:solidFill>
                <a:srgbClr val="FF0000"/>
              </a:solidFill>
            </a:endParaRPr>
          </a:p>
        </p:txBody>
      </p:sp>
    </p:spTree>
    <p:extLst>
      <p:ext uri="{BB962C8B-B14F-4D97-AF65-F5344CB8AC3E}">
        <p14:creationId xmlns:p14="http://schemas.microsoft.com/office/powerpoint/2010/main" val="3305702602"/>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normAutofit/>
          </a:bodyPr>
          <a:lstStyle/>
          <a:p>
            <a:r>
              <a:rPr lang="en-US" smtClean="0"/>
              <a:t>Implicit Identifiers by Example</a:t>
            </a:r>
            <a:endParaRPr lang="en-US"/>
          </a:p>
        </p:txBody>
      </p:sp>
      <p:sp>
        <p:nvSpPr>
          <p:cNvPr id="33816" name="Rectangle 24"/>
          <p:cNvSpPr>
            <a:spLocks noGrp="1" noChangeArrowheads="1"/>
          </p:cNvSpPr>
          <p:nvPr>
            <p:ph idx="1"/>
          </p:nvPr>
        </p:nvSpPr>
        <p:spPr/>
        <p:txBody>
          <a:bodyPr/>
          <a:lstStyle/>
          <a:p>
            <a:r>
              <a:rPr lang="en-US" dirty="0" smtClean="0"/>
              <a:t>Implicit identifier: </a:t>
            </a:r>
            <a:r>
              <a:rPr lang="en-US" dirty="0" smtClean="0">
                <a:solidFill>
                  <a:srgbClr val="FF0000"/>
                </a:solidFill>
              </a:rPr>
              <a:t>SSIDs in probes</a:t>
            </a:r>
          </a:p>
          <a:p>
            <a:pPr lvl="1"/>
            <a:r>
              <a:rPr lang="en-US" dirty="0" smtClean="0"/>
              <a:t>Set of SSIDs in 802.11 probe requests</a:t>
            </a:r>
          </a:p>
          <a:p>
            <a:pPr lvl="1"/>
            <a:r>
              <a:rPr lang="en-US" dirty="0" smtClean="0"/>
              <a:t>Many 802.11 drivers search for preferred networks</a:t>
            </a:r>
          </a:p>
          <a:p>
            <a:pPr lvl="1"/>
            <a:r>
              <a:rPr lang="en-US" dirty="0" smtClean="0"/>
              <a:t>Usually networks you have associated with before</a:t>
            </a:r>
            <a:endParaRPr lang="en-US" dirty="0"/>
          </a:p>
        </p:txBody>
      </p:sp>
      <p:sp>
        <p:nvSpPr>
          <p:cNvPr id="31" name="Slide Number Placeholder 5"/>
          <p:cNvSpPr>
            <a:spLocks noGrp="1"/>
          </p:cNvSpPr>
          <p:nvPr>
            <p:ph type="sldNum" sz="quarter" idx="12"/>
          </p:nvPr>
        </p:nvSpPr>
        <p:spPr/>
        <p:txBody>
          <a:bodyPr/>
          <a:lstStyle/>
          <a:p>
            <a:fld id="{3225FA70-B6CF-4409-8EF2-17A914263E74}" type="slidenum">
              <a:rPr lang="en-US" smtClean="0"/>
              <a:pPr/>
              <a:t>15</a:t>
            </a:fld>
            <a:endParaRPr lang="en-US"/>
          </a:p>
        </p:txBody>
      </p:sp>
      <p:sp>
        <p:nvSpPr>
          <p:cNvPr id="33810" name="Rectangle 18"/>
          <p:cNvSpPr>
            <a:spLocks noChangeArrowheads="1"/>
          </p:cNvSpPr>
          <p:nvPr/>
        </p:nvSpPr>
        <p:spPr bwMode="auto">
          <a:xfrm>
            <a:off x="1524000" y="3810000"/>
            <a:ext cx="1739900" cy="304800"/>
          </a:xfrm>
          <a:prstGeom prst="rect">
            <a:avLst/>
          </a:prstGeom>
          <a:noFill/>
          <a:ln w="9525">
            <a:noFill/>
            <a:miter lim="800000"/>
            <a:headEnd/>
            <a:tailEnd/>
          </a:ln>
          <a:effectLst/>
        </p:spPr>
        <p:txBody>
          <a:bodyPr wrap="none">
            <a:spAutoFit/>
          </a:bodyPr>
          <a:lstStyle/>
          <a:p>
            <a:r>
              <a:rPr lang="en-US" sz="1400" b="1">
                <a:solidFill>
                  <a:srgbClr val="0000FF"/>
                </a:solidFill>
              </a:rPr>
              <a:t>00:0E:35:CE:1F:59</a:t>
            </a:r>
          </a:p>
        </p:txBody>
      </p:sp>
      <p:grpSp>
        <p:nvGrpSpPr>
          <p:cNvPr id="2" name="Group 39"/>
          <p:cNvGrpSpPr>
            <a:grpSpLocks/>
          </p:cNvGrpSpPr>
          <p:nvPr/>
        </p:nvGrpSpPr>
        <p:grpSpPr bwMode="auto">
          <a:xfrm>
            <a:off x="2438400" y="4038600"/>
            <a:ext cx="4208463" cy="2057400"/>
            <a:chOff x="1536" y="2544"/>
            <a:chExt cx="2651" cy="1296"/>
          </a:xfrm>
        </p:grpSpPr>
        <p:pic>
          <p:nvPicPr>
            <p:cNvPr id="33797" name="Picture 5"/>
            <p:cNvPicPr>
              <a:picLocks noChangeAspect="1" noChangeArrowheads="1"/>
            </p:cNvPicPr>
            <p:nvPr/>
          </p:nvPicPr>
          <p:blipFill>
            <a:blip r:embed="rId3"/>
            <a:srcRect/>
            <a:stretch>
              <a:fillRect/>
            </a:stretch>
          </p:blipFill>
          <p:spPr bwMode="auto">
            <a:xfrm>
              <a:off x="1536" y="2544"/>
              <a:ext cx="678" cy="837"/>
            </a:xfrm>
            <a:prstGeom prst="rect">
              <a:avLst/>
            </a:prstGeom>
            <a:noFill/>
            <a:ln w="9525">
              <a:noFill/>
              <a:miter lim="800000"/>
              <a:headEnd/>
              <a:tailEnd/>
            </a:ln>
            <a:effectLst/>
          </p:spPr>
        </p:pic>
        <p:cxnSp>
          <p:nvCxnSpPr>
            <p:cNvPr id="33799" name="AutoShape 7"/>
            <p:cNvCxnSpPr>
              <a:cxnSpLocks noChangeShapeType="1"/>
              <a:stCxn id="0" idx="3"/>
              <a:endCxn id="0" idx="1"/>
            </p:cNvCxnSpPr>
            <p:nvPr/>
          </p:nvCxnSpPr>
          <p:spPr bwMode="auto">
            <a:xfrm>
              <a:off x="2214" y="2963"/>
              <a:ext cx="1229" cy="0"/>
            </a:xfrm>
            <a:prstGeom prst="straightConnector1">
              <a:avLst/>
            </a:prstGeom>
            <a:noFill/>
            <a:ln w="50800">
              <a:solidFill>
                <a:schemeClr val="tx1"/>
              </a:solidFill>
              <a:round/>
              <a:headEnd type="triangle" w="med" len="med"/>
              <a:tailEnd type="triangle" w="med" len="med"/>
            </a:ln>
            <a:effectLst/>
          </p:spPr>
        </p:cxnSp>
        <p:sp>
          <p:nvSpPr>
            <p:cNvPr id="33800" name="Text Box 8"/>
            <p:cNvSpPr txBox="1">
              <a:spLocks noChangeArrowheads="1"/>
            </p:cNvSpPr>
            <p:nvPr/>
          </p:nvSpPr>
          <p:spPr bwMode="auto">
            <a:xfrm>
              <a:off x="2356" y="2555"/>
              <a:ext cx="948" cy="404"/>
            </a:xfrm>
            <a:prstGeom prst="rect">
              <a:avLst/>
            </a:prstGeom>
            <a:noFill/>
            <a:ln w="9525">
              <a:noFill/>
              <a:miter lim="800000"/>
              <a:headEnd/>
              <a:tailEnd/>
            </a:ln>
            <a:effectLst/>
          </p:spPr>
          <p:txBody>
            <a:bodyPr wrap="none">
              <a:spAutoFit/>
            </a:bodyPr>
            <a:lstStyle/>
            <a:p>
              <a:pPr algn="ctr"/>
              <a:r>
                <a:rPr lang="en-US" b="1" dirty="0">
                  <a:solidFill>
                    <a:schemeClr val="accent2"/>
                  </a:solidFill>
                  <a:cs typeface="Arial" charset="0"/>
                </a:rPr>
                <a:t>SSID Probe:</a:t>
              </a:r>
            </a:p>
            <a:p>
              <a:pPr algn="ctr"/>
              <a:r>
                <a:rPr lang="en-US" b="1" dirty="0">
                  <a:solidFill>
                    <a:schemeClr val="accent2"/>
                  </a:solidFill>
                  <a:cs typeface="Arial" charset="0"/>
                </a:rPr>
                <a:t>“</a:t>
              </a:r>
              <a:r>
                <a:rPr lang="en-US" b="1" dirty="0" err="1">
                  <a:solidFill>
                    <a:schemeClr val="accent2"/>
                  </a:solidFill>
                  <a:cs typeface="Arial" charset="0"/>
                </a:rPr>
                <a:t>roofnet</a:t>
              </a:r>
              <a:r>
                <a:rPr lang="en-US" b="1" dirty="0">
                  <a:solidFill>
                    <a:schemeClr val="accent2"/>
                  </a:solidFill>
                  <a:cs typeface="Arial" charset="0"/>
                </a:rPr>
                <a:t>”</a:t>
              </a:r>
            </a:p>
          </p:txBody>
        </p:sp>
        <p:sp>
          <p:nvSpPr>
            <p:cNvPr id="33801" name="Text Box 9"/>
            <p:cNvSpPr txBox="1">
              <a:spLocks noChangeArrowheads="1"/>
            </p:cNvSpPr>
            <p:nvPr/>
          </p:nvSpPr>
          <p:spPr bwMode="auto">
            <a:xfrm>
              <a:off x="1680" y="3403"/>
              <a:ext cx="116" cy="231"/>
            </a:xfrm>
            <a:prstGeom prst="rect">
              <a:avLst/>
            </a:prstGeom>
            <a:noFill/>
            <a:ln w="9525">
              <a:noFill/>
              <a:miter lim="800000"/>
              <a:headEnd/>
              <a:tailEnd/>
            </a:ln>
            <a:effectLst/>
          </p:spPr>
          <p:txBody>
            <a:bodyPr wrap="none">
              <a:spAutoFit/>
            </a:bodyPr>
            <a:lstStyle/>
            <a:p>
              <a:pPr algn="ctr"/>
              <a:endParaRPr lang="en-US" b="1">
                <a:cs typeface="Arial" charset="0"/>
              </a:endParaRPr>
            </a:p>
          </p:txBody>
        </p:sp>
        <p:pic>
          <p:nvPicPr>
            <p:cNvPr id="33818" name="Picture 26" descr="laptop"/>
            <p:cNvPicPr>
              <a:picLocks noChangeAspect="1" noChangeArrowheads="1"/>
            </p:cNvPicPr>
            <p:nvPr/>
          </p:nvPicPr>
          <p:blipFill>
            <a:blip r:embed="rId4"/>
            <a:srcRect/>
            <a:stretch>
              <a:fillRect/>
            </a:stretch>
          </p:blipFill>
          <p:spPr bwMode="auto">
            <a:xfrm>
              <a:off x="2544" y="3168"/>
              <a:ext cx="645" cy="672"/>
            </a:xfrm>
            <a:prstGeom prst="rect">
              <a:avLst/>
            </a:prstGeom>
            <a:noFill/>
          </p:spPr>
        </p:pic>
        <p:sp>
          <p:nvSpPr>
            <p:cNvPr id="33819" name="Text Box 27"/>
            <p:cNvSpPr txBox="1">
              <a:spLocks noChangeArrowheads="1"/>
            </p:cNvSpPr>
            <p:nvPr/>
          </p:nvSpPr>
          <p:spPr bwMode="auto">
            <a:xfrm>
              <a:off x="2592" y="3264"/>
              <a:ext cx="585" cy="192"/>
            </a:xfrm>
            <a:prstGeom prst="rect">
              <a:avLst/>
            </a:prstGeom>
            <a:noFill/>
            <a:ln w="9525">
              <a:noFill/>
              <a:miter lim="800000"/>
              <a:headEnd/>
              <a:tailEnd/>
            </a:ln>
            <a:effectLst/>
          </p:spPr>
          <p:txBody>
            <a:bodyPr wrap="none">
              <a:spAutoFit/>
            </a:bodyPr>
            <a:lstStyle/>
            <a:p>
              <a:r>
                <a:rPr lang="en-US" sz="1400" b="1">
                  <a:solidFill>
                    <a:srgbClr val="00FF00"/>
                  </a:solidFill>
                  <a:latin typeface="Courier New" pitchFamily="49" charset="0"/>
                </a:rPr>
                <a:t>tcpdump</a:t>
              </a:r>
            </a:p>
          </p:txBody>
        </p:sp>
        <p:pic>
          <p:nvPicPr>
            <p:cNvPr id="33796" name="Picture 4"/>
            <p:cNvPicPr>
              <a:picLocks noChangeAspect="1" noChangeArrowheads="1"/>
            </p:cNvPicPr>
            <p:nvPr/>
          </p:nvPicPr>
          <p:blipFill>
            <a:blip r:embed="rId5"/>
            <a:srcRect/>
            <a:stretch>
              <a:fillRect/>
            </a:stretch>
          </p:blipFill>
          <p:spPr bwMode="auto">
            <a:xfrm>
              <a:off x="3443" y="2591"/>
              <a:ext cx="744" cy="744"/>
            </a:xfrm>
            <a:prstGeom prst="rect">
              <a:avLst/>
            </a:prstGeom>
            <a:noFill/>
            <a:ln w="9525">
              <a:noFill/>
              <a:miter lim="800000"/>
              <a:headEnd/>
              <a:tailEnd/>
            </a:ln>
            <a:effectLst/>
          </p:spPr>
        </p:pic>
        <p:sp>
          <p:nvSpPr>
            <p:cNvPr id="33809" name="Text Box 17"/>
            <p:cNvSpPr txBox="1">
              <a:spLocks noChangeArrowheads="1"/>
            </p:cNvSpPr>
            <p:nvPr/>
          </p:nvSpPr>
          <p:spPr bwMode="auto">
            <a:xfrm>
              <a:off x="3252" y="3451"/>
              <a:ext cx="116" cy="231"/>
            </a:xfrm>
            <a:prstGeom prst="rect">
              <a:avLst/>
            </a:prstGeom>
            <a:noFill/>
            <a:ln w="9525">
              <a:noFill/>
              <a:miter lim="800000"/>
              <a:headEnd/>
              <a:tailEnd/>
            </a:ln>
            <a:effectLst/>
          </p:spPr>
          <p:txBody>
            <a:bodyPr wrap="none">
              <a:spAutoFit/>
            </a:bodyPr>
            <a:lstStyle/>
            <a:p>
              <a:pPr algn="ctr"/>
              <a:endParaRPr lang="en-US" b="1">
                <a:cs typeface="Arial" charset="0"/>
              </a:endParaRPr>
            </a:p>
          </p:txBody>
        </p:sp>
      </p:grpSp>
      <p:grpSp>
        <p:nvGrpSpPr>
          <p:cNvPr id="3" name="Group 38"/>
          <p:cNvGrpSpPr>
            <a:grpSpLocks/>
          </p:cNvGrpSpPr>
          <p:nvPr/>
        </p:nvGrpSpPr>
        <p:grpSpPr bwMode="auto">
          <a:xfrm>
            <a:off x="4724400" y="3886200"/>
            <a:ext cx="4208463" cy="2209800"/>
            <a:chOff x="2976" y="2448"/>
            <a:chExt cx="2651" cy="1392"/>
          </a:xfrm>
        </p:grpSpPr>
        <p:pic>
          <p:nvPicPr>
            <p:cNvPr id="33804" name="Picture 12"/>
            <p:cNvPicPr>
              <a:picLocks noChangeAspect="1" noChangeArrowheads="1"/>
            </p:cNvPicPr>
            <p:nvPr/>
          </p:nvPicPr>
          <p:blipFill>
            <a:blip r:embed="rId5"/>
            <a:srcRect/>
            <a:stretch>
              <a:fillRect/>
            </a:stretch>
          </p:blipFill>
          <p:spPr bwMode="auto">
            <a:xfrm>
              <a:off x="4883" y="2639"/>
              <a:ext cx="744" cy="744"/>
            </a:xfrm>
            <a:prstGeom prst="rect">
              <a:avLst/>
            </a:prstGeom>
            <a:noFill/>
            <a:ln w="9525">
              <a:noFill/>
              <a:miter lim="800000"/>
              <a:headEnd/>
              <a:tailEnd/>
            </a:ln>
            <a:effectLst/>
          </p:spPr>
        </p:pic>
        <p:cxnSp>
          <p:nvCxnSpPr>
            <p:cNvPr id="33807" name="AutoShape 15"/>
            <p:cNvCxnSpPr>
              <a:cxnSpLocks noChangeShapeType="1"/>
              <a:stCxn id="0" idx="3"/>
              <a:endCxn id="0" idx="1"/>
            </p:cNvCxnSpPr>
            <p:nvPr/>
          </p:nvCxnSpPr>
          <p:spPr bwMode="auto">
            <a:xfrm>
              <a:off x="3654" y="3011"/>
              <a:ext cx="1229" cy="0"/>
            </a:xfrm>
            <a:prstGeom prst="straightConnector1">
              <a:avLst/>
            </a:prstGeom>
            <a:noFill/>
            <a:ln w="50800">
              <a:solidFill>
                <a:schemeClr val="tx1"/>
              </a:solidFill>
              <a:round/>
              <a:headEnd type="triangle" w="med" len="med"/>
              <a:tailEnd type="triangle" w="med" len="med"/>
            </a:ln>
            <a:effectLst/>
          </p:spPr>
        </p:cxnSp>
        <p:sp>
          <p:nvSpPr>
            <p:cNvPr id="33808" name="Text Box 16"/>
            <p:cNvSpPr txBox="1">
              <a:spLocks noChangeArrowheads="1"/>
            </p:cNvSpPr>
            <p:nvPr/>
          </p:nvSpPr>
          <p:spPr bwMode="auto">
            <a:xfrm>
              <a:off x="3884" y="2603"/>
              <a:ext cx="772" cy="404"/>
            </a:xfrm>
            <a:prstGeom prst="rect">
              <a:avLst/>
            </a:prstGeom>
            <a:noFill/>
            <a:ln w="9525">
              <a:noFill/>
              <a:miter lim="800000"/>
              <a:headEnd/>
              <a:tailEnd/>
            </a:ln>
            <a:effectLst/>
          </p:spPr>
          <p:txBody>
            <a:bodyPr wrap="none">
              <a:spAutoFit/>
            </a:bodyPr>
            <a:lstStyle/>
            <a:p>
              <a:pPr algn="ctr"/>
              <a:r>
                <a:rPr lang="en-US" b="1">
                  <a:solidFill>
                    <a:schemeClr val="accent2"/>
                  </a:solidFill>
                  <a:cs typeface="Arial" charset="0"/>
                </a:rPr>
                <a:t>Bittorrent</a:t>
              </a:r>
            </a:p>
            <a:p>
              <a:pPr algn="ctr"/>
              <a:r>
                <a:rPr lang="en-US" b="1">
                  <a:solidFill>
                    <a:schemeClr val="accent2"/>
                  </a:solidFill>
                  <a:cs typeface="Arial" charset="0"/>
                </a:rPr>
                <a:t>transfer</a:t>
              </a:r>
            </a:p>
          </p:txBody>
        </p:sp>
        <p:sp>
          <p:nvSpPr>
            <p:cNvPr id="33811" name="Rectangle 19"/>
            <p:cNvSpPr>
              <a:spLocks noChangeArrowheads="1"/>
            </p:cNvSpPr>
            <p:nvPr/>
          </p:nvSpPr>
          <p:spPr bwMode="auto">
            <a:xfrm>
              <a:off x="3648" y="2448"/>
              <a:ext cx="1223" cy="192"/>
            </a:xfrm>
            <a:prstGeom prst="rect">
              <a:avLst/>
            </a:prstGeom>
            <a:noFill/>
            <a:ln w="9525">
              <a:noFill/>
              <a:miter lim="800000"/>
              <a:headEnd/>
              <a:tailEnd/>
            </a:ln>
            <a:effectLst/>
          </p:spPr>
          <p:txBody>
            <a:bodyPr wrap="none">
              <a:spAutoFit/>
            </a:bodyPr>
            <a:lstStyle/>
            <a:p>
              <a:r>
                <a:rPr lang="en-US" sz="1400" b="1">
                  <a:solidFill>
                    <a:srgbClr val="00FF00"/>
                  </a:solidFill>
                </a:rPr>
                <a:t>00:AA:BB:CC:DD:EE</a:t>
              </a:r>
              <a:endParaRPr lang="en-US" sz="1000" b="1">
                <a:solidFill>
                  <a:srgbClr val="00FF00"/>
                </a:solidFill>
              </a:endParaRPr>
            </a:p>
          </p:txBody>
        </p:sp>
        <p:pic>
          <p:nvPicPr>
            <p:cNvPr id="33805" name="Picture 13"/>
            <p:cNvPicPr>
              <a:picLocks noChangeAspect="1" noChangeArrowheads="1"/>
            </p:cNvPicPr>
            <p:nvPr/>
          </p:nvPicPr>
          <p:blipFill>
            <a:blip r:embed="rId3">
              <a:lum bright="-88000" contrast="100000"/>
              <a:grayscl/>
              <a:biLevel thresh="50000"/>
            </a:blip>
            <a:srcRect/>
            <a:stretch>
              <a:fillRect/>
            </a:stretch>
          </p:blipFill>
          <p:spPr bwMode="auto">
            <a:xfrm>
              <a:off x="2976" y="2592"/>
              <a:ext cx="678" cy="837"/>
            </a:xfrm>
            <a:prstGeom prst="rect">
              <a:avLst/>
            </a:prstGeom>
            <a:noFill/>
            <a:ln w="9525">
              <a:noFill/>
              <a:miter lim="800000"/>
              <a:headEnd/>
              <a:tailEnd/>
            </a:ln>
            <a:effectLst/>
          </p:spPr>
        </p:pic>
        <p:sp>
          <p:nvSpPr>
            <p:cNvPr id="33812" name="Text Box 20"/>
            <p:cNvSpPr txBox="1">
              <a:spLocks noChangeArrowheads="1"/>
            </p:cNvSpPr>
            <p:nvPr/>
          </p:nvSpPr>
          <p:spPr bwMode="auto">
            <a:xfrm>
              <a:off x="3264" y="2784"/>
              <a:ext cx="331" cy="480"/>
            </a:xfrm>
            <a:prstGeom prst="rect">
              <a:avLst/>
            </a:prstGeom>
            <a:noFill/>
            <a:ln w="9525">
              <a:noFill/>
              <a:miter lim="800000"/>
              <a:headEnd/>
              <a:tailEnd/>
            </a:ln>
            <a:effectLst/>
          </p:spPr>
          <p:txBody>
            <a:bodyPr wrap="none">
              <a:spAutoFit/>
            </a:bodyPr>
            <a:lstStyle/>
            <a:p>
              <a:r>
                <a:rPr lang="en-US" sz="4400" b="1">
                  <a:solidFill>
                    <a:schemeClr val="bg1"/>
                  </a:solidFill>
                </a:rPr>
                <a:t>?</a:t>
              </a:r>
            </a:p>
          </p:txBody>
        </p:sp>
        <p:grpSp>
          <p:nvGrpSpPr>
            <p:cNvPr id="4" name="Group 31"/>
            <p:cNvGrpSpPr>
              <a:grpSpLocks/>
            </p:cNvGrpSpPr>
            <p:nvPr/>
          </p:nvGrpSpPr>
          <p:grpSpPr bwMode="auto">
            <a:xfrm>
              <a:off x="4032" y="3168"/>
              <a:ext cx="645" cy="672"/>
              <a:chOff x="2352" y="2496"/>
              <a:chExt cx="645" cy="672"/>
            </a:xfrm>
          </p:grpSpPr>
          <p:pic>
            <p:nvPicPr>
              <p:cNvPr id="33824" name="Picture 32" descr="laptop"/>
              <p:cNvPicPr>
                <a:picLocks noChangeAspect="1" noChangeArrowheads="1"/>
              </p:cNvPicPr>
              <p:nvPr/>
            </p:nvPicPr>
            <p:blipFill>
              <a:blip r:embed="rId4"/>
              <a:srcRect/>
              <a:stretch>
                <a:fillRect/>
              </a:stretch>
            </p:blipFill>
            <p:spPr bwMode="auto">
              <a:xfrm>
                <a:off x="2352" y="2496"/>
                <a:ext cx="645" cy="672"/>
              </a:xfrm>
              <a:prstGeom prst="rect">
                <a:avLst/>
              </a:prstGeom>
              <a:noFill/>
            </p:spPr>
          </p:pic>
          <p:sp>
            <p:nvSpPr>
              <p:cNvPr id="33825" name="Text Box 33"/>
              <p:cNvSpPr txBox="1">
                <a:spLocks noChangeArrowheads="1"/>
              </p:cNvSpPr>
              <p:nvPr/>
            </p:nvSpPr>
            <p:spPr bwMode="auto">
              <a:xfrm>
                <a:off x="2400" y="2592"/>
                <a:ext cx="585" cy="192"/>
              </a:xfrm>
              <a:prstGeom prst="rect">
                <a:avLst/>
              </a:prstGeom>
              <a:noFill/>
              <a:ln w="9525">
                <a:noFill/>
                <a:miter lim="800000"/>
                <a:headEnd/>
                <a:tailEnd/>
              </a:ln>
              <a:effectLst/>
            </p:spPr>
            <p:txBody>
              <a:bodyPr wrap="none">
                <a:spAutoFit/>
              </a:bodyPr>
              <a:lstStyle/>
              <a:p>
                <a:r>
                  <a:rPr lang="en-US" sz="1400" b="1">
                    <a:solidFill>
                      <a:srgbClr val="00FF00"/>
                    </a:solidFill>
                    <a:latin typeface="Courier New" pitchFamily="49" charset="0"/>
                  </a:rPr>
                  <a:t>tcpdump</a:t>
                </a:r>
              </a:p>
            </p:txBody>
          </p:sp>
        </p:grpSp>
      </p:grpSp>
      <p:grpSp>
        <p:nvGrpSpPr>
          <p:cNvPr id="5" name="Group 60"/>
          <p:cNvGrpSpPr>
            <a:grpSpLocks/>
          </p:cNvGrpSpPr>
          <p:nvPr/>
        </p:nvGrpSpPr>
        <p:grpSpPr bwMode="auto">
          <a:xfrm>
            <a:off x="304800" y="6172200"/>
            <a:ext cx="8458200" cy="366713"/>
            <a:chOff x="192" y="3888"/>
            <a:chExt cx="5328" cy="231"/>
          </a:xfrm>
        </p:grpSpPr>
        <p:sp>
          <p:nvSpPr>
            <p:cNvPr id="33848" name="Line 56"/>
            <p:cNvSpPr>
              <a:spLocks noChangeShapeType="1"/>
            </p:cNvSpPr>
            <p:nvPr/>
          </p:nvSpPr>
          <p:spPr bwMode="auto">
            <a:xfrm>
              <a:off x="192" y="3888"/>
              <a:ext cx="5328" cy="0"/>
            </a:xfrm>
            <a:prstGeom prst="line">
              <a:avLst/>
            </a:prstGeom>
            <a:noFill/>
            <a:ln w="9525">
              <a:solidFill>
                <a:schemeClr val="tx1"/>
              </a:solidFill>
              <a:round/>
              <a:headEnd/>
              <a:tailEnd type="triangle" w="med" len="med"/>
            </a:ln>
            <a:effectLst/>
          </p:spPr>
          <p:txBody>
            <a:bodyPr/>
            <a:lstStyle/>
            <a:p>
              <a:endParaRPr lang="en-US"/>
            </a:p>
          </p:txBody>
        </p:sp>
        <p:sp>
          <p:nvSpPr>
            <p:cNvPr id="33849" name="Text Box 57"/>
            <p:cNvSpPr txBox="1">
              <a:spLocks noChangeArrowheads="1"/>
            </p:cNvSpPr>
            <p:nvPr/>
          </p:nvSpPr>
          <p:spPr bwMode="auto">
            <a:xfrm>
              <a:off x="192" y="3888"/>
              <a:ext cx="388" cy="231"/>
            </a:xfrm>
            <a:prstGeom prst="rect">
              <a:avLst/>
            </a:prstGeom>
            <a:noFill/>
            <a:ln w="9525">
              <a:noFill/>
              <a:miter lim="800000"/>
              <a:headEnd/>
              <a:tailEnd/>
            </a:ln>
            <a:effectLst/>
          </p:spPr>
          <p:txBody>
            <a:bodyPr wrap="none">
              <a:spAutoFit/>
            </a:bodyPr>
            <a:lstStyle/>
            <a:p>
              <a:r>
                <a:rPr lang="en-US"/>
                <a:t>time</a:t>
              </a:r>
            </a:p>
          </p:txBody>
        </p:sp>
        <p:sp>
          <p:nvSpPr>
            <p:cNvPr id="33850" name="Line 58"/>
            <p:cNvSpPr>
              <a:spLocks noChangeShapeType="1"/>
            </p:cNvSpPr>
            <p:nvPr/>
          </p:nvSpPr>
          <p:spPr bwMode="auto">
            <a:xfrm>
              <a:off x="528" y="3888"/>
              <a:ext cx="1776" cy="0"/>
            </a:xfrm>
            <a:prstGeom prst="line">
              <a:avLst/>
            </a:prstGeom>
            <a:noFill/>
            <a:ln w="57150">
              <a:solidFill>
                <a:srgbClr val="0000CC"/>
              </a:solidFill>
              <a:round/>
              <a:headEnd/>
              <a:tailEnd/>
            </a:ln>
            <a:effectLst/>
          </p:spPr>
          <p:txBody>
            <a:bodyPr/>
            <a:lstStyle/>
            <a:p>
              <a:endParaRPr lang="en-US"/>
            </a:p>
          </p:txBody>
        </p:sp>
        <p:sp>
          <p:nvSpPr>
            <p:cNvPr id="33851" name="Line 59"/>
            <p:cNvSpPr>
              <a:spLocks noChangeShapeType="1"/>
            </p:cNvSpPr>
            <p:nvPr/>
          </p:nvSpPr>
          <p:spPr bwMode="auto">
            <a:xfrm>
              <a:off x="3024" y="3888"/>
              <a:ext cx="2256" cy="0"/>
            </a:xfrm>
            <a:prstGeom prst="line">
              <a:avLst/>
            </a:prstGeom>
            <a:noFill/>
            <a:ln w="57150">
              <a:solidFill>
                <a:srgbClr val="00FF00"/>
              </a:solidFill>
              <a:round/>
              <a:headEnd/>
              <a:tailEnd/>
            </a:ln>
            <a:effectLst/>
          </p:spPr>
          <p:txBody>
            <a:bodyPr/>
            <a:lstStyle/>
            <a:p>
              <a:endParaRPr lang="en-US"/>
            </a:p>
          </p:txBody>
        </p:sp>
      </p:gr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accel="50000" decel="50000" fill="hold" nodeType="withEffect">
                                  <p:stCondLst>
                                    <p:cond delay="0"/>
                                  </p:stCondLst>
                                  <p:childTnLst>
                                    <p:animMotion origin="layout" path="M -1.38889E-6 1.11111E-6 L -0.22482 1.11111E-6 " pathEditMode="relative" rAng="0" ptsTypes="AA">
                                      <p:cBhvr>
                                        <p:cTn id="6" dur="1000" fill="hold"/>
                                        <p:tgtEl>
                                          <p:spTgt spid="2"/>
                                        </p:tgtEl>
                                        <p:attrNameLst>
                                          <p:attrName>ppt_x</p:attrName>
                                          <p:attrName>ppt_y</p:attrName>
                                        </p:attrNameLst>
                                      </p:cBhvr>
                                      <p:rCtr x="-112" y="0"/>
                                    </p:animMotion>
                                  </p:childTnLst>
                                </p:cTn>
                              </p:par>
                            </p:childTnLst>
                          </p:cTn>
                        </p:par>
                        <p:par>
                          <p:cTn id="7" fill="hold">
                            <p:stCondLst>
                              <p:cond delay="1000"/>
                            </p:stCondLst>
                            <p:childTnLst>
                              <p:par>
                                <p:cTn id="8" presetID="10" presetClass="entr" presetSubtype="0" fill="hold" grpId="0" nodeType="afterEffect">
                                  <p:stCondLst>
                                    <p:cond delay="0"/>
                                  </p:stCondLst>
                                  <p:childTnLst>
                                    <p:set>
                                      <p:cBhvr>
                                        <p:cTn id="9" dur="1" fill="hold">
                                          <p:stCondLst>
                                            <p:cond delay="0"/>
                                          </p:stCondLst>
                                        </p:cTn>
                                        <p:tgtEl>
                                          <p:spTgt spid="33810"/>
                                        </p:tgtEl>
                                        <p:attrNameLst>
                                          <p:attrName>style.visibility</p:attrName>
                                        </p:attrNameLst>
                                      </p:cBhvr>
                                      <p:to>
                                        <p:strVal val="visible"/>
                                      </p:to>
                                    </p:set>
                                    <p:animEffect transition="in" filter="fade">
                                      <p:cBhvr>
                                        <p:cTn id="10" dur="500"/>
                                        <p:tgtEl>
                                          <p:spTgt spid="33810"/>
                                        </p:tgtEl>
                                      </p:cBhvr>
                                    </p:animEffect>
                                  </p:childTnLst>
                                </p:cTn>
                              </p:par>
                            </p:childTnLst>
                          </p:cTn>
                        </p:par>
                        <p:par>
                          <p:cTn id="11" fill="hold">
                            <p:stCondLst>
                              <p:cond delay="1500"/>
                            </p:stCondLst>
                            <p:childTnLst>
                              <p:par>
                                <p:cTn id="12" presetID="10" presetClass="entr" presetSubtype="0"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par>
                                <p:cTn id="15" presetID="10"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dirty="0" smtClean="0"/>
              <a:t>Tracking Example</a:t>
            </a:r>
            <a:endParaRPr lang="en-US" dirty="0"/>
          </a:p>
        </p:txBody>
      </p:sp>
      <p:sp>
        <p:nvSpPr>
          <p:cNvPr id="23555" name="Rectangle 3"/>
          <p:cNvSpPr>
            <a:spLocks noGrp="1" noChangeArrowheads="1"/>
          </p:cNvSpPr>
          <p:nvPr>
            <p:ph type="body" idx="1"/>
          </p:nvPr>
        </p:nvSpPr>
        <p:spPr>
          <a:xfrm>
            <a:off x="457200" y="1524000"/>
            <a:ext cx="8229600" cy="4602163"/>
          </a:xfrm>
        </p:spPr>
        <p:txBody>
          <a:bodyPr/>
          <a:lstStyle/>
          <a:p>
            <a:r>
              <a:rPr lang="en-US" sz="2800" dirty="0" smtClean="0"/>
              <a:t>Fingerprint: </a:t>
            </a:r>
            <a:r>
              <a:rPr lang="en-US" sz="2800" dirty="0" smtClean="0">
                <a:solidFill>
                  <a:srgbClr val="FF0000"/>
                </a:solidFill>
              </a:rPr>
              <a:t>IP broadcast </a:t>
            </a:r>
            <a:r>
              <a:rPr lang="en-US" sz="2800" dirty="0">
                <a:solidFill>
                  <a:srgbClr val="FF0000"/>
                </a:solidFill>
              </a:rPr>
              <a:t>packet sizes</a:t>
            </a:r>
          </a:p>
          <a:p>
            <a:pPr lvl="1"/>
            <a:r>
              <a:rPr lang="en-US" sz="2400" dirty="0"/>
              <a:t>Set of </a:t>
            </a:r>
            <a:r>
              <a:rPr lang="en-US" sz="2400" dirty="0" smtClean="0"/>
              <a:t>broadcast </a:t>
            </a:r>
            <a:r>
              <a:rPr lang="en-US" sz="2400" dirty="0"/>
              <a:t>packet sizes in network traffic</a:t>
            </a:r>
          </a:p>
          <a:p>
            <a:pPr lvl="1"/>
            <a:r>
              <a:rPr lang="en-US" sz="2400" dirty="0"/>
              <a:t>e</a:t>
            </a:r>
            <a:r>
              <a:rPr lang="en-US" sz="2400" dirty="0" smtClean="0"/>
              <a:t>.g</a:t>
            </a:r>
            <a:r>
              <a:rPr lang="en-US" sz="2400" dirty="0"/>
              <a:t>., </a:t>
            </a:r>
            <a:r>
              <a:rPr lang="en-US" sz="2400" dirty="0" smtClean="0"/>
              <a:t>advertisements by Apple Bonjour, iTunes, NetBIOS</a:t>
            </a:r>
            <a:endParaRPr lang="en-US" sz="2400" dirty="0"/>
          </a:p>
          <a:p>
            <a:endParaRPr lang="en-US" sz="3000" dirty="0"/>
          </a:p>
        </p:txBody>
      </p:sp>
      <p:sp>
        <p:nvSpPr>
          <p:cNvPr id="23569" name="Text Box 17"/>
          <p:cNvSpPr txBox="1">
            <a:spLocks noChangeArrowheads="1"/>
          </p:cNvSpPr>
          <p:nvPr/>
        </p:nvSpPr>
        <p:spPr bwMode="auto">
          <a:xfrm>
            <a:off x="609600" y="5402263"/>
            <a:ext cx="184150" cy="366712"/>
          </a:xfrm>
          <a:prstGeom prst="rect">
            <a:avLst/>
          </a:prstGeom>
          <a:noFill/>
          <a:ln w="9525">
            <a:noFill/>
            <a:miter lim="800000"/>
            <a:headEnd/>
            <a:tailEnd/>
          </a:ln>
          <a:effectLst/>
        </p:spPr>
        <p:txBody>
          <a:bodyPr wrap="none">
            <a:spAutoFit/>
          </a:bodyPr>
          <a:lstStyle/>
          <a:p>
            <a:pPr algn="ctr"/>
            <a:endParaRPr lang="en-US" b="1">
              <a:cs typeface="Arial" charset="0"/>
            </a:endParaRPr>
          </a:p>
        </p:txBody>
      </p:sp>
      <p:sp>
        <p:nvSpPr>
          <p:cNvPr id="23573" name="Text Box 21"/>
          <p:cNvSpPr txBox="1">
            <a:spLocks noChangeArrowheads="1"/>
          </p:cNvSpPr>
          <p:nvPr/>
        </p:nvSpPr>
        <p:spPr bwMode="auto">
          <a:xfrm>
            <a:off x="3105150" y="5478463"/>
            <a:ext cx="184150" cy="366712"/>
          </a:xfrm>
          <a:prstGeom prst="rect">
            <a:avLst/>
          </a:prstGeom>
          <a:noFill/>
          <a:ln w="9525">
            <a:noFill/>
            <a:miter lim="800000"/>
            <a:headEnd/>
            <a:tailEnd/>
          </a:ln>
          <a:effectLst/>
        </p:spPr>
        <p:txBody>
          <a:bodyPr wrap="none">
            <a:spAutoFit/>
          </a:bodyPr>
          <a:lstStyle/>
          <a:p>
            <a:pPr algn="ctr"/>
            <a:endParaRPr lang="en-US" b="1">
              <a:cs typeface="Arial" charset="0"/>
            </a:endParaRPr>
          </a:p>
        </p:txBody>
      </p:sp>
      <p:sp>
        <p:nvSpPr>
          <p:cNvPr id="23576" name="Text Box 24"/>
          <p:cNvSpPr txBox="1">
            <a:spLocks noChangeArrowheads="1"/>
          </p:cNvSpPr>
          <p:nvPr/>
        </p:nvSpPr>
        <p:spPr bwMode="auto">
          <a:xfrm>
            <a:off x="5181600" y="4419600"/>
            <a:ext cx="525463" cy="762000"/>
          </a:xfrm>
          <a:prstGeom prst="rect">
            <a:avLst/>
          </a:prstGeom>
          <a:noFill/>
          <a:ln w="9525">
            <a:noFill/>
            <a:miter lim="800000"/>
            <a:headEnd/>
            <a:tailEnd/>
          </a:ln>
          <a:effectLst/>
        </p:spPr>
        <p:txBody>
          <a:bodyPr wrap="none">
            <a:spAutoFit/>
          </a:bodyPr>
          <a:lstStyle/>
          <a:p>
            <a:r>
              <a:rPr lang="en-US" sz="4400" b="1">
                <a:solidFill>
                  <a:schemeClr val="bg1"/>
                </a:solidFill>
              </a:rPr>
              <a:t>?</a:t>
            </a:r>
          </a:p>
        </p:txBody>
      </p:sp>
      <p:grpSp>
        <p:nvGrpSpPr>
          <p:cNvPr id="3" name="Group 29"/>
          <p:cNvGrpSpPr>
            <a:grpSpLocks/>
          </p:cNvGrpSpPr>
          <p:nvPr/>
        </p:nvGrpSpPr>
        <p:grpSpPr bwMode="auto">
          <a:xfrm>
            <a:off x="304800" y="6172200"/>
            <a:ext cx="8458200" cy="366713"/>
            <a:chOff x="192" y="3888"/>
            <a:chExt cx="5328" cy="231"/>
          </a:xfrm>
        </p:grpSpPr>
        <p:sp>
          <p:nvSpPr>
            <p:cNvPr id="23582" name="Line 30"/>
            <p:cNvSpPr>
              <a:spLocks noChangeShapeType="1"/>
            </p:cNvSpPr>
            <p:nvPr/>
          </p:nvSpPr>
          <p:spPr bwMode="auto">
            <a:xfrm>
              <a:off x="192" y="3888"/>
              <a:ext cx="5328" cy="0"/>
            </a:xfrm>
            <a:prstGeom prst="line">
              <a:avLst/>
            </a:prstGeom>
            <a:noFill/>
            <a:ln w="9525">
              <a:solidFill>
                <a:schemeClr val="tx1"/>
              </a:solidFill>
              <a:round/>
              <a:headEnd/>
              <a:tailEnd type="triangle" w="med" len="med"/>
            </a:ln>
            <a:effectLst/>
          </p:spPr>
          <p:txBody>
            <a:bodyPr/>
            <a:lstStyle/>
            <a:p>
              <a:endParaRPr lang="en-US"/>
            </a:p>
          </p:txBody>
        </p:sp>
        <p:sp>
          <p:nvSpPr>
            <p:cNvPr id="23583" name="Text Box 31"/>
            <p:cNvSpPr txBox="1">
              <a:spLocks noChangeArrowheads="1"/>
            </p:cNvSpPr>
            <p:nvPr/>
          </p:nvSpPr>
          <p:spPr bwMode="auto">
            <a:xfrm>
              <a:off x="192" y="3888"/>
              <a:ext cx="388" cy="231"/>
            </a:xfrm>
            <a:prstGeom prst="rect">
              <a:avLst/>
            </a:prstGeom>
            <a:noFill/>
            <a:ln w="9525">
              <a:noFill/>
              <a:miter lim="800000"/>
              <a:headEnd/>
              <a:tailEnd/>
            </a:ln>
            <a:effectLst/>
          </p:spPr>
          <p:txBody>
            <a:bodyPr wrap="none">
              <a:spAutoFit/>
            </a:bodyPr>
            <a:lstStyle/>
            <a:p>
              <a:r>
                <a:rPr lang="en-US"/>
                <a:t>time</a:t>
              </a:r>
            </a:p>
          </p:txBody>
        </p:sp>
        <p:sp>
          <p:nvSpPr>
            <p:cNvPr id="23584" name="Line 32"/>
            <p:cNvSpPr>
              <a:spLocks noChangeShapeType="1"/>
            </p:cNvSpPr>
            <p:nvPr/>
          </p:nvSpPr>
          <p:spPr bwMode="auto">
            <a:xfrm>
              <a:off x="528" y="3888"/>
              <a:ext cx="1776" cy="0"/>
            </a:xfrm>
            <a:prstGeom prst="line">
              <a:avLst/>
            </a:prstGeom>
            <a:noFill/>
            <a:ln w="57150">
              <a:solidFill>
                <a:srgbClr val="0000CC"/>
              </a:solidFill>
              <a:round/>
              <a:headEnd/>
              <a:tailEnd/>
            </a:ln>
            <a:effectLst/>
          </p:spPr>
          <p:txBody>
            <a:bodyPr/>
            <a:lstStyle/>
            <a:p>
              <a:endParaRPr lang="en-US"/>
            </a:p>
          </p:txBody>
        </p:sp>
        <p:sp>
          <p:nvSpPr>
            <p:cNvPr id="23585" name="Line 33"/>
            <p:cNvSpPr>
              <a:spLocks noChangeShapeType="1"/>
            </p:cNvSpPr>
            <p:nvPr/>
          </p:nvSpPr>
          <p:spPr bwMode="auto">
            <a:xfrm>
              <a:off x="3024" y="3888"/>
              <a:ext cx="2256" cy="0"/>
            </a:xfrm>
            <a:prstGeom prst="line">
              <a:avLst/>
            </a:prstGeom>
            <a:noFill/>
            <a:ln w="57150">
              <a:solidFill>
                <a:srgbClr val="00B050"/>
              </a:solidFill>
              <a:round/>
              <a:headEnd/>
              <a:tailEnd/>
            </a:ln>
            <a:effectLst/>
          </p:spPr>
          <p:txBody>
            <a:bodyPr/>
            <a:lstStyle/>
            <a:p>
              <a:endParaRPr lang="en-US"/>
            </a:p>
          </p:txBody>
        </p:sp>
      </p:grpSp>
      <p:sp>
        <p:nvSpPr>
          <p:cNvPr id="29" name="Slide Number Placeholder 28"/>
          <p:cNvSpPr>
            <a:spLocks noGrp="1"/>
          </p:cNvSpPr>
          <p:nvPr>
            <p:ph type="sldNum" sz="quarter" idx="12"/>
          </p:nvPr>
        </p:nvSpPr>
        <p:spPr/>
        <p:txBody>
          <a:bodyPr/>
          <a:lstStyle/>
          <a:p>
            <a:fld id="{26FF095B-7508-4EE0-8899-3B73C16B2014}" type="slidenum">
              <a:rPr lang="en-US" smtClean="0"/>
              <a:pPr/>
              <a:t>16</a:t>
            </a:fld>
            <a:endParaRPr lang="en-US"/>
          </a:p>
        </p:txBody>
      </p:sp>
      <p:grpSp>
        <p:nvGrpSpPr>
          <p:cNvPr id="51" name="Group 50"/>
          <p:cNvGrpSpPr/>
          <p:nvPr/>
        </p:nvGrpSpPr>
        <p:grpSpPr>
          <a:xfrm>
            <a:off x="4800600" y="3124200"/>
            <a:ext cx="3886201" cy="2720979"/>
            <a:chOff x="4800600" y="3124200"/>
            <a:chExt cx="3886201" cy="2720979"/>
          </a:xfrm>
        </p:grpSpPr>
        <p:grpSp>
          <p:nvGrpSpPr>
            <p:cNvPr id="26" name="Group 25"/>
            <p:cNvGrpSpPr/>
            <p:nvPr/>
          </p:nvGrpSpPr>
          <p:grpSpPr>
            <a:xfrm>
              <a:off x="4800600" y="3124200"/>
              <a:ext cx="3886201" cy="2720979"/>
              <a:chOff x="4800600" y="3124200"/>
              <a:chExt cx="3886201" cy="2720979"/>
            </a:xfrm>
          </p:grpSpPr>
          <p:grpSp>
            <p:nvGrpSpPr>
              <p:cNvPr id="27" name="Group 48"/>
              <p:cNvGrpSpPr/>
              <p:nvPr/>
            </p:nvGrpSpPr>
            <p:grpSpPr>
              <a:xfrm>
                <a:off x="4800600" y="4038600"/>
                <a:ext cx="3886201" cy="1806579"/>
                <a:chOff x="2438400" y="4038600"/>
                <a:chExt cx="3886201" cy="1806579"/>
              </a:xfrm>
            </p:grpSpPr>
            <p:grpSp>
              <p:nvGrpSpPr>
                <p:cNvPr id="34" name="Group 29"/>
                <p:cNvGrpSpPr/>
                <p:nvPr/>
              </p:nvGrpSpPr>
              <p:grpSpPr>
                <a:xfrm>
                  <a:off x="2438400" y="4038603"/>
                  <a:ext cx="2908300" cy="1806576"/>
                  <a:chOff x="2438400" y="4038603"/>
                  <a:chExt cx="2908300" cy="1806576"/>
                </a:xfrm>
              </p:grpSpPr>
              <p:grpSp>
                <p:nvGrpSpPr>
                  <p:cNvPr id="40" name="Group 43"/>
                  <p:cNvGrpSpPr>
                    <a:grpSpLocks/>
                  </p:cNvGrpSpPr>
                  <p:nvPr/>
                </p:nvGrpSpPr>
                <p:grpSpPr bwMode="auto">
                  <a:xfrm>
                    <a:off x="2438400" y="4038603"/>
                    <a:ext cx="2908300" cy="1806576"/>
                    <a:chOff x="1536" y="2544"/>
                    <a:chExt cx="1832" cy="1138"/>
                  </a:xfrm>
                </p:grpSpPr>
                <p:pic>
                  <p:nvPicPr>
                    <p:cNvPr id="45" name="Picture 34"/>
                    <p:cNvPicPr>
                      <a:picLocks noChangeAspect="1" noChangeArrowheads="1"/>
                    </p:cNvPicPr>
                    <p:nvPr/>
                  </p:nvPicPr>
                  <p:blipFill>
                    <a:blip r:embed="rId3"/>
                    <a:srcRect/>
                    <a:stretch>
                      <a:fillRect/>
                    </a:stretch>
                  </p:blipFill>
                  <p:spPr bwMode="auto">
                    <a:xfrm>
                      <a:off x="1536" y="2544"/>
                      <a:ext cx="678" cy="837"/>
                    </a:xfrm>
                    <a:prstGeom prst="rect">
                      <a:avLst/>
                    </a:prstGeom>
                    <a:noFill/>
                    <a:ln w="9525">
                      <a:noFill/>
                      <a:miter lim="800000"/>
                      <a:headEnd/>
                      <a:tailEnd/>
                    </a:ln>
                    <a:effectLst/>
                  </p:spPr>
                </p:pic>
                <p:sp>
                  <p:nvSpPr>
                    <p:cNvPr id="47" name="Text Box 39"/>
                    <p:cNvSpPr txBox="1">
                      <a:spLocks noChangeArrowheads="1"/>
                    </p:cNvSpPr>
                    <p:nvPr/>
                  </p:nvSpPr>
                  <p:spPr bwMode="auto">
                    <a:xfrm>
                      <a:off x="3252" y="3451"/>
                      <a:ext cx="116" cy="231"/>
                    </a:xfrm>
                    <a:prstGeom prst="rect">
                      <a:avLst/>
                    </a:prstGeom>
                    <a:noFill/>
                    <a:ln w="9525">
                      <a:noFill/>
                      <a:miter lim="800000"/>
                      <a:headEnd/>
                      <a:tailEnd/>
                    </a:ln>
                    <a:effectLst/>
                  </p:spPr>
                  <p:txBody>
                    <a:bodyPr wrap="none">
                      <a:spAutoFit/>
                    </a:bodyPr>
                    <a:lstStyle/>
                    <a:p>
                      <a:pPr algn="ctr"/>
                      <a:endParaRPr lang="en-US" b="1">
                        <a:cs typeface="Arial" charset="0"/>
                      </a:endParaRPr>
                    </a:p>
                  </p:txBody>
                </p:sp>
              </p:grpSp>
              <p:pic>
                <p:nvPicPr>
                  <p:cNvPr id="39" name="Picture 104" descr="radiowaves2.png"/>
                  <p:cNvPicPr>
                    <a:picLocks noChangeAspect="1"/>
                  </p:cNvPicPr>
                  <p:nvPr/>
                </p:nvPicPr>
                <p:blipFill>
                  <a:blip r:embed="rId4"/>
                  <a:srcRect/>
                  <a:stretch>
                    <a:fillRect/>
                  </a:stretch>
                </p:blipFill>
                <p:spPr bwMode="auto">
                  <a:xfrm rot="5400000">
                    <a:off x="3594893" y="4406107"/>
                    <a:ext cx="457200" cy="636587"/>
                  </a:xfrm>
                  <a:prstGeom prst="rect">
                    <a:avLst/>
                  </a:prstGeom>
                  <a:noFill/>
                  <a:ln w="9525">
                    <a:noFill/>
                    <a:miter lim="800000"/>
                    <a:headEnd/>
                    <a:tailEnd/>
                  </a:ln>
                </p:spPr>
              </p:pic>
            </p:grpSp>
            <p:grpSp>
              <p:nvGrpSpPr>
                <p:cNvPr id="35" name="Group 47"/>
                <p:cNvGrpSpPr>
                  <a:grpSpLocks/>
                </p:cNvGrpSpPr>
                <p:nvPr/>
              </p:nvGrpSpPr>
              <p:grpSpPr bwMode="auto">
                <a:xfrm>
                  <a:off x="3429000" y="4038600"/>
                  <a:ext cx="2895601" cy="381000"/>
                  <a:chOff x="3733800" y="4267200"/>
                  <a:chExt cx="2641601" cy="381000"/>
                </a:xfrm>
                <a:solidFill>
                  <a:schemeClr val="bg1"/>
                </a:solidFill>
                <a:effectLst>
                  <a:outerShdw blurRad="50800" dist="38100" dir="2700000" algn="tl" rotWithShape="0">
                    <a:prstClr val="black">
                      <a:alpha val="40000"/>
                    </a:prstClr>
                  </a:outerShdw>
                </a:effectLst>
              </p:grpSpPr>
              <p:sp>
                <p:nvSpPr>
                  <p:cNvPr id="36" name="Rectangle 35"/>
                  <p:cNvSpPr/>
                  <p:nvPr/>
                </p:nvSpPr>
                <p:spPr bwMode="auto">
                  <a:xfrm>
                    <a:off x="4846054" y="4267200"/>
                    <a:ext cx="1529347" cy="381000"/>
                  </a:xfrm>
                  <a:prstGeom prst="rect">
                    <a:avLst/>
                  </a:prstGeom>
                  <a:blipFill>
                    <a:blip r:embed="rId5"/>
                    <a:tile tx="0" ty="0" sx="100000" sy="100000" flip="none" algn="tl"/>
                  </a:blip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sz="1600" dirty="0"/>
                  </a:p>
                </p:txBody>
              </p:sp>
              <p:sp>
                <p:nvSpPr>
                  <p:cNvPr id="37" name="Rectangle 36"/>
                  <p:cNvSpPr/>
                  <p:nvPr/>
                </p:nvSpPr>
                <p:spPr bwMode="auto">
                  <a:xfrm>
                    <a:off x="3733800" y="4267200"/>
                    <a:ext cx="1112253" cy="381000"/>
                  </a:xfrm>
                  <a:prstGeom prst="rect">
                    <a:avLst/>
                  </a:prstGeom>
                  <a:grp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en-US" sz="1050" b="1" dirty="0" smtClean="0">
                        <a:solidFill>
                          <a:srgbClr val="00B050"/>
                        </a:solidFill>
                      </a:rPr>
                      <a:t>11:11:22:33:44:55</a:t>
                    </a:r>
                  </a:p>
                </p:txBody>
              </p:sp>
            </p:grpSp>
          </p:grpSp>
          <p:sp>
            <p:nvSpPr>
              <p:cNvPr id="28" name="Rectangle 27"/>
              <p:cNvSpPr/>
              <p:nvPr/>
            </p:nvSpPr>
            <p:spPr bwMode="auto">
              <a:xfrm>
                <a:off x="7010400" y="3581400"/>
                <a:ext cx="1219200" cy="381000"/>
              </a:xfrm>
              <a:prstGeom prst="rect">
                <a:avLst/>
              </a:prstGeom>
              <a:blipFill>
                <a:blip r:embed="rId5"/>
                <a:tile tx="0" ty="0" sx="100000" sy="100000" flip="none" algn="tl"/>
              </a:blip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sz="1600" dirty="0"/>
              </a:p>
            </p:txBody>
          </p:sp>
          <p:sp>
            <p:nvSpPr>
              <p:cNvPr id="30" name="Rectangle 29"/>
              <p:cNvSpPr/>
              <p:nvPr/>
            </p:nvSpPr>
            <p:spPr bwMode="auto">
              <a:xfrm>
                <a:off x="5791198" y="3581400"/>
                <a:ext cx="1219201" cy="381000"/>
              </a:xfrm>
              <a:prstGeom prst="rect">
                <a:avLst/>
              </a:prstGeom>
              <a:solidFill>
                <a:schemeClr val="bg1"/>
              </a:solid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en-US" sz="1050" b="1" dirty="0" smtClean="0">
                    <a:solidFill>
                      <a:srgbClr val="00B050"/>
                    </a:solidFill>
                  </a:rPr>
                  <a:t>11:11:22:33:44:55</a:t>
                </a:r>
              </a:p>
            </p:txBody>
          </p:sp>
          <p:sp>
            <p:nvSpPr>
              <p:cNvPr id="31" name="Rectangle 30"/>
              <p:cNvSpPr/>
              <p:nvPr/>
            </p:nvSpPr>
            <p:spPr bwMode="auto">
              <a:xfrm>
                <a:off x="7010400" y="3124200"/>
                <a:ext cx="1066800" cy="381000"/>
              </a:xfrm>
              <a:prstGeom prst="rect">
                <a:avLst/>
              </a:prstGeom>
              <a:blipFill>
                <a:blip r:embed="rId5"/>
                <a:tile tx="0" ty="0" sx="100000" sy="100000" flip="none" algn="tl"/>
              </a:blip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sz="1600" dirty="0"/>
              </a:p>
            </p:txBody>
          </p:sp>
          <p:sp>
            <p:nvSpPr>
              <p:cNvPr id="32" name="Rectangle 31"/>
              <p:cNvSpPr/>
              <p:nvPr/>
            </p:nvSpPr>
            <p:spPr bwMode="auto">
              <a:xfrm>
                <a:off x="5791198" y="3124200"/>
                <a:ext cx="1219201" cy="381000"/>
              </a:xfrm>
              <a:prstGeom prst="rect">
                <a:avLst/>
              </a:prstGeom>
              <a:solidFill>
                <a:schemeClr val="bg1"/>
              </a:solid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en-US" sz="1050" b="1" dirty="0" smtClean="0">
                    <a:solidFill>
                      <a:srgbClr val="00B050"/>
                    </a:solidFill>
                  </a:rPr>
                  <a:t>11:11:22:33:44:55</a:t>
                </a:r>
              </a:p>
            </p:txBody>
          </p:sp>
        </p:grpSp>
        <p:sp>
          <p:nvSpPr>
            <p:cNvPr id="48" name="TextBox 47"/>
            <p:cNvSpPr txBox="1"/>
            <p:nvPr/>
          </p:nvSpPr>
          <p:spPr>
            <a:xfrm>
              <a:off x="7010400" y="3124200"/>
              <a:ext cx="1004442" cy="338554"/>
            </a:xfrm>
            <a:prstGeom prst="rect">
              <a:avLst/>
            </a:prstGeom>
            <a:solidFill>
              <a:srgbClr val="FFFF00"/>
            </a:solidFill>
            <a:effectLst>
              <a:softEdge rad="63500"/>
            </a:effectLst>
          </p:spPr>
          <p:txBody>
            <a:bodyPr wrap="none" rtlCol="0">
              <a:spAutoFit/>
            </a:bodyPr>
            <a:lstStyle/>
            <a:p>
              <a:r>
                <a:rPr lang="en-US" sz="1600" b="1" dirty="0" smtClean="0"/>
                <a:t>239 bytes</a:t>
              </a:r>
              <a:endParaRPr lang="en-US" sz="1600" b="1" dirty="0"/>
            </a:p>
          </p:txBody>
        </p:sp>
        <p:sp>
          <p:nvSpPr>
            <p:cNvPr id="49" name="TextBox 48"/>
            <p:cNvSpPr txBox="1"/>
            <p:nvPr/>
          </p:nvSpPr>
          <p:spPr>
            <a:xfrm>
              <a:off x="7010400" y="3581400"/>
              <a:ext cx="1004442" cy="338554"/>
            </a:xfrm>
            <a:prstGeom prst="rect">
              <a:avLst/>
            </a:prstGeom>
            <a:solidFill>
              <a:srgbClr val="FFFF00"/>
            </a:solidFill>
            <a:effectLst>
              <a:softEdge rad="63500"/>
            </a:effectLst>
          </p:spPr>
          <p:txBody>
            <a:bodyPr wrap="none" rtlCol="0">
              <a:spAutoFit/>
            </a:bodyPr>
            <a:lstStyle/>
            <a:p>
              <a:r>
                <a:rPr lang="en-US" sz="1600" b="1" dirty="0" smtClean="0"/>
                <a:t>245 bytes</a:t>
              </a:r>
              <a:endParaRPr lang="en-US" sz="1600" b="1" dirty="0"/>
            </a:p>
          </p:txBody>
        </p:sp>
        <p:sp>
          <p:nvSpPr>
            <p:cNvPr id="50" name="TextBox 49"/>
            <p:cNvSpPr txBox="1"/>
            <p:nvPr/>
          </p:nvSpPr>
          <p:spPr>
            <a:xfrm>
              <a:off x="7010400" y="4038600"/>
              <a:ext cx="1004442" cy="338554"/>
            </a:xfrm>
            <a:prstGeom prst="rect">
              <a:avLst/>
            </a:prstGeom>
            <a:solidFill>
              <a:srgbClr val="FFFF00"/>
            </a:solidFill>
            <a:effectLst>
              <a:softEdge rad="63500"/>
            </a:effectLst>
          </p:spPr>
          <p:txBody>
            <a:bodyPr wrap="none" rtlCol="0">
              <a:spAutoFit/>
            </a:bodyPr>
            <a:lstStyle/>
            <a:p>
              <a:r>
                <a:rPr lang="en-US" sz="1600" b="1" dirty="0" smtClean="0"/>
                <a:t>257 bytes</a:t>
              </a:r>
              <a:endParaRPr lang="en-US" sz="1600" b="1" dirty="0"/>
            </a:p>
          </p:txBody>
        </p:sp>
      </p:grpSp>
      <p:grpSp>
        <p:nvGrpSpPr>
          <p:cNvPr id="52" name="Group 51"/>
          <p:cNvGrpSpPr/>
          <p:nvPr/>
        </p:nvGrpSpPr>
        <p:grpSpPr>
          <a:xfrm>
            <a:off x="152400" y="3124200"/>
            <a:ext cx="3886203" cy="2720979"/>
            <a:chOff x="4800600" y="3124200"/>
            <a:chExt cx="3886203" cy="2720979"/>
          </a:xfrm>
        </p:grpSpPr>
        <p:grpSp>
          <p:nvGrpSpPr>
            <p:cNvPr id="53" name="Group 25"/>
            <p:cNvGrpSpPr/>
            <p:nvPr/>
          </p:nvGrpSpPr>
          <p:grpSpPr>
            <a:xfrm>
              <a:off x="4800600" y="3124200"/>
              <a:ext cx="3886203" cy="2720979"/>
              <a:chOff x="4800600" y="3124200"/>
              <a:chExt cx="3886203" cy="2720979"/>
            </a:xfrm>
          </p:grpSpPr>
          <p:grpSp>
            <p:nvGrpSpPr>
              <p:cNvPr id="57" name="Group 48"/>
              <p:cNvGrpSpPr/>
              <p:nvPr/>
            </p:nvGrpSpPr>
            <p:grpSpPr>
              <a:xfrm>
                <a:off x="4800600" y="4038600"/>
                <a:ext cx="3886203" cy="1806579"/>
                <a:chOff x="2438400" y="4038600"/>
                <a:chExt cx="3886203" cy="1806579"/>
              </a:xfrm>
            </p:grpSpPr>
            <p:grpSp>
              <p:nvGrpSpPr>
                <p:cNvPr id="62" name="Group 29"/>
                <p:cNvGrpSpPr/>
                <p:nvPr/>
              </p:nvGrpSpPr>
              <p:grpSpPr>
                <a:xfrm>
                  <a:off x="2438400" y="4038603"/>
                  <a:ext cx="2908300" cy="1806576"/>
                  <a:chOff x="2438400" y="4038603"/>
                  <a:chExt cx="2908300" cy="1806576"/>
                </a:xfrm>
              </p:grpSpPr>
              <p:grpSp>
                <p:nvGrpSpPr>
                  <p:cNvPr id="68" name="Group 43"/>
                  <p:cNvGrpSpPr>
                    <a:grpSpLocks/>
                  </p:cNvGrpSpPr>
                  <p:nvPr/>
                </p:nvGrpSpPr>
                <p:grpSpPr bwMode="auto">
                  <a:xfrm>
                    <a:off x="2438400" y="4038603"/>
                    <a:ext cx="2908300" cy="1806576"/>
                    <a:chOff x="1536" y="2544"/>
                    <a:chExt cx="1832" cy="1138"/>
                  </a:xfrm>
                </p:grpSpPr>
                <p:pic>
                  <p:nvPicPr>
                    <p:cNvPr id="73" name="Picture 34"/>
                    <p:cNvPicPr>
                      <a:picLocks noChangeAspect="1" noChangeArrowheads="1"/>
                    </p:cNvPicPr>
                    <p:nvPr/>
                  </p:nvPicPr>
                  <p:blipFill>
                    <a:blip r:embed="rId3"/>
                    <a:srcRect/>
                    <a:stretch>
                      <a:fillRect/>
                    </a:stretch>
                  </p:blipFill>
                  <p:spPr bwMode="auto">
                    <a:xfrm>
                      <a:off x="1536" y="2544"/>
                      <a:ext cx="678" cy="837"/>
                    </a:xfrm>
                    <a:prstGeom prst="rect">
                      <a:avLst/>
                    </a:prstGeom>
                    <a:noFill/>
                    <a:ln w="9525">
                      <a:noFill/>
                      <a:miter lim="800000"/>
                      <a:headEnd/>
                      <a:tailEnd/>
                    </a:ln>
                    <a:effectLst/>
                  </p:spPr>
                </p:pic>
                <p:sp>
                  <p:nvSpPr>
                    <p:cNvPr id="75" name="Text Box 39"/>
                    <p:cNvSpPr txBox="1">
                      <a:spLocks noChangeArrowheads="1"/>
                    </p:cNvSpPr>
                    <p:nvPr/>
                  </p:nvSpPr>
                  <p:spPr bwMode="auto">
                    <a:xfrm>
                      <a:off x="3252" y="3451"/>
                      <a:ext cx="116" cy="231"/>
                    </a:xfrm>
                    <a:prstGeom prst="rect">
                      <a:avLst/>
                    </a:prstGeom>
                    <a:noFill/>
                    <a:ln w="9525">
                      <a:noFill/>
                      <a:miter lim="800000"/>
                      <a:headEnd/>
                      <a:tailEnd/>
                    </a:ln>
                    <a:effectLst/>
                  </p:spPr>
                  <p:txBody>
                    <a:bodyPr wrap="none">
                      <a:spAutoFit/>
                    </a:bodyPr>
                    <a:lstStyle/>
                    <a:p>
                      <a:pPr algn="ctr"/>
                      <a:endParaRPr lang="en-US" b="1">
                        <a:cs typeface="Arial" charset="0"/>
                      </a:endParaRPr>
                    </a:p>
                  </p:txBody>
                </p:sp>
              </p:grpSp>
              <p:pic>
                <p:nvPicPr>
                  <p:cNvPr id="67" name="Picture 104" descr="radiowaves2.png"/>
                  <p:cNvPicPr>
                    <a:picLocks noChangeAspect="1"/>
                  </p:cNvPicPr>
                  <p:nvPr/>
                </p:nvPicPr>
                <p:blipFill>
                  <a:blip r:embed="rId4"/>
                  <a:srcRect/>
                  <a:stretch>
                    <a:fillRect/>
                  </a:stretch>
                </p:blipFill>
                <p:spPr bwMode="auto">
                  <a:xfrm rot="5400000">
                    <a:off x="3594893" y="4406107"/>
                    <a:ext cx="457200" cy="636587"/>
                  </a:xfrm>
                  <a:prstGeom prst="rect">
                    <a:avLst/>
                  </a:prstGeom>
                  <a:noFill/>
                  <a:ln w="9525">
                    <a:noFill/>
                    <a:miter lim="800000"/>
                    <a:headEnd/>
                    <a:tailEnd/>
                  </a:ln>
                </p:spPr>
              </p:pic>
            </p:grpSp>
            <p:grpSp>
              <p:nvGrpSpPr>
                <p:cNvPr id="63" name="Group 47"/>
                <p:cNvGrpSpPr>
                  <a:grpSpLocks/>
                </p:cNvGrpSpPr>
                <p:nvPr/>
              </p:nvGrpSpPr>
              <p:grpSpPr bwMode="auto">
                <a:xfrm>
                  <a:off x="3429001" y="4038600"/>
                  <a:ext cx="2895602" cy="381000"/>
                  <a:chOff x="3733800" y="4267200"/>
                  <a:chExt cx="2641601" cy="381000"/>
                </a:xfrm>
                <a:solidFill>
                  <a:schemeClr val="bg1"/>
                </a:solidFill>
                <a:effectLst>
                  <a:outerShdw blurRad="50800" dist="38100" dir="2700000" algn="tl" rotWithShape="0">
                    <a:prstClr val="black">
                      <a:alpha val="40000"/>
                    </a:prstClr>
                  </a:outerShdw>
                </a:effectLst>
              </p:grpSpPr>
              <p:sp>
                <p:nvSpPr>
                  <p:cNvPr id="64" name="Rectangle 63"/>
                  <p:cNvSpPr/>
                  <p:nvPr/>
                </p:nvSpPr>
                <p:spPr bwMode="auto">
                  <a:xfrm>
                    <a:off x="4846054" y="4267200"/>
                    <a:ext cx="1529347" cy="381000"/>
                  </a:xfrm>
                  <a:prstGeom prst="rect">
                    <a:avLst/>
                  </a:prstGeom>
                  <a:blipFill>
                    <a:blip r:embed="rId5"/>
                    <a:tile tx="0" ty="0" sx="100000" sy="100000" flip="none" algn="tl"/>
                  </a:blip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sz="1600" dirty="0"/>
                  </a:p>
                </p:txBody>
              </p:sp>
              <p:sp>
                <p:nvSpPr>
                  <p:cNvPr id="65" name="Rectangle 64"/>
                  <p:cNvSpPr/>
                  <p:nvPr/>
                </p:nvSpPr>
                <p:spPr bwMode="auto">
                  <a:xfrm>
                    <a:off x="3733800" y="4267200"/>
                    <a:ext cx="1112253" cy="381000"/>
                  </a:xfrm>
                  <a:prstGeom prst="rect">
                    <a:avLst/>
                  </a:prstGeom>
                  <a:grp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en-US" sz="1050" b="1" dirty="0" smtClean="0">
                        <a:solidFill>
                          <a:srgbClr val="0000FF"/>
                        </a:solidFill>
                      </a:rPr>
                      <a:t>00:0E:35:CE:1F:59</a:t>
                    </a:r>
                    <a:endParaRPr lang="en-US" sz="1050" b="1" dirty="0" smtClean="0">
                      <a:solidFill>
                        <a:srgbClr val="00FF00"/>
                      </a:solidFill>
                    </a:endParaRPr>
                  </a:p>
                </p:txBody>
              </p:sp>
            </p:grpSp>
          </p:grpSp>
          <p:sp>
            <p:nvSpPr>
              <p:cNvPr id="58" name="Rectangle 57"/>
              <p:cNvSpPr/>
              <p:nvPr/>
            </p:nvSpPr>
            <p:spPr bwMode="auto">
              <a:xfrm>
                <a:off x="7010400" y="3581400"/>
                <a:ext cx="1219200" cy="381000"/>
              </a:xfrm>
              <a:prstGeom prst="rect">
                <a:avLst/>
              </a:prstGeom>
              <a:blipFill>
                <a:blip r:embed="rId5"/>
                <a:tile tx="0" ty="0" sx="100000" sy="100000" flip="none" algn="tl"/>
              </a:blip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sz="1600" dirty="0"/>
              </a:p>
            </p:txBody>
          </p:sp>
          <p:sp>
            <p:nvSpPr>
              <p:cNvPr id="59" name="Rectangle 58"/>
              <p:cNvSpPr/>
              <p:nvPr/>
            </p:nvSpPr>
            <p:spPr bwMode="auto">
              <a:xfrm>
                <a:off x="5791198" y="3581400"/>
                <a:ext cx="1219201" cy="381000"/>
              </a:xfrm>
              <a:prstGeom prst="rect">
                <a:avLst/>
              </a:prstGeom>
              <a:solidFill>
                <a:schemeClr val="bg1"/>
              </a:solid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en-US" sz="1050" b="1" dirty="0" smtClean="0">
                    <a:solidFill>
                      <a:srgbClr val="0000FF"/>
                    </a:solidFill>
                  </a:rPr>
                  <a:t>00:0E:35:CE:1F:59</a:t>
                </a:r>
                <a:endParaRPr lang="en-US" sz="1050" b="1" dirty="0" smtClean="0">
                  <a:solidFill>
                    <a:srgbClr val="00FF00"/>
                  </a:solidFill>
                </a:endParaRPr>
              </a:p>
            </p:txBody>
          </p:sp>
          <p:sp>
            <p:nvSpPr>
              <p:cNvPr id="60" name="Rectangle 59"/>
              <p:cNvSpPr/>
              <p:nvPr/>
            </p:nvSpPr>
            <p:spPr bwMode="auto">
              <a:xfrm>
                <a:off x="7010400" y="3124200"/>
                <a:ext cx="1066800" cy="381000"/>
              </a:xfrm>
              <a:prstGeom prst="rect">
                <a:avLst/>
              </a:prstGeom>
              <a:blipFill>
                <a:blip r:embed="rId5"/>
                <a:tile tx="0" ty="0" sx="100000" sy="100000" flip="none" algn="tl"/>
              </a:blip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sz="1600" dirty="0"/>
              </a:p>
            </p:txBody>
          </p:sp>
          <p:sp>
            <p:nvSpPr>
              <p:cNvPr id="61" name="Rectangle 60"/>
              <p:cNvSpPr/>
              <p:nvPr/>
            </p:nvSpPr>
            <p:spPr bwMode="auto">
              <a:xfrm>
                <a:off x="5791198" y="3124200"/>
                <a:ext cx="1219201" cy="381000"/>
              </a:xfrm>
              <a:prstGeom prst="rect">
                <a:avLst/>
              </a:prstGeom>
              <a:solidFill>
                <a:schemeClr val="bg1"/>
              </a:solid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en-US" sz="1050" b="1" dirty="0" smtClean="0">
                    <a:solidFill>
                      <a:srgbClr val="0000FF"/>
                    </a:solidFill>
                  </a:rPr>
                  <a:t>00:0E:35:CE:1F:59</a:t>
                </a:r>
                <a:endParaRPr lang="en-US" sz="1050" b="1" dirty="0" smtClean="0">
                  <a:solidFill>
                    <a:srgbClr val="00FF00"/>
                  </a:solidFill>
                </a:endParaRPr>
              </a:p>
            </p:txBody>
          </p:sp>
        </p:grpSp>
        <p:sp>
          <p:nvSpPr>
            <p:cNvPr id="54" name="TextBox 53"/>
            <p:cNvSpPr txBox="1"/>
            <p:nvPr/>
          </p:nvSpPr>
          <p:spPr>
            <a:xfrm>
              <a:off x="7010400" y="3124200"/>
              <a:ext cx="1004442" cy="338554"/>
            </a:xfrm>
            <a:prstGeom prst="rect">
              <a:avLst/>
            </a:prstGeom>
            <a:solidFill>
              <a:srgbClr val="FFFF00"/>
            </a:solidFill>
            <a:effectLst>
              <a:softEdge rad="63500"/>
            </a:effectLst>
          </p:spPr>
          <p:txBody>
            <a:bodyPr wrap="none" rtlCol="0">
              <a:spAutoFit/>
            </a:bodyPr>
            <a:lstStyle/>
            <a:p>
              <a:r>
                <a:rPr lang="en-US" sz="1600" b="1" dirty="0" smtClean="0"/>
                <a:t>239 bytes</a:t>
              </a:r>
              <a:endParaRPr lang="en-US" sz="1600" b="1" dirty="0"/>
            </a:p>
          </p:txBody>
        </p:sp>
        <p:sp>
          <p:nvSpPr>
            <p:cNvPr id="55" name="TextBox 54"/>
            <p:cNvSpPr txBox="1"/>
            <p:nvPr/>
          </p:nvSpPr>
          <p:spPr>
            <a:xfrm>
              <a:off x="7010400" y="3581400"/>
              <a:ext cx="1004442" cy="338554"/>
            </a:xfrm>
            <a:prstGeom prst="rect">
              <a:avLst/>
            </a:prstGeom>
            <a:solidFill>
              <a:srgbClr val="FFFF00"/>
            </a:solidFill>
            <a:effectLst>
              <a:softEdge rad="63500"/>
            </a:effectLst>
          </p:spPr>
          <p:txBody>
            <a:bodyPr wrap="none" rtlCol="0">
              <a:spAutoFit/>
            </a:bodyPr>
            <a:lstStyle/>
            <a:p>
              <a:r>
                <a:rPr lang="en-US" sz="1600" b="1" dirty="0" smtClean="0"/>
                <a:t>245 bytes</a:t>
              </a:r>
              <a:endParaRPr lang="en-US" sz="1600" b="1" dirty="0"/>
            </a:p>
          </p:txBody>
        </p:sp>
        <p:sp>
          <p:nvSpPr>
            <p:cNvPr id="56" name="TextBox 55"/>
            <p:cNvSpPr txBox="1"/>
            <p:nvPr/>
          </p:nvSpPr>
          <p:spPr>
            <a:xfrm>
              <a:off x="7010400" y="4038600"/>
              <a:ext cx="1004442" cy="338554"/>
            </a:xfrm>
            <a:prstGeom prst="rect">
              <a:avLst/>
            </a:prstGeom>
            <a:solidFill>
              <a:srgbClr val="FFFF00"/>
            </a:solidFill>
            <a:effectLst>
              <a:softEdge rad="63500"/>
            </a:effectLst>
          </p:spPr>
          <p:txBody>
            <a:bodyPr wrap="none" rtlCol="0">
              <a:spAutoFit/>
            </a:bodyPr>
            <a:lstStyle/>
            <a:p>
              <a:r>
                <a:rPr lang="en-US" sz="1600" b="1" dirty="0" smtClean="0"/>
                <a:t>257 bytes</a:t>
              </a:r>
              <a:endParaRPr lang="en-US" sz="1600" b="1" dirty="0"/>
            </a:p>
          </p:txBody>
        </p:sp>
      </p:grpSp>
    </p:spTree>
    <p:extLst>
      <p:ext uri="{BB962C8B-B14F-4D97-AF65-F5344CB8AC3E}">
        <p14:creationId xmlns:p14="http://schemas.microsoft.com/office/powerpoint/2010/main" val="2859487707"/>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3555">
                                            <p:txEl>
                                              <p:pRg st="1" end="1"/>
                                            </p:txEl>
                                          </p:spTgt>
                                        </p:tgtEl>
                                        <p:attrNameLst>
                                          <p:attrName>style.visibility</p:attrName>
                                        </p:attrNameLst>
                                      </p:cBhvr>
                                      <p:to>
                                        <p:strVal val="visible"/>
                                      </p:to>
                                    </p:set>
                                    <p:animEffect transition="in" filter="fade">
                                      <p:cBhvr>
                                        <p:cTn id="7" dur="500"/>
                                        <p:tgtEl>
                                          <p:spTgt spid="23555">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3555">
                                            <p:txEl>
                                              <p:pRg st="2" end="2"/>
                                            </p:txEl>
                                          </p:spTgt>
                                        </p:tgtEl>
                                        <p:attrNameLst>
                                          <p:attrName>style.visibility</p:attrName>
                                        </p:attrNameLst>
                                      </p:cBhvr>
                                      <p:to>
                                        <p:strVal val="visible"/>
                                      </p:to>
                                    </p:set>
                                    <p:animEffect transition="in" filter="fade">
                                      <p:cBhvr>
                                        <p:cTn id="10" dur="500"/>
                                        <p:tgtEl>
                                          <p:spTgt spid="2355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1" name="Group 90"/>
          <p:cNvGrpSpPr/>
          <p:nvPr/>
        </p:nvGrpSpPr>
        <p:grpSpPr>
          <a:xfrm>
            <a:off x="2133600" y="2819400"/>
            <a:ext cx="4281042" cy="3352800"/>
            <a:chOff x="2133600" y="2819400"/>
            <a:chExt cx="4281042" cy="3352800"/>
          </a:xfrm>
        </p:grpSpPr>
        <p:grpSp>
          <p:nvGrpSpPr>
            <p:cNvPr id="2" name="Group 111"/>
            <p:cNvGrpSpPr/>
            <p:nvPr/>
          </p:nvGrpSpPr>
          <p:grpSpPr>
            <a:xfrm>
              <a:off x="4191000" y="2819400"/>
              <a:ext cx="2209803" cy="3352800"/>
              <a:chOff x="4952995" y="1371600"/>
              <a:chExt cx="2209803" cy="3124200"/>
            </a:xfrm>
            <a:effectLst/>
          </p:grpSpPr>
          <p:sp>
            <p:nvSpPr>
              <p:cNvPr id="86" name="Rectangle 85"/>
              <p:cNvSpPr/>
              <p:nvPr/>
            </p:nvSpPr>
            <p:spPr bwMode="auto">
              <a:xfrm>
                <a:off x="4952995" y="2286000"/>
                <a:ext cx="1263650" cy="381000"/>
              </a:xfrm>
              <a:prstGeom prst="rect">
                <a:avLst/>
              </a:prstGeom>
              <a:blipFill>
                <a:blip r:embed="rId4"/>
                <a:tile tx="0" ty="0" sx="100000" sy="100000" flip="none" algn="tl"/>
              </a:bli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lumMod val="50000"/>
                    </a:schemeClr>
                  </a:solidFill>
                </a:endParaRPr>
              </a:p>
            </p:txBody>
          </p:sp>
          <p:grpSp>
            <p:nvGrpSpPr>
              <p:cNvPr id="7" name="Group 110"/>
              <p:cNvGrpSpPr/>
              <p:nvPr/>
            </p:nvGrpSpPr>
            <p:grpSpPr>
              <a:xfrm>
                <a:off x="4952997" y="1371600"/>
                <a:ext cx="2209801" cy="3124200"/>
                <a:chOff x="4952997" y="1371600"/>
                <a:chExt cx="2209801" cy="3124200"/>
              </a:xfrm>
            </p:grpSpPr>
            <p:sp>
              <p:nvSpPr>
                <p:cNvPr id="72" name="Rectangle 71"/>
                <p:cNvSpPr/>
                <p:nvPr/>
              </p:nvSpPr>
              <p:spPr bwMode="auto">
                <a:xfrm>
                  <a:off x="4952998" y="1371600"/>
                  <a:ext cx="2209800" cy="381000"/>
                </a:xfrm>
                <a:prstGeom prst="rect">
                  <a:avLst/>
                </a:prstGeom>
                <a:blipFill>
                  <a:blip r:embed="rId4"/>
                  <a:tile tx="0" ty="0" sx="100000" sy="100000" flip="none" algn="tl"/>
                </a:blip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dirty="0">
                    <a:solidFill>
                      <a:schemeClr val="bg1">
                        <a:lumMod val="50000"/>
                      </a:schemeClr>
                    </a:solidFill>
                  </a:endParaRPr>
                </a:p>
              </p:txBody>
            </p:sp>
            <p:sp>
              <p:nvSpPr>
                <p:cNvPr id="74" name="Rectangle 73"/>
                <p:cNvSpPr/>
                <p:nvPr/>
              </p:nvSpPr>
              <p:spPr bwMode="auto">
                <a:xfrm>
                  <a:off x="4952998" y="1828800"/>
                  <a:ext cx="2209800" cy="381000"/>
                </a:xfrm>
                <a:prstGeom prst="rect">
                  <a:avLst/>
                </a:prstGeom>
                <a:blipFill>
                  <a:blip r:embed="rId4"/>
                  <a:tile tx="0" ty="0" sx="100000" sy="100000" flip="none" algn="tl"/>
                </a:blip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dirty="0">
                    <a:solidFill>
                      <a:schemeClr val="bg1">
                        <a:lumMod val="50000"/>
                      </a:schemeClr>
                    </a:solidFill>
                  </a:endParaRPr>
                </a:p>
              </p:txBody>
            </p:sp>
            <p:sp>
              <p:nvSpPr>
                <p:cNvPr id="81" name="Rectangle 80"/>
                <p:cNvSpPr/>
                <p:nvPr/>
              </p:nvSpPr>
              <p:spPr bwMode="auto">
                <a:xfrm>
                  <a:off x="4952997" y="3200400"/>
                  <a:ext cx="1295402" cy="381000"/>
                </a:xfrm>
                <a:prstGeom prst="rect">
                  <a:avLst/>
                </a:prstGeom>
                <a:blipFill>
                  <a:blip r:embed="rId4"/>
                  <a:tile tx="0" ty="0" sx="100000" sy="100000" flip="none" algn="tl"/>
                </a:bli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lumMod val="50000"/>
                      </a:schemeClr>
                    </a:solidFill>
                  </a:endParaRPr>
                </a:p>
              </p:txBody>
            </p:sp>
            <p:sp>
              <p:nvSpPr>
                <p:cNvPr id="90" name="Rectangle 89"/>
                <p:cNvSpPr/>
                <p:nvPr/>
              </p:nvSpPr>
              <p:spPr bwMode="auto">
                <a:xfrm>
                  <a:off x="4952998" y="4114800"/>
                  <a:ext cx="1219200" cy="381000"/>
                </a:xfrm>
                <a:prstGeom prst="rect">
                  <a:avLst/>
                </a:prstGeom>
                <a:blipFill>
                  <a:blip r:embed="rId4"/>
                  <a:tile tx="0" ty="0" sx="100000" sy="100000" flip="none" algn="tl"/>
                </a:blip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dirty="0">
                    <a:solidFill>
                      <a:schemeClr val="bg1">
                        <a:lumMod val="50000"/>
                      </a:schemeClr>
                    </a:solidFill>
                  </a:endParaRPr>
                </a:p>
              </p:txBody>
            </p:sp>
            <p:sp>
              <p:nvSpPr>
                <p:cNvPr id="67" name="Rectangle 66"/>
                <p:cNvSpPr/>
                <p:nvPr/>
              </p:nvSpPr>
              <p:spPr bwMode="auto">
                <a:xfrm>
                  <a:off x="4952997" y="2743200"/>
                  <a:ext cx="990600" cy="381000"/>
                </a:xfrm>
                <a:prstGeom prst="rect">
                  <a:avLst/>
                </a:prstGeom>
                <a:blipFill>
                  <a:blip r:embed="rId4"/>
                  <a:tile tx="0" ty="0" sx="100000" sy="100000" flip="none" algn="tl"/>
                </a:bli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lumMod val="50000"/>
                      </a:schemeClr>
                    </a:solidFill>
                  </a:endParaRPr>
                </a:p>
              </p:txBody>
            </p:sp>
            <p:sp>
              <p:nvSpPr>
                <p:cNvPr id="68" name="Rectangle 67"/>
                <p:cNvSpPr/>
                <p:nvPr/>
              </p:nvSpPr>
              <p:spPr>
                <a:xfrm>
                  <a:off x="4952997" y="3657600"/>
                  <a:ext cx="1011238" cy="381000"/>
                </a:xfrm>
                <a:prstGeom prst="rect">
                  <a:avLst/>
                </a:prstGeom>
                <a:blipFill>
                  <a:blip r:embed="rId4"/>
                  <a:tile tx="0" ty="0" sx="100000" sy="100000" flip="none" algn="tl"/>
                </a:bli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lumMod val="50000"/>
                      </a:schemeClr>
                    </a:solidFill>
                  </a:endParaRPr>
                </a:p>
              </p:txBody>
            </p:sp>
          </p:grpSp>
        </p:grpSp>
        <p:sp>
          <p:nvSpPr>
            <p:cNvPr id="97" name="Rectangle 96"/>
            <p:cNvSpPr/>
            <p:nvPr/>
          </p:nvSpPr>
          <p:spPr bwMode="auto">
            <a:xfrm>
              <a:off x="2133600" y="2819400"/>
              <a:ext cx="2057400" cy="408878"/>
            </a:xfrm>
            <a:prstGeom prst="rect">
              <a:avLst/>
            </a:prstGeom>
            <a:solidFill>
              <a:schemeClr val="bg1"/>
            </a:solidFill>
          </p:spPr>
          <p:style>
            <a:lnRef idx="2">
              <a:schemeClr val="accent1"/>
            </a:lnRef>
            <a:fillRef idx="1">
              <a:schemeClr val="lt1"/>
            </a:fillRef>
            <a:effectRef idx="0">
              <a:schemeClr val="accent1"/>
            </a:effectRef>
            <a:fontRef idx="minor">
              <a:schemeClr val="dk1"/>
            </a:fontRef>
          </p:style>
          <p:txBody>
            <a:bodyPr anchor="ctr"/>
            <a:lstStyle/>
            <a:p>
              <a:pPr fontAlgn="auto">
                <a:spcBef>
                  <a:spcPts val="0"/>
                </a:spcBef>
                <a:spcAft>
                  <a:spcPts val="0"/>
                </a:spcAft>
                <a:defRPr/>
              </a:pPr>
              <a:r>
                <a:rPr lang="en-US" sz="1400" b="1" dirty="0" smtClean="0"/>
                <a:t>From</a:t>
              </a:r>
              <a:r>
                <a:rPr lang="en-US" sz="1400" dirty="0" smtClean="0"/>
                <a:t>: </a:t>
              </a:r>
              <a:r>
                <a:rPr lang="en-US" sz="1400" dirty="0" smtClean="0">
                  <a:solidFill>
                    <a:schemeClr val="accent1"/>
                  </a:solidFill>
                </a:rPr>
                <a:t>12:34:56:78:90:ab</a:t>
              </a:r>
            </a:p>
            <a:p>
              <a:pPr fontAlgn="auto">
                <a:spcBef>
                  <a:spcPts val="0"/>
                </a:spcBef>
                <a:spcAft>
                  <a:spcPts val="0"/>
                </a:spcAft>
                <a:defRPr/>
              </a:pPr>
              <a:r>
                <a:rPr lang="en-US" sz="1400" b="1" dirty="0" smtClean="0"/>
                <a:t>To</a:t>
              </a:r>
              <a:r>
                <a:rPr lang="en-US" sz="1400" dirty="0" smtClean="0"/>
                <a:t>: </a:t>
              </a:r>
              <a:r>
                <a:rPr lang="en-US" sz="1400" dirty="0" smtClean="0">
                  <a:solidFill>
                    <a:srgbClr val="FF0000"/>
                  </a:solidFill>
                </a:rPr>
                <a:t>11:22:33:44:55:66</a:t>
              </a:r>
              <a:endParaRPr lang="en-US" sz="1400" dirty="0"/>
            </a:p>
          </p:txBody>
        </p:sp>
        <p:sp>
          <p:nvSpPr>
            <p:cNvPr id="98" name="Rectangle 97"/>
            <p:cNvSpPr/>
            <p:nvPr/>
          </p:nvSpPr>
          <p:spPr bwMode="auto">
            <a:xfrm>
              <a:off x="2133600" y="3310054"/>
              <a:ext cx="2057400" cy="408878"/>
            </a:xfrm>
            <a:prstGeom prst="rect">
              <a:avLst/>
            </a:prstGeom>
            <a:solidFill>
              <a:schemeClr val="bg1"/>
            </a:solidFill>
          </p:spPr>
          <p:style>
            <a:lnRef idx="2">
              <a:schemeClr val="accent1"/>
            </a:lnRef>
            <a:fillRef idx="1">
              <a:schemeClr val="lt1"/>
            </a:fillRef>
            <a:effectRef idx="0">
              <a:schemeClr val="accent1"/>
            </a:effectRef>
            <a:fontRef idx="minor">
              <a:schemeClr val="dk1"/>
            </a:fontRef>
          </p:style>
          <p:txBody>
            <a:bodyPr anchor="ctr"/>
            <a:lstStyle/>
            <a:p>
              <a:pPr fontAlgn="auto">
                <a:spcBef>
                  <a:spcPts val="0"/>
                </a:spcBef>
                <a:spcAft>
                  <a:spcPts val="0"/>
                </a:spcAft>
                <a:defRPr/>
              </a:pPr>
              <a:r>
                <a:rPr lang="en-US" sz="1400" b="1" dirty="0" smtClean="0"/>
                <a:t>From</a:t>
              </a:r>
              <a:r>
                <a:rPr lang="en-US" sz="1400" dirty="0" smtClean="0"/>
                <a:t>: </a:t>
              </a:r>
              <a:r>
                <a:rPr lang="en-US" sz="1400" dirty="0" smtClean="0">
                  <a:solidFill>
                    <a:schemeClr val="accent1"/>
                  </a:solidFill>
                </a:rPr>
                <a:t>12:34:56:78:90:ab</a:t>
              </a:r>
            </a:p>
            <a:p>
              <a:pPr fontAlgn="auto">
                <a:spcBef>
                  <a:spcPts val="0"/>
                </a:spcBef>
                <a:spcAft>
                  <a:spcPts val="0"/>
                </a:spcAft>
                <a:defRPr/>
              </a:pPr>
              <a:r>
                <a:rPr lang="en-US" sz="1400" b="1" dirty="0" smtClean="0"/>
                <a:t>To</a:t>
              </a:r>
              <a:r>
                <a:rPr lang="en-US" sz="1400" dirty="0" smtClean="0"/>
                <a:t>: </a:t>
              </a:r>
              <a:r>
                <a:rPr lang="en-US" sz="1400" dirty="0" smtClean="0">
                  <a:solidFill>
                    <a:srgbClr val="FF0000"/>
                  </a:solidFill>
                </a:rPr>
                <a:t>11:22:33:44:55:66</a:t>
              </a:r>
              <a:endParaRPr lang="en-US" sz="1400" dirty="0"/>
            </a:p>
          </p:txBody>
        </p:sp>
        <p:sp>
          <p:nvSpPr>
            <p:cNvPr id="99" name="Rectangle 98"/>
            <p:cNvSpPr/>
            <p:nvPr/>
          </p:nvSpPr>
          <p:spPr bwMode="auto">
            <a:xfrm>
              <a:off x="2133600" y="4291361"/>
              <a:ext cx="2057400" cy="408878"/>
            </a:xfrm>
            <a:prstGeom prst="rect">
              <a:avLst/>
            </a:prstGeom>
            <a:solidFill>
              <a:schemeClr val="bg1"/>
            </a:solidFill>
          </p:spPr>
          <p:style>
            <a:lnRef idx="2">
              <a:schemeClr val="accent1"/>
            </a:lnRef>
            <a:fillRef idx="1">
              <a:schemeClr val="lt1"/>
            </a:fillRef>
            <a:effectRef idx="0">
              <a:schemeClr val="accent1"/>
            </a:effectRef>
            <a:fontRef idx="minor">
              <a:schemeClr val="dk1"/>
            </a:fontRef>
          </p:style>
          <p:txBody>
            <a:bodyPr anchor="ctr"/>
            <a:lstStyle/>
            <a:p>
              <a:pPr fontAlgn="auto">
                <a:spcBef>
                  <a:spcPts val="0"/>
                </a:spcBef>
                <a:spcAft>
                  <a:spcPts val="0"/>
                </a:spcAft>
                <a:defRPr/>
              </a:pPr>
              <a:r>
                <a:rPr lang="en-US" sz="1400" b="1" dirty="0" smtClean="0"/>
                <a:t>From</a:t>
              </a:r>
              <a:r>
                <a:rPr lang="en-US" sz="1400" dirty="0" smtClean="0"/>
                <a:t>: </a:t>
              </a:r>
              <a:r>
                <a:rPr lang="en-US" sz="1400" dirty="0" smtClean="0">
                  <a:solidFill>
                    <a:schemeClr val="accent1"/>
                  </a:solidFill>
                </a:rPr>
                <a:t>12:34:56:78:90:ab</a:t>
              </a:r>
            </a:p>
            <a:p>
              <a:pPr fontAlgn="auto">
                <a:spcBef>
                  <a:spcPts val="0"/>
                </a:spcBef>
                <a:spcAft>
                  <a:spcPts val="0"/>
                </a:spcAft>
                <a:defRPr/>
              </a:pPr>
              <a:r>
                <a:rPr lang="en-US" sz="1400" b="1" dirty="0" smtClean="0"/>
                <a:t>To</a:t>
              </a:r>
              <a:r>
                <a:rPr lang="en-US" sz="1400" dirty="0" smtClean="0"/>
                <a:t>: </a:t>
              </a:r>
              <a:r>
                <a:rPr lang="en-US" sz="1400" dirty="0" smtClean="0">
                  <a:solidFill>
                    <a:srgbClr val="FF0000"/>
                  </a:solidFill>
                </a:rPr>
                <a:t>11:22:33:44:55:66</a:t>
              </a:r>
              <a:endParaRPr lang="en-US" sz="1400" dirty="0"/>
            </a:p>
          </p:txBody>
        </p:sp>
        <p:sp>
          <p:nvSpPr>
            <p:cNvPr id="100" name="Rectangle 99"/>
            <p:cNvSpPr/>
            <p:nvPr/>
          </p:nvSpPr>
          <p:spPr bwMode="auto">
            <a:xfrm>
              <a:off x="2133600" y="5272668"/>
              <a:ext cx="2057400" cy="408878"/>
            </a:xfrm>
            <a:prstGeom prst="rect">
              <a:avLst/>
            </a:prstGeom>
            <a:solidFill>
              <a:schemeClr val="bg1"/>
            </a:solidFill>
          </p:spPr>
          <p:style>
            <a:lnRef idx="2">
              <a:schemeClr val="accent1"/>
            </a:lnRef>
            <a:fillRef idx="1">
              <a:schemeClr val="lt1"/>
            </a:fillRef>
            <a:effectRef idx="0">
              <a:schemeClr val="accent1"/>
            </a:effectRef>
            <a:fontRef idx="minor">
              <a:schemeClr val="dk1"/>
            </a:fontRef>
          </p:style>
          <p:txBody>
            <a:bodyPr anchor="ctr"/>
            <a:lstStyle/>
            <a:p>
              <a:pPr fontAlgn="auto">
                <a:spcBef>
                  <a:spcPts val="0"/>
                </a:spcBef>
                <a:spcAft>
                  <a:spcPts val="0"/>
                </a:spcAft>
                <a:defRPr/>
              </a:pPr>
              <a:r>
                <a:rPr lang="en-US" sz="1400" b="1" dirty="0" smtClean="0"/>
                <a:t>From</a:t>
              </a:r>
              <a:r>
                <a:rPr lang="en-US" sz="1400" dirty="0" smtClean="0"/>
                <a:t>: </a:t>
              </a:r>
              <a:r>
                <a:rPr lang="en-US" sz="1400" dirty="0" smtClean="0">
                  <a:solidFill>
                    <a:schemeClr val="accent1"/>
                  </a:solidFill>
                </a:rPr>
                <a:t>12:34:56:78:90:ab</a:t>
              </a:r>
            </a:p>
            <a:p>
              <a:pPr fontAlgn="auto">
                <a:spcBef>
                  <a:spcPts val="0"/>
                </a:spcBef>
                <a:spcAft>
                  <a:spcPts val="0"/>
                </a:spcAft>
                <a:defRPr/>
              </a:pPr>
              <a:r>
                <a:rPr lang="en-US" sz="1400" b="1" dirty="0" smtClean="0"/>
                <a:t>To</a:t>
              </a:r>
              <a:r>
                <a:rPr lang="en-US" sz="1400" dirty="0" smtClean="0"/>
                <a:t>: </a:t>
              </a:r>
              <a:r>
                <a:rPr lang="en-US" sz="1400" dirty="0" smtClean="0">
                  <a:solidFill>
                    <a:srgbClr val="FF0000"/>
                  </a:solidFill>
                </a:rPr>
                <a:t>11:22:33:44:55:66</a:t>
              </a:r>
              <a:endParaRPr lang="en-US" sz="1400" dirty="0" smtClean="0"/>
            </a:p>
          </p:txBody>
        </p:sp>
        <p:sp>
          <p:nvSpPr>
            <p:cNvPr id="101" name="Rectangle 100"/>
            <p:cNvSpPr/>
            <p:nvPr/>
          </p:nvSpPr>
          <p:spPr bwMode="auto">
            <a:xfrm>
              <a:off x="2133600" y="4782015"/>
              <a:ext cx="2057400" cy="408878"/>
            </a:xfrm>
            <a:prstGeom prst="rect">
              <a:avLst/>
            </a:prstGeom>
            <a:solidFill>
              <a:schemeClr val="bg1"/>
            </a:solidFill>
          </p:spPr>
          <p:style>
            <a:lnRef idx="2">
              <a:schemeClr val="accent1"/>
            </a:lnRef>
            <a:fillRef idx="1">
              <a:schemeClr val="lt1"/>
            </a:fillRef>
            <a:effectRef idx="0">
              <a:schemeClr val="accent1"/>
            </a:effectRef>
            <a:fontRef idx="minor">
              <a:schemeClr val="dk1"/>
            </a:fontRef>
          </p:style>
          <p:txBody>
            <a:bodyPr anchor="ctr"/>
            <a:lstStyle/>
            <a:p>
              <a:pPr fontAlgn="auto">
                <a:spcBef>
                  <a:spcPts val="0"/>
                </a:spcBef>
                <a:spcAft>
                  <a:spcPts val="0"/>
                </a:spcAft>
                <a:defRPr/>
              </a:pPr>
              <a:r>
                <a:rPr lang="en-US" sz="1400" b="1" dirty="0" smtClean="0"/>
                <a:t>From</a:t>
              </a:r>
              <a:r>
                <a:rPr lang="en-US" sz="1400" dirty="0" smtClean="0"/>
                <a:t>: </a:t>
              </a:r>
              <a:r>
                <a:rPr lang="en-US" sz="1400" dirty="0" smtClean="0">
                  <a:solidFill>
                    <a:srgbClr val="00B050"/>
                  </a:solidFill>
                </a:rPr>
                <a:t>00:00:99:99:11:11</a:t>
              </a:r>
            </a:p>
            <a:p>
              <a:pPr fontAlgn="auto">
                <a:spcBef>
                  <a:spcPts val="0"/>
                </a:spcBef>
                <a:spcAft>
                  <a:spcPts val="0"/>
                </a:spcAft>
                <a:defRPr/>
              </a:pPr>
              <a:r>
                <a:rPr lang="en-US" sz="1400" b="1" dirty="0" smtClean="0"/>
                <a:t>To</a:t>
              </a:r>
              <a:r>
                <a:rPr lang="en-US" sz="1400" dirty="0" smtClean="0"/>
                <a:t>: </a:t>
              </a:r>
              <a:r>
                <a:rPr lang="en-US" sz="1400" dirty="0" smtClean="0">
                  <a:solidFill>
                    <a:srgbClr val="FF0000"/>
                  </a:solidFill>
                </a:rPr>
                <a:t>11:22:33:44:55:66</a:t>
              </a:r>
              <a:endParaRPr lang="en-US" sz="1400" dirty="0"/>
            </a:p>
          </p:txBody>
        </p:sp>
        <p:sp>
          <p:nvSpPr>
            <p:cNvPr id="102" name="Rectangle 101"/>
            <p:cNvSpPr/>
            <p:nvPr/>
          </p:nvSpPr>
          <p:spPr bwMode="auto">
            <a:xfrm>
              <a:off x="2133600" y="5763322"/>
              <a:ext cx="2057400" cy="408878"/>
            </a:xfrm>
            <a:prstGeom prst="rect">
              <a:avLst/>
            </a:prstGeom>
            <a:solidFill>
              <a:schemeClr val="bg1"/>
            </a:solidFill>
          </p:spPr>
          <p:style>
            <a:lnRef idx="2">
              <a:schemeClr val="accent1"/>
            </a:lnRef>
            <a:fillRef idx="1">
              <a:schemeClr val="lt1"/>
            </a:fillRef>
            <a:effectRef idx="0">
              <a:schemeClr val="accent1"/>
            </a:effectRef>
            <a:fontRef idx="minor">
              <a:schemeClr val="dk1"/>
            </a:fontRef>
          </p:style>
          <p:txBody>
            <a:bodyPr anchor="ctr"/>
            <a:lstStyle/>
            <a:p>
              <a:pPr fontAlgn="auto">
                <a:spcBef>
                  <a:spcPts val="0"/>
                </a:spcBef>
                <a:spcAft>
                  <a:spcPts val="0"/>
                </a:spcAft>
                <a:defRPr/>
              </a:pPr>
              <a:r>
                <a:rPr lang="en-US" sz="1400" b="1" dirty="0" smtClean="0"/>
                <a:t>From</a:t>
              </a:r>
              <a:r>
                <a:rPr lang="en-US" sz="1400" dirty="0" smtClean="0"/>
                <a:t>: </a:t>
              </a:r>
              <a:r>
                <a:rPr lang="en-US" sz="1400" dirty="0" smtClean="0">
                  <a:solidFill>
                    <a:srgbClr val="00B050"/>
                  </a:solidFill>
                </a:rPr>
                <a:t>00:00:99:99:11:11</a:t>
              </a:r>
            </a:p>
            <a:p>
              <a:pPr fontAlgn="auto">
                <a:spcBef>
                  <a:spcPts val="0"/>
                </a:spcBef>
                <a:spcAft>
                  <a:spcPts val="0"/>
                </a:spcAft>
                <a:defRPr/>
              </a:pPr>
              <a:r>
                <a:rPr lang="en-US" sz="1400" b="1" dirty="0" smtClean="0"/>
                <a:t>To</a:t>
              </a:r>
              <a:r>
                <a:rPr lang="en-US" sz="1400" dirty="0" smtClean="0"/>
                <a:t>: </a:t>
              </a:r>
              <a:r>
                <a:rPr lang="en-US" sz="1400" dirty="0" smtClean="0">
                  <a:solidFill>
                    <a:srgbClr val="FF0000"/>
                  </a:solidFill>
                </a:rPr>
                <a:t>11:22:33:44:55:66</a:t>
              </a:r>
              <a:endParaRPr lang="en-US" sz="1400" dirty="0"/>
            </a:p>
          </p:txBody>
        </p:sp>
        <p:sp>
          <p:nvSpPr>
            <p:cNvPr id="103" name="Rectangle 102"/>
            <p:cNvSpPr/>
            <p:nvPr/>
          </p:nvSpPr>
          <p:spPr bwMode="auto">
            <a:xfrm>
              <a:off x="2133600" y="3800707"/>
              <a:ext cx="2057400" cy="408878"/>
            </a:xfrm>
            <a:prstGeom prst="rect">
              <a:avLst/>
            </a:prstGeom>
            <a:solidFill>
              <a:schemeClr val="bg1"/>
            </a:solidFill>
          </p:spPr>
          <p:style>
            <a:lnRef idx="2">
              <a:schemeClr val="accent1"/>
            </a:lnRef>
            <a:fillRef idx="1">
              <a:schemeClr val="lt1"/>
            </a:fillRef>
            <a:effectRef idx="0">
              <a:schemeClr val="accent1"/>
            </a:effectRef>
            <a:fontRef idx="minor">
              <a:schemeClr val="dk1"/>
            </a:fontRef>
          </p:style>
          <p:txBody>
            <a:bodyPr anchor="ctr"/>
            <a:lstStyle/>
            <a:p>
              <a:pPr fontAlgn="auto">
                <a:spcBef>
                  <a:spcPts val="0"/>
                </a:spcBef>
                <a:spcAft>
                  <a:spcPts val="0"/>
                </a:spcAft>
                <a:defRPr/>
              </a:pPr>
              <a:r>
                <a:rPr lang="en-US" sz="1400" b="1" dirty="0" smtClean="0"/>
                <a:t>From</a:t>
              </a:r>
              <a:r>
                <a:rPr lang="en-US" sz="1400" dirty="0" smtClean="0"/>
                <a:t>: </a:t>
              </a:r>
              <a:r>
                <a:rPr lang="en-US" sz="1400" dirty="0" smtClean="0">
                  <a:solidFill>
                    <a:srgbClr val="00B050"/>
                  </a:solidFill>
                </a:rPr>
                <a:t>00:00:99:99:11:11</a:t>
              </a:r>
            </a:p>
            <a:p>
              <a:pPr fontAlgn="auto">
                <a:spcBef>
                  <a:spcPts val="0"/>
                </a:spcBef>
                <a:spcAft>
                  <a:spcPts val="0"/>
                </a:spcAft>
                <a:defRPr/>
              </a:pPr>
              <a:r>
                <a:rPr lang="en-US" sz="1400" b="1" dirty="0" smtClean="0"/>
                <a:t>To</a:t>
              </a:r>
              <a:r>
                <a:rPr lang="en-US" sz="1400" dirty="0" smtClean="0"/>
                <a:t>: </a:t>
              </a:r>
              <a:r>
                <a:rPr lang="en-US" sz="1400" dirty="0" smtClean="0">
                  <a:solidFill>
                    <a:srgbClr val="FF0000"/>
                  </a:solidFill>
                </a:rPr>
                <a:t>11:22:33:44:55:66</a:t>
              </a:r>
              <a:endParaRPr lang="en-US" sz="1400" dirty="0"/>
            </a:p>
          </p:txBody>
        </p:sp>
        <p:sp>
          <p:nvSpPr>
            <p:cNvPr id="69" name="TextBox 68"/>
            <p:cNvSpPr txBox="1"/>
            <p:nvPr/>
          </p:nvSpPr>
          <p:spPr>
            <a:xfrm>
              <a:off x="4419600" y="3800707"/>
              <a:ext cx="1004442" cy="363326"/>
            </a:xfrm>
            <a:prstGeom prst="rect">
              <a:avLst/>
            </a:prstGeom>
            <a:solidFill>
              <a:srgbClr val="FFFF00"/>
            </a:solidFill>
            <a:effectLst>
              <a:softEdge rad="63500"/>
            </a:effectLst>
          </p:spPr>
          <p:txBody>
            <a:bodyPr wrap="none" rtlCol="0">
              <a:spAutoFit/>
            </a:bodyPr>
            <a:lstStyle/>
            <a:p>
              <a:r>
                <a:rPr lang="en-US" sz="1600" b="1" dirty="0" smtClean="0"/>
                <a:t>250 bytes</a:t>
              </a:r>
              <a:endParaRPr lang="en-US" sz="1600" b="1" dirty="0"/>
            </a:p>
          </p:txBody>
        </p:sp>
        <p:sp>
          <p:nvSpPr>
            <p:cNvPr id="70" name="TextBox 69"/>
            <p:cNvSpPr txBox="1"/>
            <p:nvPr/>
          </p:nvSpPr>
          <p:spPr>
            <a:xfrm>
              <a:off x="5410200" y="2819400"/>
              <a:ext cx="1004442" cy="363326"/>
            </a:xfrm>
            <a:prstGeom prst="rect">
              <a:avLst/>
            </a:prstGeom>
            <a:solidFill>
              <a:srgbClr val="FFFF00"/>
            </a:solidFill>
            <a:effectLst>
              <a:softEdge rad="63500"/>
            </a:effectLst>
          </p:spPr>
          <p:txBody>
            <a:bodyPr wrap="none" rtlCol="0">
              <a:spAutoFit/>
            </a:bodyPr>
            <a:lstStyle/>
            <a:p>
              <a:r>
                <a:rPr lang="en-US" sz="1600" b="1" dirty="0" smtClean="0"/>
                <a:t>500 bytes</a:t>
              </a:r>
              <a:endParaRPr lang="en-US" sz="1600" b="1" dirty="0"/>
            </a:p>
          </p:txBody>
        </p:sp>
        <p:sp>
          <p:nvSpPr>
            <p:cNvPr id="71" name="TextBox 70"/>
            <p:cNvSpPr txBox="1"/>
            <p:nvPr/>
          </p:nvSpPr>
          <p:spPr>
            <a:xfrm>
              <a:off x="5410200" y="3310054"/>
              <a:ext cx="1004442" cy="363326"/>
            </a:xfrm>
            <a:prstGeom prst="rect">
              <a:avLst/>
            </a:prstGeom>
            <a:solidFill>
              <a:srgbClr val="FFFF00"/>
            </a:solidFill>
            <a:effectLst>
              <a:softEdge rad="63500"/>
            </a:effectLst>
          </p:spPr>
          <p:txBody>
            <a:bodyPr wrap="none" rtlCol="0">
              <a:spAutoFit/>
            </a:bodyPr>
            <a:lstStyle/>
            <a:p>
              <a:r>
                <a:rPr lang="en-US" sz="1600" b="1" dirty="0" smtClean="0"/>
                <a:t>500 bytes</a:t>
              </a:r>
              <a:endParaRPr lang="en-US" sz="1600" b="1" dirty="0"/>
            </a:p>
          </p:txBody>
        </p:sp>
        <p:sp>
          <p:nvSpPr>
            <p:cNvPr id="77" name="TextBox 76"/>
            <p:cNvSpPr txBox="1"/>
            <p:nvPr/>
          </p:nvSpPr>
          <p:spPr>
            <a:xfrm>
              <a:off x="4495800" y="4782015"/>
              <a:ext cx="1004442" cy="363326"/>
            </a:xfrm>
            <a:prstGeom prst="rect">
              <a:avLst/>
            </a:prstGeom>
            <a:solidFill>
              <a:srgbClr val="FFFF00"/>
            </a:solidFill>
            <a:effectLst>
              <a:softEdge rad="63500"/>
            </a:effectLst>
          </p:spPr>
          <p:txBody>
            <a:bodyPr wrap="none" rtlCol="0">
              <a:spAutoFit/>
            </a:bodyPr>
            <a:lstStyle/>
            <a:p>
              <a:r>
                <a:rPr lang="en-US" sz="1600" b="1" dirty="0" smtClean="0"/>
                <a:t>250 bytes</a:t>
              </a:r>
              <a:endParaRPr lang="en-US" sz="1600" b="1" dirty="0"/>
            </a:p>
          </p:txBody>
        </p:sp>
        <p:sp>
          <p:nvSpPr>
            <p:cNvPr id="78" name="TextBox 77"/>
            <p:cNvSpPr txBox="1"/>
            <p:nvPr/>
          </p:nvSpPr>
          <p:spPr>
            <a:xfrm>
              <a:off x="4419602" y="5763322"/>
              <a:ext cx="1004442" cy="363326"/>
            </a:xfrm>
            <a:prstGeom prst="rect">
              <a:avLst/>
            </a:prstGeom>
            <a:solidFill>
              <a:srgbClr val="FFFF00"/>
            </a:solidFill>
            <a:effectLst>
              <a:softEdge rad="63500"/>
            </a:effectLst>
          </p:spPr>
          <p:txBody>
            <a:bodyPr wrap="none" rtlCol="0">
              <a:spAutoFit/>
            </a:bodyPr>
            <a:lstStyle/>
            <a:p>
              <a:r>
                <a:rPr lang="en-US" sz="1600" b="1" dirty="0" smtClean="0"/>
                <a:t>250 bytes</a:t>
              </a:r>
              <a:endParaRPr lang="en-US" sz="1600" b="1" dirty="0"/>
            </a:p>
          </p:txBody>
        </p:sp>
        <p:sp>
          <p:nvSpPr>
            <p:cNvPr id="82" name="TextBox 81"/>
            <p:cNvSpPr txBox="1"/>
            <p:nvPr/>
          </p:nvSpPr>
          <p:spPr>
            <a:xfrm>
              <a:off x="4191000" y="4291361"/>
              <a:ext cx="1004442" cy="363326"/>
            </a:xfrm>
            <a:prstGeom prst="rect">
              <a:avLst/>
            </a:prstGeom>
            <a:solidFill>
              <a:srgbClr val="FFFF00"/>
            </a:solidFill>
            <a:effectLst>
              <a:softEdge rad="63500"/>
            </a:effectLst>
          </p:spPr>
          <p:txBody>
            <a:bodyPr wrap="none" rtlCol="0">
              <a:spAutoFit/>
            </a:bodyPr>
            <a:lstStyle/>
            <a:p>
              <a:r>
                <a:rPr lang="en-US" sz="1600" b="1" dirty="0" smtClean="0"/>
                <a:t>200 bytes</a:t>
              </a:r>
              <a:endParaRPr lang="en-US" sz="1600" b="1" dirty="0"/>
            </a:p>
          </p:txBody>
        </p:sp>
        <p:sp>
          <p:nvSpPr>
            <p:cNvPr id="83" name="TextBox 82"/>
            <p:cNvSpPr txBox="1"/>
            <p:nvPr/>
          </p:nvSpPr>
          <p:spPr>
            <a:xfrm>
              <a:off x="4191000" y="5272668"/>
              <a:ext cx="1004442" cy="363326"/>
            </a:xfrm>
            <a:prstGeom prst="rect">
              <a:avLst/>
            </a:prstGeom>
            <a:solidFill>
              <a:srgbClr val="FFFF00"/>
            </a:solidFill>
            <a:effectLst>
              <a:softEdge rad="63500"/>
            </a:effectLst>
          </p:spPr>
          <p:txBody>
            <a:bodyPr wrap="none" rtlCol="0">
              <a:spAutoFit/>
            </a:bodyPr>
            <a:lstStyle/>
            <a:p>
              <a:r>
                <a:rPr lang="en-US" sz="1600" b="1" dirty="0" smtClean="0"/>
                <a:t>200 bytes</a:t>
              </a:r>
              <a:endParaRPr lang="en-US" sz="1600" b="1" dirty="0"/>
            </a:p>
          </p:txBody>
        </p:sp>
      </p:grpSp>
      <p:pic>
        <p:nvPicPr>
          <p:cNvPr id="4117" name="Picture 101" descr="radiowaves2.png"/>
          <p:cNvPicPr>
            <a:picLocks noChangeAspect="1"/>
          </p:cNvPicPr>
          <p:nvPr/>
        </p:nvPicPr>
        <p:blipFill>
          <a:blip r:embed="rId5"/>
          <a:srcRect/>
          <a:stretch>
            <a:fillRect/>
          </a:stretch>
        </p:blipFill>
        <p:spPr bwMode="auto">
          <a:xfrm>
            <a:off x="1111354" y="3184160"/>
            <a:ext cx="641246" cy="549639"/>
          </a:xfrm>
          <a:prstGeom prst="rect">
            <a:avLst/>
          </a:prstGeom>
          <a:noFill/>
          <a:ln w="9525">
            <a:noFill/>
            <a:miter lim="800000"/>
            <a:headEnd/>
            <a:tailEnd/>
          </a:ln>
        </p:spPr>
      </p:pic>
      <p:pic>
        <p:nvPicPr>
          <p:cNvPr id="4120" name="Picture 104" descr="radiowaves2.png"/>
          <p:cNvPicPr>
            <a:picLocks noChangeAspect="1"/>
          </p:cNvPicPr>
          <p:nvPr/>
        </p:nvPicPr>
        <p:blipFill>
          <a:blip r:embed="rId5"/>
          <a:srcRect/>
          <a:stretch>
            <a:fillRect/>
          </a:stretch>
        </p:blipFill>
        <p:spPr bwMode="auto">
          <a:xfrm>
            <a:off x="1066800" y="4939415"/>
            <a:ext cx="698500" cy="573972"/>
          </a:xfrm>
          <a:prstGeom prst="rect">
            <a:avLst/>
          </a:prstGeom>
          <a:noFill/>
          <a:ln w="9525">
            <a:noFill/>
            <a:miter lim="800000"/>
            <a:headEnd/>
            <a:tailEnd/>
          </a:ln>
        </p:spPr>
      </p:pic>
      <p:sp>
        <p:nvSpPr>
          <p:cNvPr id="113" name="Rectangle 112"/>
          <p:cNvSpPr>
            <a:spLocks noChangeArrowheads="1"/>
          </p:cNvSpPr>
          <p:nvPr/>
        </p:nvSpPr>
        <p:spPr bwMode="auto">
          <a:xfrm>
            <a:off x="609600" y="1447800"/>
            <a:ext cx="8077200" cy="1066800"/>
          </a:xfrm>
          <a:prstGeom prst="rect">
            <a:avLst/>
          </a:prstGeom>
          <a:solidFill>
            <a:schemeClr val="tx2">
              <a:lumMod val="20000"/>
              <a:lumOff val="80000"/>
            </a:schemeClr>
          </a:solidFill>
          <a:ln w="9525">
            <a:noFill/>
            <a:miter lim="800000"/>
            <a:headEnd/>
            <a:tailEnd/>
          </a:ln>
          <a:effectLst>
            <a:outerShdw blurRad="50800" dist="38100" dir="2700000" algn="tl" rotWithShape="0">
              <a:prstClr val="black">
                <a:alpha val="40000"/>
              </a:prstClr>
            </a:outerShdw>
          </a:effectLst>
        </p:spPr>
        <p:txBody>
          <a:bodyPr wrap="none" anchor="ctr"/>
          <a:lstStyle/>
          <a:p>
            <a:pPr algn="ctr">
              <a:defRPr/>
            </a:pPr>
            <a:r>
              <a:rPr lang="en-US" sz="3200" dirty="0" smtClean="0">
                <a:latin typeface="Calibri" pitchFamily="34" charset="0"/>
              </a:rPr>
              <a:t>Data packets in the same session remain linked;</a:t>
            </a:r>
            <a:endParaRPr lang="en-US" sz="3200" dirty="0" smtClean="0">
              <a:latin typeface="Calibri" pitchFamily="34" charset="0"/>
              <a:sym typeface="Symbol"/>
            </a:endParaRPr>
          </a:p>
          <a:p>
            <a:pPr algn="ctr">
              <a:defRPr/>
            </a:pPr>
            <a:r>
              <a:rPr lang="en-US" sz="3200" dirty="0" smtClean="0">
                <a:latin typeface="Calibri" pitchFamily="34" charset="0"/>
                <a:sym typeface="Symbol"/>
              </a:rPr>
              <a:t>in aggregate, these can be fingerprints</a:t>
            </a:r>
            <a:endParaRPr lang="en-US" sz="3200" dirty="0">
              <a:latin typeface="Calibri" pitchFamily="34" charset="0"/>
            </a:endParaRPr>
          </a:p>
        </p:txBody>
      </p:sp>
      <p:cxnSp>
        <p:nvCxnSpPr>
          <p:cNvPr id="117" name="Straight Arrow Connector 116"/>
          <p:cNvCxnSpPr>
            <a:stCxn id="4117" idx="0"/>
          </p:cNvCxnSpPr>
          <p:nvPr/>
        </p:nvCxnSpPr>
        <p:spPr>
          <a:xfrm rot="5400000" flipH="1" flipV="1">
            <a:off x="1695658" y="2746219"/>
            <a:ext cx="174260" cy="701623"/>
          </a:xfrm>
          <a:prstGeom prst="straightConnector1">
            <a:avLst/>
          </a:prstGeom>
          <a:ln w="38100">
            <a:solidFill>
              <a:schemeClr val="accent1">
                <a:alpha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9" name="Straight Arrow Connector 118"/>
          <p:cNvCxnSpPr>
            <a:stCxn id="4117" idx="0"/>
            <a:endCxn id="98" idx="1"/>
          </p:cNvCxnSpPr>
          <p:nvPr/>
        </p:nvCxnSpPr>
        <p:spPr>
          <a:xfrm rot="16200000" flipH="1">
            <a:off x="1617621" y="2998515"/>
            <a:ext cx="330333" cy="701623"/>
          </a:xfrm>
          <a:prstGeom prst="straightConnector1">
            <a:avLst/>
          </a:prstGeom>
          <a:ln w="38100">
            <a:solidFill>
              <a:schemeClr val="accent1">
                <a:alpha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2" name="Straight Arrow Connector 121"/>
          <p:cNvCxnSpPr>
            <a:stCxn id="4117" idx="0"/>
            <a:endCxn id="99" idx="1"/>
          </p:cNvCxnSpPr>
          <p:nvPr/>
        </p:nvCxnSpPr>
        <p:spPr>
          <a:xfrm rot="16200000" flipH="1">
            <a:off x="1126968" y="3489169"/>
            <a:ext cx="1311640" cy="701623"/>
          </a:xfrm>
          <a:prstGeom prst="straightConnector1">
            <a:avLst/>
          </a:prstGeom>
          <a:ln w="38100">
            <a:solidFill>
              <a:schemeClr val="accent1">
                <a:alpha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5" name="Straight Arrow Connector 124"/>
          <p:cNvCxnSpPr>
            <a:stCxn id="4117" idx="0"/>
            <a:endCxn id="100" idx="1"/>
          </p:cNvCxnSpPr>
          <p:nvPr/>
        </p:nvCxnSpPr>
        <p:spPr>
          <a:xfrm rot="16200000" flipH="1">
            <a:off x="636314" y="3979822"/>
            <a:ext cx="2292947" cy="701623"/>
          </a:xfrm>
          <a:prstGeom prst="straightConnector1">
            <a:avLst/>
          </a:prstGeom>
          <a:ln w="38100">
            <a:solidFill>
              <a:schemeClr val="accent1">
                <a:alpha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8" name="Straight Arrow Connector 127"/>
          <p:cNvCxnSpPr>
            <a:stCxn id="4120" idx="0"/>
            <a:endCxn id="103" idx="1"/>
          </p:cNvCxnSpPr>
          <p:nvPr/>
        </p:nvCxnSpPr>
        <p:spPr>
          <a:xfrm rot="5400000" flipH="1" flipV="1">
            <a:off x="1307691" y="4113506"/>
            <a:ext cx="934269" cy="717550"/>
          </a:xfrm>
          <a:prstGeom prst="straightConnector1">
            <a:avLst/>
          </a:prstGeom>
          <a:ln w="38100">
            <a:solidFill>
              <a:srgbClr val="00FF00">
                <a:alpha val="49000"/>
              </a:srgb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2" name="Straight Arrow Connector 131"/>
          <p:cNvCxnSpPr>
            <a:stCxn id="4120" idx="0"/>
            <a:endCxn id="101" idx="1"/>
          </p:cNvCxnSpPr>
          <p:nvPr/>
        </p:nvCxnSpPr>
        <p:spPr>
          <a:xfrm rot="16200000" flipH="1">
            <a:off x="1751305" y="4604159"/>
            <a:ext cx="47039" cy="717550"/>
          </a:xfrm>
          <a:prstGeom prst="straightConnector1">
            <a:avLst/>
          </a:prstGeom>
          <a:ln w="38100">
            <a:solidFill>
              <a:srgbClr val="00FF00">
                <a:alpha val="49000"/>
              </a:srgb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5" name="Straight Arrow Connector 134"/>
          <p:cNvCxnSpPr>
            <a:stCxn id="4120" idx="0"/>
            <a:endCxn id="102" idx="1"/>
          </p:cNvCxnSpPr>
          <p:nvPr/>
        </p:nvCxnSpPr>
        <p:spPr>
          <a:xfrm rot="16200000" flipH="1">
            <a:off x="1260652" y="5094813"/>
            <a:ext cx="1028346" cy="717550"/>
          </a:xfrm>
          <a:prstGeom prst="straightConnector1">
            <a:avLst/>
          </a:prstGeom>
          <a:ln w="38100">
            <a:solidFill>
              <a:srgbClr val="00FF00">
                <a:alpha val="49000"/>
              </a:srgb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1" name="Title 1"/>
          <p:cNvSpPr>
            <a:spLocks noGrp="1"/>
          </p:cNvSpPr>
          <p:nvPr>
            <p:ph type="title"/>
          </p:nvPr>
        </p:nvSpPr>
        <p:spPr>
          <a:xfrm>
            <a:off x="457200" y="274638"/>
            <a:ext cx="8229600" cy="1143000"/>
          </a:xfrm>
        </p:spPr>
        <p:txBody>
          <a:bodyPr/>
          <a:lstStyle/>
          <a:p>
            <a:r>
              <a:rPr lang="en-US" dirty="0" smtClean="0"/>
              <a:t>Problem: Short-term </a:t>
            </a:r>
            <a:r>
              <a:rPr lang="en-US" smtClean="0"/>
              <a:t>Linkability</a:t>
            </a:r>
            <a:endParaRPr lang="en-US" dirty="0"/>
          </a:p>
        </p:txBody>
      </p:sp>
      <p:pic>
        <p:nvPicPr>
          <p:cNvPr id="53" name="Picture 52" descr="laptop1.png"/>
          <p:cNvPicPr>
            <a:picLocks noChangeAspect="1"/>
          </p:cNvPicPr>
          <p:nvPr/>
        </p:nvPicPr>
        <p:blipFill>
          <a:blip r:embed="rId6"/>
          <a:stretch>
            <a:fillRect/>
          </a:stretch>
        </p:blipFill>
        <p:spPr>
          <a:xfrm>
            <a:off x="990600" y="3733800"/>
            <a:ext cx="694887" cy="591263"/>
          </a:xfrm>
          <a:prstGeom prst="rect">
            <a:avLst/>
          </a:prstGeom>
          <a:effectLst/>
        </p:spPr>
      </p:pic>
      <p:pic>
        <p:nvPicPr>
          <p:cNvPr id="54" name="Picture 53" descr="laptop1.png"/>
          <p:cNvPicPr>
            <a:picLocks noChangeAspect="1"/>
          </p:cNvPicPr>
          <p:nvPr/>
        </p:nvPicPr>
        <p:blipFill>
          <a:blip r:embed="rId6"/>
          <a:stretch>
            <a:fillRect/>
          </a:stretch>
        </p:blipFill>
        <p:spPr>
          <a:xfrm>
            <a:off x="990600" y="5486400"/>
            <a:ext cx="694887" cy="591263"/>
          </a:xfrm>
          <a:prstGeom prst="rect">
            <a:avLst/>
          </a:prstGeom>
          <a:effectLst/>
        </p:spPr>
      </p:pic>
      <p:pic>
        <p:nvPicPr>
          <p:cNvPr id="55" name="Picture 12" descr="alice.png"/>
          <p:cNvPicPr>
            <a:picLocks noChangeAspect="1"/>
          </p:cNvPicPr>
          <p:nvPr/>
        </p:nvPicPr>
        <p:blipFill>
          <a:blip r:embed="rId7"/>
          <a:srcRect/>
          <a:stretch>
            <a:fillRect/>
          </a:stretch>
        </p:blipFill>
        <p:spPr bwMode="auto">
          <a:xfrm>
            <a:off x="533400" y="3505200"/>
            <a:ext cx="688975" cy="700088"/>
          </a:xfrm>
          <a:prstGeom prst="rect">
            <a:avLst/>
          </a:prstGeom>
          <a:noFill/>
          <a:ln w="9525">
            <a:noFill/>
            <a:miter lim="800000"/>
            <a:headEnd/>
            <a:tailEnd/>
          </a:ln>
          <a:effectLst/>
        </p:spPr>
      </p:pic>
      <p:pic>
        <p:nvPicPr>
          <p:cNvPr id="56" name="Picture 55" descr="charlie.png"/>
          <p:cNvPicPr>
            <a:picLocks noChangeAspect="1"/>
          </p:cNvPicPr>
          <p:nvPr/>
        </p:nvPicPr>
        <p:blipFill>
          <a:blip r:embed="rId8" cstate="screen"/>
          <a:stretch>
            <a:fillRect/>
          </a:stretch>
        </p:blipFill>
        <p:spPr>
          <a:xfrm flipH="1">
            <a:off x="533400" y="5115814"/>
            <a:ext cx="457200" cy="851916"/>
          </a:xfrm>
          <a:prstGeom prst="rect">
            <a:avLst/>
          </a:prstGeom>
          <a:effectLst/>
        </p:spPr>
      </p:pic>
      <p:sp>
        <p:nvSpPr>
          <p:cNvPr id="46" name="Slide Number Placeholder 45"/>
          <p:cNvSpPr>
            <a:spLocks noGrp="1"/>
          </p:cNvSpPr>
          <p:nvPr>
            <p:ph type="sldNum" sz="quarter" idx="12"/>
          </p:nvPr>
        </p:nvSpPr>
        <p:spPr/>
        <p:txBody>
          <a:bodyPr/>
          <a:lstStyle/>
          <a:p>
            <a:fld id="{26FF095B-7508-4EE0-8899-3B73C16B2014}" type="slidenum">
              <a:rPr lang="en-US" smtClean="0"/>
              <a:pPr/>
              <a:t>17</a:t>
            </a:fld>
            <a:endParaRPr lang="en-US"/>
          </a:p>
        </p:txBody>
      </p:sp>
      <p:pic>
        <p:nvPicPr>
          <p:cNvPr id="52" name="Picture 51" descr="ap1.png"/>
          <p:cNvPicPr>
            <a:picLocks noChangeAspect="1"/>
          </p:cNvPicPr>
          <p:nvPr/>
        </p:nvPicPr>
        <p:blipFill>
          <a:blip r:embed="rId9"/>
          <a:stretch>
            <a:fillRect/>
          </a:stretch>
        </p:blipFill>
        <p:spPr>
          <a:xfrm>
            <a:off x="7002462" y="2971800"/>
            <a:ext cx="621741" cy="621741"/>
          </a:xfrm>
          <a:prstGeom prst="rect">
            <a:avLst/>
          </a:prstGeom>
          <a:effectLst/>
        </p:spPr>
      </p:pic>
      <p:pic>
        <p:nvPicPr>
          <p:cNvPr id="57" name="Picture 13" descr="bob.png"/>
          <p:cNvPicPr>
            <a:picLocks noChangeAspect="1"/>
          </p:cNvPicPr>
          <p:nvPr/>
        </p:nvPicPr>
        <p:blipFill>
          <a:blip r:embed="rId10" cstate="screen"/>
          <a:srcRect/>
          <a:stretch>
            <a:fillRect/>
          </a:stretch>
        </p:blipFill>
        <p:spPr bwMode="auto">
          <a:xfrm>
            <a:off x="7467600" y="2971800"/>
            <a:ext cx="687387" cy="706438"/>
          </a:xfrm>
          <a:prstGeom prst="rect">
            <a:avLst/>
          </a:prstGeom>
          <a:noFill/>
          <a:ln w="9525">
            <a:noFill/>
            <a:miter lim="800000"/>
            <a:headEnd/>
            <a:tailEnd/>
          </a:ln>
          <a:effectLst/>
        </p:spPr>
      </p:pic>
      <p:graphicFrame>
        <p:nvGraphicFramePr>
          <p:cNvPr id="64" name="Table 63"/>
          <p:cNvGraphicFramePr>
            <a:graphicFrameLocks noGrp="1"/>
          </p:cNvGraphicFramePr>
          <p:nvPr/>
        </p:nvGraphicFramePr>
        <p:xfrm>
          <a:off x="5943600" y="3886200"/>
          <a:ext cx="2971800" cy="155448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1600200"/>
                <a:gridCol w="1371600"/>
              </a:tblGrid>
              <a:tr h="533400">
                <a:tc>
                  <a:txBody>
                    <a:bodyPr/>
                    <a:lstStyle/>
                    <a:p>
                      <a:pPr algn="ctr"/>
                      <a:r>
                        <a:rPr lang="en-US" dirty="0" smtClean="0"/>
                        <a:t>Source  Address</a:t>
                      </a:r>
                      <a:endParaRPr lang="en-US" dirty="0"/>
                    </a:p>
                  </a:txBody>
                  <a:tcPr/>
                </a:tc>
                <a:tc>
                  <a:txBody>
                    <a:bodyPr/>
                    <a:lstStyle/>
                    <a:p>
                      <a:pPr algn="ctr"/>
                      <a:r>
                        <a:rPr lang="en-US" dirty="0" smtClean="0"/>
                        <a:t>Decryption</a:t>
                      </a:r>
                      <a:r>
                        <a:rPr lang="en-US" baseline="0" dirty="0" smtClean="0"/>
                        <a:t> key</a:t>
                      </a:r>
                      <a:endParaRPr lang="en-US" dirty="0"/>
                    </a:p>
                  </a:txBody>
                  <a:tcPr/>
                </a:tc>
              </a:tr>
              <a:tr h="365760">
                <a:tc>
                  <a:txBody>
                    <a:bodyPr/>
                    <a:lstStyle/>
                    <a:p>
                      <a:r>
                        <a:rPr lang="en-US" sz="1400" dirty="0" smtClean="0">
                          <a:solidFill>
                            <a:schemeClr val="accent1"/>
                          </a:solidFill>
                        </a:rPr>
                        <a:t>12:34:56:78:90:ab</a:t>
                      </a:r>
                      <a:endParaRPr lang="en-US" sz="1400" dirty="0"/>
                    </a:p>
                  </a:txBody>
                  <a:tcPr anchor="ctr"/>
                </a:tc>
                <a:tc>
                  <a:txBody>
                    <a:bodyPr/>
                    <a:lstStyle/>
                    <a:p>
                      <a:r>
                        <a:rPr lang="en-US" sz="2400" dirty="0" smtClean="0"/>
                        <a:t>K</a:t>
                      </a:r>
                      <a:r>
                        <a:rPr lang="en-US" sz="2400" baseline="-25000" dirty="0" smtClean="0"/>
                        <a:t>Alice</a:t>
                      </a:r>
                      <a:endParaRPr lang="en-US" sz="2400" baseline="-25000" dirty="0"/>
                    </a:p>
                  </a:txBody>
                  <a:tcPr anchor="ctr"/>
                </a:tc>
              </a:tr>
              <a:tr h="365760">
                <a:tc>
                  <a:txBody>
                    <a:bodyPr/>
                    <a:lstStyle/>
                    <a:p>
                      <a:r>
                        <a:rPr lang="en-US" sz="1400" dirty="0" smtClean="0">
                          <a:solidFill>
                            <a:srgbClr val="00B050"/>
                          </a:solidFill>
                        </a:rPr>
                        <a:t>00:00:99:99:11:11</a:t>
                      </a:r>
                      <a:endParaRPr lang="en-US" sz="14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err="1" smtClean="0"/>
                        <a:t>K</a:t>
                      </a:r>
                      <a:r>
                        <a:rPr lang="en-US" sz="2400" baseline="-25000" dirty="0" err="1" smtClean="0"/>
                        <a:t>Charlie</a:t>
                      </a:r>
                      <a:endParaRPr lang="en-US" sz="2400" baseline="-25000" dirty="0" smtClean="0"/>
                    </a:p>
                  </a:txBody>
                  <a:tcPr anchor="ctr"/>
                </a:tc>
              </a:tr>
            </a:tbl>
          </a:graphicData>
        </a:graphic>
      </p:graphicFrame>
      <p:pic>
        <p:nvPicPr>
          <p:cNvPr id="65" name="Picture 64" descr="ap1.png"/>
          <p:cNvPicPr>
            <a:picLocks noChangeAspect="1"/>
          </p:cNvPicPr>
          <p:nvPr/>
        </p:nvPicPr>
        <p:blipFill>
          <a:blip r:embed="rId9"/>
          <a:stretch>
            <a:fillRect/>
          </a:stretch>
        </p:blipFill>
        <p:spPr>
          <a:xfrm>
            <a:off x="7086600" y="5201266"/>
            <a:ext cx="621741" cy="621741"/>
          </a:xfrm>
          <a:prstGeom prst="rect">
            <a:avLst/>
          </a:prstGeom>
          <a:effectLst/>
        </p:spPr>
      </p:pic>
      <p:pic>
        <p:nvPicPr>
          <p:cNvPr id="66" name="Picture 65" descr="lucy.gif"/>
          <p:cNvPicPr>
            <a:picLocks noChangeAspect="1"/>
          </p:cNvPicPr>
          <p:nvPr/>
        </p:nvPicPr>
        <p:blipFill>
          <a:blip r:embed="rId11"/>
          <a:stretch>
            <a:fillRect/>
          </a:stretch>
        </p:blipFill>
        <p:spPr>
          <a:xfrm>
            <a:off x="7772400" y="4876800"/>
            <a:ext cx="533400" cy="929149"/>
          </a:xfrm>
          <a:prstGeom prst="rect">
            <a:avLst/>
          </a:prstGeom>
        </p:spPr>
      </p:pic>
      <p:grpSp>
        <p:nvGrpSpPr>
          <p:cNvPr id="89" name="Group 88"/>
          <p:cNvGrpSpPr/>
          <p:nvPr/>
        </p:nvGrpSpPr>
        <p:grpSpPr>
          <a:xfrm>
            <a:off x="2133600" y="3794098"/>
            <a:ext cx="2057400" cy="2374175"/>
            <a:chOff x="2133600" y="3794098"/>
            <a:chExt cx="2057400" cy="2374175"/>
          </a:xfrm>
        </p:grpSpPr>
        <p:sp>
          <p:nvSpPr>
            <p:cNvPr id="73" name="Rectangle 72"/>
            <p:cNvSpPr/>
            <p:nvPr/>
          </p:nvSpPr>
          <p:spPr bwMode="auto">
            <a:xfrm>
              <a:off x="2133600" y="3794098"/>
              <a:ext cx="2057400" cy="408878"/>
            </a:xfrm>
            <a:prstGeom prst="rect">
              <a:avLst/>
            </a:prstGeom>
            <a:solidFill>
              <a:schemeClr val="bg1"/>
            </a:solidFill>
          </p:spPr>
          <p:style>
            <a:lnRef idx="2">
              <a:schemeClr val="accent1"/>
            </a:lnRef>
            <a:fillRef idx="1">
              <a:schemeClr val="lt1"/>
            </a:fillRef>
            <a:effectRef idx="0">
              <a:schemeClr val="accent1"/>
            </a:effectRef>
            <a:fontRef idx="minor">
              <a:schemeClr val="dk1"/>
            </a:fontRef>
          </p:style>
          <p:txBody>
            <a:bodyPr anchor="ctr"/>
            <a:lstStyle/>
            <a:p>
              <a:pPr fontAlgn="auto">
                <a:spcBef>
                  <a:spcPts val="0"/>
                </a:spcBef>
                <a:spcAft>
                  <a:spcPts val="0"/>
                </a:spcAft>
                <a:defRPr/>
              </a:pPr>
              <a:r>
                <a:rPr lang="en-US" sz="1400" b="1" dirty="0" smtClean="0"/>
                <a:t>From</a:t>
              </a:r>
              <a:r>
                <a:rPr lang="en-US" sz="1400" dirty="0" smtClean="0"/>
                <a:t>: </a:t>
              </a:r>
              <a:r>
                <a:rPr lang="en-US" sz="1400" dirty="0" smtClean="0">
                  <a:solidFill>
                    <a:srgbClr val="00B050"/>
                  </a:solidFill>
                </a:rPr>
                <a:t>00:00:99:99:11:11</a:t>
              </a:r>
            </a:p>
            <a:p>
              <a:pPr fontAlgn="auto">
                <a:spcBef>
                  <a:spcPts val="0"/>
                </a:spcBef>
                <a:spcAft>
                  <a:spcPts val="0"/>
                </a:spcAft>
                <a:defRPr/>
              </a:pPr>
              <a:r>
                <a:rPr lang="en-US" sz="1400" b="1" dirty="0" smtClean="0"/>
                <a:t>To</a:t>
              </a:r>
              <a:r>
                <a:rPr lang="en-US" sz="1400" dirty="0" smtClean="0"/>
                <a:t>: </a:t>
              </a:r>
              <a:r>
                <a:rPr lang="en-US" sz="1400" dirty="0" smtClean="0">
                  <a:solidFill>
                    <a:srgbClr val="7030A0"/>
                  </a:solidFill>
                </a:rPr>
                <a:t>22:33:AA:BB:CC:DD</a:t>
              </a:r>
              <a:endParaRPr lang="en-US" sz="1400" dirty="0">
                <a:solidFill>
                  <a:srgbClr val="7030A0"/>
                </a:solidFill>
              </a:endParaRPr>
            </a:p>
          </p:txBody>
        </p:sp>
        <p:sp>
          <p:nvSpPr>
            <p:cNvPr id="87" name="Rectangle 86"/>
            <p:cNvSpPr/>
            <p:nvPr/>
          </p:nvSpPr>
          <p:spPr bwMode="auto">
            <a:xfrm>
              <a:off x="2133600" y="4776746"/>
              <a:ext cx="2057400" cy="408878"/>
            </a:xfrm>
            <a:prstGeom prst="rect">
              <a:avLst/>
            </a:prstGeom>
            <a:solidFill>
              <a:schemeClr val="bg1"/>
            </a:solidFill>
          </p:spPr>
          <p:style>
            <a:lnRef idx="2">
              <a:schemeClr val="accent1"/>
            </a:lnRef>
            <a:fillRef idx="1">
              <a:schemeClr val="lt1"/>
            </a:fillRef>
            <a:effectRef idx="0">
              <a:schemeClr val="accent1"/>
            </a:effectRef>
            <a:fontRef idx="minor">
              <a:schemeClr val="dk1"/>
            </a:fontRef>
          </p:style>
          <p:txBody>
            <a:bodyPr anchor="ctr"/>
            <a:lstStyle/>
            <a:p>
              <a:pPr fontAlgn="auto">
                <a:spcBef>
                  <a:spcPts val="0"/>
                </a:spcBef>
                <a:spcAft>
                  <a:spcPts val="0"/>
                </a:spcAft>
                <a:defRPr/>
              </a:pPr>
              <a:r>
                <a:rPr lang="en-US" sz="1400" b="1" dirty="0" smtClean="0"/>
                <a:t>From</a:t>
              </a:r>
              <a:r>
                <a:rPr lang="en-US" sz="1400" dirty="0" smtClean="0"/>
                <a:t>: </a:t>
              </a:r>
              <a:r>
                <a:rPr lang="en-US" sz="1400" dirty="0" smtClean="0">
                  <a:solidFill>
                    <a:srgbClr val="00B050"/>
                  </a:solidFill>
                </a:rPr>
                <a:t>00:00:99:99:11:11</a:t>
              </a:r>
            </a:p>
            <a:p>
              <a:pPr fontAlgn="auto">
                <a:spcBef>
                  <a:spcPts val="0"/>
                </a:spcBef>
                <a:spcAft>
                  <a:spcPts val="0"/>
                </a:spcAft>
                <a:defRPr/>
              </a:pPr>
              <a:r>
                <a:rPr lang="en-US" sz="1400" b="1" dirty="0" smtClean="0"/>
                <a:t>To</a:t>
              </a:r>
              <a:r>
                <a:rPr lang="en-US" sz="1400" dirty="0" smtClean="0"/>
                <a:t>: </a:t>
              </a:r>
              <a:r>
                <a:rPr lang="en-US" sz="1400" dirty="0" smtClean="0">
                  <a:solidFill>
                    <a:srgbClr val="7030A0"/>
                  </a:solidFill>
                </a:rPr>
                <a:t>22:33:AA:BB:CC:DD</a:t>
              </a:r>
              <a:endParaRPr lang="en-US" sz="1400" dirty="0">
                <a:solidFill>
                  <a:srgbClr val="7030A0"/>
                </a:solidFill>
              </a:endParaRPr>
            </a:p>
          </p:txBody>
        </p:sp>
        <p:sp>
          <p:nvSpPr>
            <p:cNvPr id="88" name="Rectangle 87"/>
            <p:cNvSpPr/>
            <p:nvPr/>
          </p:nvSpPr>
          <p:spPr bwMode="auto">
            <a:xfrm>
              <a:off x="2133600" y="5759395"/>
              <a:ext cx="2057400" cy="408878"/>
            </a:xfrm>
            <a:prstGeom prst="rect">
              <a:avLst/>
            </a:prstGeom>
            <a:solidFill>
              <a:schemeClr val="bg1"/>
            </a:solidFill>
          </p:spPr>
          <p:style>
            <a:lnRef idx="2">
              <a:schemeClr val="accent1"/>
            </a:lnRef>
            <a:fillRef idx="1">
              <a:schemeClr val="lt1"/>
            </a:fillRef>
            <a:effectRef idx="0">
              <a:schemeClr val="accent1"/>
            </a:effectRef>
            <a:fontRef idx="minor">
              <a:schemeClr val="dk1"/>
            </a:fontRef>
          </p:style>
          <p:txBody>
            <a:bodyPr anchor="ctr"/>
            <a:lstStyle/>
            <a:p>
              <a:pPr fontAlgn="auto">
                <a:spcBef>
                  <a:spcPts val="0"/>
                </a:spcBef>
                <a:spcAft>
                  <a:spcPts val="0"/>
                </a:spcAft>
                <a:defRPr/>
              </a:pPr>
              <a:r>
                <a:rPr lang="en-US" sz="1400" b="1" dirty="0" smtClean="0"/>
                <a:t>From</a:t>
              </a:r>
              <a:r>
                <a:rPr lang="en-US" sz="1400" dirty="0" smtClean="0"/>
                <a:t>: </a:t>
              </a:r>
              <a:r>
                <a:rPr lang="en-US" sz="1400" dirty="0" smtClean="0">
                  <a:solidFill>
                    <a:srgbClr val="00B050"/>
                  </a:solidFill>
                </a:rPr>
                <a:t>00:00:99:99:11:11</a:t>
              </a:r>
            </a:p>
            <a:p>
              <a:pPr fontAlgn="auto">
                <a:spcBef>
                  <a:spcPts val="0"/>
                </a:spcBef>
                <a:spcAft>
                  <a:spcPts val="0"/>
                </a:spcAft>
                <a:defRPr/>
              </a:pPr>
              <a:r>
                <a:rPr lang="en-US" sz="1400" b="1" dirty="0" smtClean="0"/>
                <a:t>To</a:t>
              </a:r>
              <a:r>
                <a:rPr lang="en-US" sz="1400" dirty="0" smtClean="0"/>
                <a:t>: </a:t>
              </a:r>
              <a:r>
                <a:rPr lang="en-US" sz="1400" dirty="0" smtClean="0">
                  <a:solidFill>
                    <a:srgbClr val="7030A0"/>
                  </a:solidFill>
                </a:rPr>
                <a:t>22:33:AA:BB:CC:DD</a:t>
              </a:r>
              <a:endParaRPr lang="en-US" sz="1400" dirty="0">
                <a:solidFill>
                  <a:srgbClr val="7030A0"/>
                </a:solidFill>
              </a:endParaRPr>
            </a:p>
          </p:txBody>
        </p:sp>
      </p:grpSp>
      <p:sp>
        <p:nvSpPr>
          <p:cNvPr id="92" name="Rectangle 91"/>
          <p:cNvSpPr/>
          <p:nvPr/>
        </p:nvSpPr>
        <p:spPr>
          <a:xfrm>
            <a:off x="6553200" y="3581400"/>
            <a:ext cx="1901483" cy="369332"/>
          </a:xfrm>
          <a:prstGeom prst="rect">
            <a:avLst/>
          </a:prstGeom>
        </p:spPr>
        <p:txBody>
          <a:bodyPr wrap="none">
            <a:spAutoFit/>
          </a:bodyPr>
          <a:lstStyle/>
          <a:p>
            <a:r>
              <a:rPr lang="en-US" dirty="0" smtClean="0">
                <a:solidFill>
                  <a:srgbClr val="FF0000"/>
                </a:solidFill>
              </a:rPr>
              <a:t>11:22:33:44:55:66</a:t>
            </a:r>
            <a:endParaRPr lang="en-US" dirty="0"/>
          </a:p>
        </p:txBody>
      </p:sp>
      <p:sp>
        <p:nvSpPr>
          <p:cNvPr id="93" name="Rectangle 92"/>
          <p:cNvSpPr/>
          <p:nvPr/>
        </p:nvSpPr>
        <p:spPr>
          <a:xfrm>
            <a:off x="6477000" y="5791200"/>
            <a:ext cx="2013693" cy="369332"/>
          </a:xfrm>
          <a:prstGeom prst="rect">
            <a:avLst/>
          </a:prstGeom>
        </p:spPr>
        <p:txBody>
          <a:bodyPr wrap="none">
            <a:spAutoFit/>
          </a:bodyPr>
          <a:lstStyle/>
          <a:p>
            <a:pPr fontAlgn="auto">
              <a:spcBef>
                <a:spcPts val="0"/>
              </a:spcBef>
              <a:spcAft>
                <a:spcPts val="0"/>
              </a:spcAft>
              <a:defRPr/>
            </a:pPr>
            <a:r>
              <a:rPr lang="en-US" dirty="0" smtClean="0">
                <a:solidFill>
                  <a:srgbClr val="7030A0"/>
                </a:solidFill>
              </a:rPr>
              <a:t>22:33:AA:BB:CC:DD</a:t>
            </a:r>
            <a:endParaRPr lang="en-US" dirty="0">
              <a:solidFill>
                <a:srgbClr val="7030A0"/>
              </a:solidFill>
            </a:endParaRPr>
          </a:p>
        </p:txBody>
      </p:sp>
    </p:spTree>
    <p:custDataLst>
      <p:tags r:id="rId1"/>
    </p:custDataLst>
    <p:extLst>
      <p:ext uri="{BB962C8B-B14F-4D97-AF65-F5344CB8AC3E}">
        <p14:creationId xmlns:p14="http://schemas.microsoft.com/office/powerpoint/2010/main" val="3281000959"/>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64"/>
                                        </p:tgtEl>
                                      </p:cBhvr>
                                    </p:animEffect>
                                    <p:set>
                                      <p:cBhvr>
                                        <p:cTn id="7" dur="1" fill="hold">
                                          <p:stCondLst>
                                            <p:cond delay="499"/>
                                          </p:stCondLst>
                                        </p:cTn>
                                        <p:tgtEl>
                                          <p:spTgt spid="64"/>
                                        </p:tgtEl>
                                        <p:attrNameLst>
                                          <p:attrName>style.visibility</p:attrName>
                                        </p:attrNameLst>
                                      </p:cBhvr>
                                      <p:to>
                                        <p:strVal val="hidden"/>
                                      </p:to>
                                    </p:set>
                                  </p:childTnLst>
                                </p:cTn>
                              </p:par>
                              <p:par>
                                <p:cTn id="8" presetID="17" presetClass="entr" presetSubtype="10" fill="hold" nodeType="withEffect">
                                  <p:stCondLst>
                                    <p:cond delay="0"/>
                                  </p:stCondLst>
                                  <p:childTnLst>
                                    <p:set>
                                      <p:cBhvr>
                                        <p:cTn id="9" dur="1" fill="hold">
                                          <p:stCondLst>
                                            <p:cond delay="0"/>
                                          </p:stCondLst>
                                        </p:cTn>
                                        <p:tgtEl>
                                          <p:spTgt spid="89"/>
                                        </p:tgtEl>
                                        <p:attrNameLst>
                                          <p:attrName>style.visibility</p:attrName>
                                        </p:attrNameLst>
                                      </p:cBhvr>
                                      <p:to>
                                        <p:strVal val="visible"/>
                                      </p:to>
                                    </p:set>
                                    <p:anim calcmode="lin" valueType="num">
                                      <p:cBhvr>
                                        <p:cTn id="10" dur="500" fill="hold"/>
                                        <p:tgtEl>
                                          <p:spTgt spid="89"/>
                                        </p:tgtEl>
                                        <p:attrNameLst>
                                          <p:attrName>ppt_w</p:attrName>
                                        </p:attrNameLst>
                                      </p:cBhvr>
                                      <p:tavLst>
                                        <p:tav tm="0">
                                          <p:val>
                                            <p:fltVal val="0"/>
                                          </p:val>
                                        </p:tav>
                                        <p:tav tm="100000">
                                          <p:val>
                                            <p:strVal val="#ppt_w"/>
                                          </p:val>
                                        </p:tav>
                                      </p:tavLst>
                                    </p:anim>
                                    <p:anim calcmode="lin" valueType="num">
                                      <p:cBhvr>
                                        <p:cTn id="11" dur="500" fill="hold"/>
                                        <p:tgtEl>
                                          <p:spTgt spid="89"/>
                                        </p:tgtEl>
                                        <p:attrNameLst>
                                          <p:attrName>ppt_h</p:attrName>
                                        </p:attrNameLst>
                                      </p:cBhvr>
                                      <p:tavLst>
                                        <p:tav tm="0">
                                          <p:val>
                                            <p:strVal val="#ppt_h"/>
                                          </p:val>
                                        </p:tav>
                                        <p:tav tm="100000">
                                          <p:val>
                                            <p:strVal val="#ppt_h"/>
                                          </p:val>
                                        </p:tav>
                                      </p:tavLst>
                                    </p:anim>
                                  </p:childTnLst>
                                </p:cTn>
                              </p:par>
                              <p:par>
                                <p:cTn id="12" presetID="10" presetClass="entr" presetSubtype="0" fill="hold" nodeType="withEffect">
                                  <p:stCondLst>
                                    <p:cond delay="0"/>
                                  </p:stCondLst>
                                  <p:childTnLst>
                                    <p:set>
                                      <p:cBhvr>
                                        <p:cTn id="13" dur="1" fill="hold">
                                          <p:stCondLst>
                                            <p:cond delay="0"/>
                                          </p:stCondLst>
                                        </p:cTn>
                                        <p:tgtEl>
                                          <p:spTgt spid="66"/>
                                        </p:tgtEl>
                                        <p:attrNameLst>
                                          <p:attrName>style.visibility</p:attrName>
                                        </p:attrNameLst>
                                      </p:cBhvr>
                                      <p:to>
                                        <p:strVal val="visible"/>
                                      </p:to>
                                    </p:set>
                                    <p:animEffect transition="in" filter="fade">
                                      <p:cBhvr>
                                        <p:cTn id="14" dur="500"/>
                                        <p:tgtEl>
                                          <p:spTgt spid="66"/>
                                        </p:tgtEl>
                                      </p:cBhvr>
                                    </p:animEffect>
                                  </p:childTnLst>
                                </p:cTn>
                              </p:par>
                              <p:par>
                                <p:cTn id="15" presetID="10" presetClass="entr" presetSubtype="0" fill="hold" nodeType="withEffect">
                                  <p:stCondLst>
                                    <p:cond delay="0"/>
                                  </p:stCondLst>
                                  <p:childTnLst>
                                    <p:set>
                                      <p:cBhvr>
                                        <p:cTn id="16" dur="1" fill="hold">
                                          <p:stCondLst>
                                            <p:cond delay="0"/>
                                          </p:stCondLst>
                                        </p:cTn>
                                        <p:tgtEl>
                                          <p:spTgt spid="65"/>
                                        </p:tgtEl>
                                        <p:attrNameLst>
                                          <p:attrName>style.visibility</p:attrName>
                                        </p:attrNameLst>
                                      </p:cBhvr>
                                      <p:to>
                                        <p:strVal val="visible"/>
                                      </p:to>
                                    </p:set>
                                    <p:animEffect transition="in" filter="fade">
                                      <p:cBhvr>
                                        <p:cTn id="17" dur="500"/>
                                        <p:tgtEl>
                                          <p:spTgt spid="65"/>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93"/>
                                        </p:tgtEl>
                                        <p:attrNameLst>
                                          <p:attrName>style.visibility</p:attrName>
                                        </p:attrNameLst>
                                      </p:cBhvr>
                                      <p:to>
                                        <p:strVal val="visible"/>
                                      </p:to>
                                    </p:set>
                                    <p:animEffect transition="in" filter="fade">
                                      <p:cBhvr>
                                        <p:cTn id="20" dur="500"/>
                                        <p:tgtEl>
                                          <p:spTgt spid="93"/>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92"/>
                                        </p:tgtEl>
                                        <p:attrNameLst>
                                          <p:attrName>style.visibility</p:attrName>
                                        </p:attrNameLst>
                                      </p:cBhvr>
                                      <p:to>
                                        <p:strVal val="visible"/>
                                      </p:to>
                                    </p:set>
                                    <p:animEffect transition="in" filter="fade">
                                      <p:cBhvr>
                                        <p:cTn id="23"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p:bldP spid="9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 name="Picture 12" descr="alice.png"/>
          <p:cNvPicPr>
            <a:picLocks noChangeAspect="1"/>
          </p:cNvPicPr>
          <p:nvPr/>
        </p:nvPicPr>
        <p:blipFill>
          <a:blip r:embed="rId3"/>
          <a:srcRect/>
          <a:stretch>
            <a:fillRect/>
          </a:stretch>
        </p:blipFill>
        <p:spPr bwMode="auto">
          <a:xfrm>
            <a:off x="533400" y="2362200"/>
            <a:ext cx="688975" cy="700088"/>
          </a:xfrm>
          <a:prstGeom prst="rect">
            <a:avLst/>
          </a:prstGeom>
          <a:noFill/>
          <a:ln w="9525">
            <a:noFill/>
            <a:miter lim="800000"/>
            <a:headEnd/>
            <a:tailEnd/>
          </a:ln>
          <a:effectLst/>
        </p:spPr>
      </p:pic>
      <p:grpSp>
        <p:nvGrpSpPr>
          <p:cNvPr id="2" name="Group 99"/>
          <p:cNvGrpSpPr>
            <a:grpSpLocks/>
          </p:cNvGrpSpPr>
          <p:nvPr/>
        </p:nvGrpSpPr>
        <p:grpSpPr bwMode="auto">
          <a:xfrm>
            <a:off x="609600" y="3505200"/>
            <a:ext cx="6324600" cy="838200"/>
            <a:chOff x="609600" y="3505200"/>
            <a:chExt cx="6324600" cy="838200"/>
          </a:xfrm>
          <a:effectLst>
            <a:outerShdw blurRad="50800" dist="38100" dir="2700000" algn="tl" rotWithShape="0">
              <a:prstClr val="black">
                <a:alpha val="40000"/>
              </a:prstClr>
            </a:outerShdw>
          </a:effectLst>
        </p:grpSpPr>
        <p:sp>
          <p:nvSpPr>
            <p:cNvPr id="68" name="Rectangle 67"/>
            <p:cNvSpPr/>
            <p:nvPr/>
          </p:nvSpPr>
          <p:spPr>
            <a:xfrm>
              <a:off x="609600" y="3505200"/>
              <a:ext cx="1828800" cy="8382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solidFill>
                    <a:schemeClr val="tx1"/>
                  </a:solidFill>
                </a:rPr>
                <a:t>Discover</a:t>
              </a:r>
              <a:endParaRPr lang="en-US" sz="2800" dirty="0">
                <a:solidFill>
                  <a:schemeClr val="tx1"/>
                </a:solidFill>
              </a:endParaRPr>
            </a:p>
          </p:txBody>
        </p:sp>
        <p:grpSp>
          <p:nvGrpSpPr>
            <p:cNvPr id="3" name="Group 26"/>
            <p:cNvGrpSpPr>
              <a:grpSpLocks/>
            </p:cNvGrpSpPr>
            <p:nvPr/>
          </p:nvGrpSpPr>
          <p:grpSpPr bwMode="auto">
            <a:xfrm>
              <a:off x="2667000" y="3505202"/>
              <a:ext cx="3962400" cy="381000"/>
              <a:chOff x="2744714" y="3352116"/>
              <a:chExt cx="3962400" cy="381311"/>
            </a:xfrm>
          </p:grpSpPr>
          <p:sp>
            <p:nvSpPr>
              <p:cNvPr id="73" name="Rectangle 72"/>
              <p:cNvSpPr/>
              <p:nvPr/>
            </p:nvSpPr>
            <p:spPr bwMode="auto">
              <a:xfrm>
                <a:off x="2744714" y="3352116"/>
                <a:ext cx="1600200" cy="381311"/>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fontAlgn="auto">
                  <a:spcBef>
                    <a:spcPts val="0"/>
                  </a:spcBef>
                  <a:spcAft>
                    <a:spcPts val="0"/>
                  </a:spcAft>
                  <a:defRPr/>
                </a:pPr>
                <a:r>
                  <a:rPr lang="en-US" sz="1050" b="1" dirty="0" smtClean="0">
                    <a:solidFill>
                      <a:schemeClr val="tx1"/>
                    </a:solidFill>
                  </a:rPr>
                  <a:t>From</a:t>
                </a:r>
                <a:r>
                  <a:rPr lang="en-US" sz="1050" dirty="0" smtClean="0">
                    <a:solidFill>
                      <a:schemeClr val="tx1"/>
                    </a:solidFill>
                  </a:rPr>
                  <a:t>: </a:t>
                </a:r>
                <a:r>
                  <a:rPr lang="en-US" sz="1050" dirty="0" smtClean="0">
                    <a:solidFill>
                      <a:schemeClr val="tx2">
                        <a:lumMod val="60000"/>
                        <a:lumOff val="40000"/>
                      </a:schemeClr>
                    </a:solidFill>
                  </a:rPr>
                  <a:t>11:22:33:44:55:66</a:t>
                </a:r>
              </a:p>
              <a:p>
                <a:pPr fontAlgn="auto">
                  <a:spcBef>
                    <a:spcPts val="0"/>
                  </a:spcBef>
                  <a:spcAft>
                    <a:spcPts val="0"/>
                  </a:spcAft>
                  <a:defRPr/>
                </a:pPr>
                <a:r>
                  <a:rPr lang="en-US" sz="1050" b="1" dirty="0" smtClean="0">
                    <a:solidFill>
                      <a:schemeClr val="tx1"/>
                    </a:solidFill>
                  </a:rPr>
                  <a:t>To</a:t>
                </a:r>
                <a:r>
                  <a:rPr lang="en-US" sz="1050" dirty="0" smtClean="0">
                    <a:solidFill>
                      <a:schemeClr val="tx1"/>
                    </a:solidFill>
                  </a:rPr>
                  <a:t>:  </a:t>
                </a:r>
                <a:r>
                  <a:rPr lang="en-US" sz="1050" dirty="0" smtClean="0">
                    <a:solidFill>
                      <a:schemeClr val="tx1">
                        <a:lumMod val="50000"/>
                        <a:lumOff val="50000"/>
                      </a:schemeClr>
                    </a:solidFill>
                  </a:rPr>
                  <a:t>BROADCAST</a:t>
                </a:r>
                <a:endParaRPr lang="en-US" sz="1050" dirty="0">
                  <a:solidFill>
                    <a:schemeClr val="tx1">
                      <a:lumMod val="50000"/>
                      <a:lumOff val="50000"/>
                    </a:schemeClr>
                  </a:solidFill>
                </a:endParaRPr>
              </a:p>
            </p:txBody>
          </p:sp>
          <p:sp>
            <p:nvSpPr>
              <p:cNvPr id="74" name="Rectangle 73"/>
              <p:cNvSpPr/>
              <p:nvPr/>
            </p:nvSpPr>
            <p:spPr bwMode="auto">
              <a:xfrm>
                <a:off x="4344914" y="3352116"/>
                <a:ext cx="2362200" cy="381311"/>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en-US" sz="1600" dirty="0" smtClean="0"/>
                  <a:t>Search probe</a:t>
                </a:r>
                <a:endParaRPr lang="en-US" sz="1600" dirty="0"/>
              </a:p>
            </p:txBody>
          </p:sp>
        </p:grpSp>
        <p:grpSp>
          <p:nvGrpSpPr>
            <p:cNvPr id="4" name="Group 27"/>
            <p:cNvGrpSpPr>
              <a:grpSpLocks/>
            </p:cNvGrpSpPr>
            <p:nvPr/>
          </p:nvGrpSpPr>
          <p:grpSpPr bwMode="auto">
            <a:xfrm>
              <a:off x="2971800" y="3962402"/>
              <a:ext cx="3962400" cy="381000"/>
              <a:chOff x="2744714" y="3352488"/>
              <a:chExt cx="3962400" cy="381311"/>
            </a:xfrm>
          </p:grpSpPr>
          <p:sp>
            <p:nvSpPr>
              <p:cNvPr id="71" name="Rectangle 70"/>
              <p:cNvSpPr/>
              <p:nvPr/>
            </p:nvSpPr>
            <p:spPr bwMode="auto">
              <a:xfrm>
                <a:off x="2744714" y="3352488"/>
                <a:ext cx="1600200" cy="381311"/>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fontAlgn="auto">
                  <a:spcBef>
                    <a:spcPts val="0"/>
                  </a:spcBef>
                  <a:spcAft>
                    <a:spcPts val="0"/>
                  </a:spcAft>
                  <a:defRPr/>
                </a:pPr>
                <a:r>
                  <a:rPr lang="en-US" sz="1000" b="1" dirty="0" smtClean="0">
                    <a:solidFill>
                      <a:schemeClr val="tx1"/>
                    </a:solidFill>
                  </a:rPr>
                  <a:t>From</a:t>
                </a:r>
                <a:r>
                  <a:rPr lang="en-US" sz="1000" dirty="0" smtClean="0">
                    <a:solidFill>
                      <a:schemeClr val="tx1"/>
                    </a:solidFill>
                  </a:rPr>
                  <a:t>: </a:t>
                </a:r>
                <a:r>
                  <a:rPr lang="en-US" sz="1000" dirty="0" smtClean="0">
                    <a:solidFill>
                      <a:srgbClr val="FF0000"/>
                    </a:solidFill>
                  </a:rPr>
                  <a:t>11:22:33:44:55:66</a:t>
                </a:r>
              </a:p>
              <a:p>
                <a:pPr fontAlgn="auto">
                  <a:spcBef>
                    <a:spcPts val="0"/>
                  </a:spcBef>
                  <a:spcAft>
                    <a:spcPts val="0"/>
                  </a:spcAft>
                  <a:defRPr/>
                </a:pPr>
                <a:r>
                  <a:rPr lang="en-US" sz="1000" b="1" dirty="0" smtClean="0">
                    <a:solidFill>
                      <a:schemeClr val="tx1"/>
                    </a:solidFill>
                  </a:rPr>
                  <a:t>To</a:t>
                </a:r>
                <a:r>
                  <a:rPr lang="en-US" sz="1000" dirty="0" smtClean="0">
                    <a:solidFill>
                      <a:schemeClr val="tx1"/>
                    </a:solidFill>
                  </a:rPr>
                  <a:t>:  </a:t>
                </a:r>
                <a:r>
                  <a:rPr lang="en-US" sz="1000" dirty="0" smtClean="0">
                    <a:solidFill>
                      <a:schemeClr val="tx1">
                        <a:lumMod val="50000"/>
                        <a:lumOff val="50000"/>
                      </a:schemeClr>
                    </a:solidFill>
                  </a:rPr>
                  <a:t>BROADCAST</a:t>
                </a:r>
                <a:endParaRPr lang="en-US" sz="1000" dirty="0">
                  <a:solidFill>
                    <a:schemeClr val="tx1">
                      <a:lumMod val="50000"/>
                      <a:lumOff val="50000"/>
                    </a:schemeClr>
                  </a:solidFill>
                </a:endParaRPr>
              </a:p>
            </p:txBody>
          </p:sp>
          <p:sp>
            <p:nvSpPr>
              <p:cNvPr id="72" name="Rectangle 71"/>
              <p:cNvSpPr/>
              <p:nvPr/>
            </p:nvSpPr>
            <p:spPr bwMode="auto">
              <a:xfrm>
                <a:off x="4344914" y="3352488"/>
                <a:ext cx="2362200" cy="381311"/>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en-US" sz="1600" dirty="0" smtClean="0"/>
                  <a:t>Announcement</a:t>
                </a:r>
                <a:endParaRPr lang="en-US" sz="1600" dirty="0"/>
              </a:p>
            </p:txBody>
          </p:sp>
        </p:grpSp>
      </p:grpSp>
      <p:grpSp>
        <p:nvGrpSpPr>
          <p:cNvPr id="5" name="Group 100"/>
          <p:cNvGrpSpPr>
            <a:grpSpLocks/>
          </p:cNvGrpSpPr>
          <p:nvPr/>
        </p:nvGrpSpPr>
        <p:grpSpPr bwMode="auto">
          <a:xfrm>
            <a:off x="609600" y="4572000"/>
            <a:ext cx="6400800" cy="838200"/>
            <a:chOff x="609600" y="4571316"/>
            <a:chExt cx="6400726" cy="838884"/>
          </a:xfrm>
          <a:effectLst>
            <a:outerShdw blurRad="50800" dist="38100" dir="2700000" algn="tl" rotWithShape="0">
              <a:prstClr val="black">
                <a:alpha val="40000"/>
              </a:prstClr>
            </a:outerShdw>
          </a:effectLst>
        </p:grpSpPr>
        <p:sp>
          <p:nvSpPr>
            <p:cNvPr id="79" name="Rectangle 78"/>
            <p:cNvSpPr/>
            <p:nvPr/>
          </p:nvSpPr>
          <p:spPr bwMode="auto">
            <a:xfrm>
              <a:off x="2666976" y="4571316"/>
              <a:ext cx="1600182" cy="381311"/>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defRPr/>
              </a:pPr>
              <a:r>
                <a:rPr lang="en-US" sz="1000" b="1" dirty="0" smtClean="0">
                  <a:solidFill>
                    <a:schemeClr val="tx1"/>
                  </a:solidFill>
                </a:rPr>
                <a:t>From</a:t>
              </a:r>
              <a:r>
                <a:rPr lang="en-US" sz="1000" dirty="0" smtClean="0">
                  <a:solidFill>
                    <a:schemeClr val="tx1"/>
                  </a:solidFill>
                </a:rPr>
                <a:t>: </a:t>
              </a:r>
              <a:r>
                <a:rPr lang="en-US" sz="1000" dirty="0" smtClean="0">
                  <a:solidFill>
                    <a:schemeClr val="tx2">
                      <a:lumMod val="60000"/>
                      <a:lumOff val="40000"/>
                    </a:schemeClr>
                  </a:solidFill>
                </a:rPr>
                <a:t>11:22:33:44:55:66</a:t>
              </a:r>
            </a:p>
            <a:p>
              <a:pPr fontAlgn="auto">
                <a:spcBef>
                  <a:spcPts val="0"/>
                </a:spcBef>
                <a:spcAft>
                  <a:spcPts val="0"/>
                </a:spcAft>
                <a:defRPr/>
              </a:pPr>
              <a:r>
                <a:rPr lang="en-US" sz="1000" b="1" dirty="0" smtClean="0">
                  <a:solidFill>
                    <a:schemeClr val="tx1"/>
                  </a:solidFill>
                </a:rPr>
                <a:t>To</a:t>
              </a:r>
              <a:r>
                <a:rPr lang="en-US" sz="1000" dirty="0" smtClean="0">
                  <a:solidFill>
                    <a:schemeClr val="tx1"/>
                  </a:solidFill>
                </a:rPr>
                <a:t>: </a:t>
              </a:r>
              <a:r>
                <a:rPr lang="en-US" sz="1000" dirty="0" smtClean="0">
                  <a:solidFill>
                    <a:srgbClr val="FF0000"/>
                  </a:solidFill>
                </a:rPr>
                <a:t>AA:BB:CC:DD:EE:FF</a:t>
              </a:r>
              <a:endParaRPr lang="en-US" sz="1000" dirty="0">
                <a:solidFill>
                  <a:schemeClr val="tx1"/>
                </a:solidFill>
              </a:endParaRPr>
            </a:p>
          </p:txBody>
        </p:sp>
        <p:sp>
          <p:nvSpPr>
            <p:cNvPr id="80" name="Rectangle 79"/>
            <p:cNvSpPr/>
            <p:nvPr/>
          </p:nvSpPr>
          <p:spPr bwMode="auto">
            <a:xfrm>
              <a:off x="4267158" y="4571316"/>
              <a:ext cx="2362173" cy="381311"/>
            </a:xfrm>
            <a:prstGeom prst="rect">
              <a:avLst/>
            </a:prstGeom>
            <a:solidFill>
              <a:schemeClr val="bg1"/>
            </a:solid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en-US" sz="1600" dirty="0" smtClean="0"/>
                <a:t>Credentials, key exchange</a:t>
              </a:r>
              <a:endParaRPr lang="en-US" sz="1600" dirty="0"/>
            </a:p>
          </p:txBody>
        </p:sp>
        <p:sp>
          <p:nvSpPr>
            <p:cNvPr id="81" name="Rectangle 80"/>
            <p:cNvSpPr/>
            <p:nvPr/>
          </p:nvSpPr>
          <p:spPr bwMode="auto">
            <a:xfrm>
              <a:off x="3047972" y="5028889"/>
              <a:ext cx="1600182" cy="381311"/>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defRPr/>
              </a:pPr>
              <a:r>
                <a:rPr lang="en-US" sz="1000" b="1" dirty="0" smtClean="0">
                  <a:solidFill>
                    <a:schemeClr val="tx1"/>
                  </a:solidFill>
                </a:rPr>
                <a:t>From</a:t>
              </a:r>
              <a:r>
                <a:rPr lang="en-US" sz="1000" dirty="0" smtClean="0">
                  <a:solidFill>
                    <a:schemeClr val="tx1"/>
                  </a:solidFill>
                </a:rPr>
                <a:t>: </a:t>
              </a:r>
              <a:r>
                <a:rPr lang="en-US" sz="1000" dirty="0" smtClean="0">
                  <a:solidFill>
                    <a:srgbClr val="FF0000"/>
                  </a:solidFill>
                </a:rPr>
                <a:t>AA:BB:CC:DD:EE:FF</a:t>
              </a:r>
              <a:endParaRPr lang="en-US" sz="1000" dirty="0" smtClean="0">
                <a:solidFill>
                  <a:schemeClr val="tx2">
                    <a:lumMod val="60000"/>
                    <a:lumOff val="40000"/>
                  </a:schemeClr>
                </a:solidFill>
              </a:endParaRPr>
            </a:p>
            <a:p>
              <a:pPr fontAlgn="auto">
                <a:spcBef>
                  <a:spcPts val="0"/>
                </a:spcBef>
                <a:spcAft>
                  <a:spcPts val="0"/>
                </a:spcAft>
                <a:defRPr/>
              </a:pPr>
              <a:r>
                <a:rPr lang="en-US" sz="1000" b="1" dirty="0" smtClean="0">
                  <a:solidFill>
                    <a:schemeClr val="tx1"/>
                  </a:solidFill>
                </a:rPr>
                <a:t>To</a:t>
              </a:r>
              <a:r>
                <a:rPr lang="en-US" sz="1000" dirty="0" smtClean="0">
                  <a:solidFill>
                    <a:schemeClr val="tx1"/>
                  </a:solidFill>
                </a:rPr>
                <a:t>: </a:t>
              </a:r>
              <a:r>
                <a:rPr lang="en-US" sz="1000" dirty="0" smtClean="0">
                  <a:solidFill>
                    <a:schemeClr val="tx2">
                      <a:lumMod val="60000"/>
                      <a:lumOff val="40000"/>
                    </a:schemeClr>
                  </a:solidFill>
                </a:rPr>
                <a:t>11:22:33:44:55:66</a:t>
              </a:r>
              <a:endParaRPr lang="en-US" sz="1000" dirty="0">
                <a:solidFill>
                  <a:schemeClr val="tx1"/>
                </a:solidFill>
              </a:endParaRPr>
            </a:p>
          </p:txBody>
        </p:sp>
        <p:sp>
          <p:nvSpPr>
            <p:cNvPr id="82" name="Rectangle 81"/>
            <p:cNvSpPr/>
            <p:nvPr/>
          </p:nvSpPr>
          <p:spPr bwMode="auto">
            <a:xfrm>
              <a:off x="4648153" y="5028889"/>
              <a:ext cx="2362173" cy="381311"/>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en-US" sz="1600" dirty="0" smtClean="0"/>
                <a:t>Credentials, key exchange</a:t>
              </a:r>
              <a:endParaRPr lang="en-US" sz="1600" dirty="0"/>
            </a:p>
          </p:txBody>
        </p:sp>
        <p:sp>
          <p:nvSpPr>
            <p:cNvPr id="83" name="Rectangle 82"/>
            <p:cNvSpPr/>
            <p:nvPr/>
          </p:nvSpPr>
          <p:spPr>
            <a:xfrm>
              <a:off x="609600" y="4571316"/>
              <a:ext cx="1828779" cy="838884"/>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solidFill>
                    <a:schemeClr val="tx1"/>
                  </a:solidFill>
                </a:rPr>
                <a:t>Authenticate</a:t>
              </a:r>
            </a:p>
            <a:p>
              <a:pPr algn="ctr">
                <a:defRPr/>
              </a:pPr>
              <a:r>
                <a:rPr lang="en-US" sz="2400" dirty="0">
                  <a:solidFill>
                    <a:schemeClr val="tx1"/>
                  </a:solidFill>
                </a:rPr>
                <a:t>and Bind</a:t>
              </a:r>
            </a:p>
          </p:txBody>
        </p:sp>
      </p:grpSp>
      <p:grpSp>
        <p:nvGrpSpPr>
          <p:cNvPr id="6" name="Group 101"/>
          <p:cNvGrpSpPr>
            <a:grpSpLocks/>
          </p:cNvGrpSpPr>
          <p:nvPr/>
        </p:nvGrpSpPr>
        <p:grpSpPr bwMode="auto">
          <a:xfrm>
            <a:off x="609600" y="5638799"/>
            <a:ext cx="6400800" cy="838201"/>
            <a:chOff x="609600" y="5638115"/>
            <a:chExt cx="6400726" cy="838885"/>
          </a:xfrm>
          <a:effectLst>
            <a:outerShdw blurRad="50800" dist="38100" dir="2700000" algn="tl" rotWithShape="0">
              <a:prstClr val="black">
                <a:alpha val="40000"/>
              </a:prstClr>
            </a:outerShdw>
          </a:effectLst>
        </p:grpSpPr>
        <p:sp>
          <p:nvSpPr>
            <p:cNvPr id="85" name="Rectangle 84"/>
            <p:cNvSpPr/>
            <p:nvPr/>
          </p:nvSpPr>
          <p:spPr bwMode="auto">
            <a:xfrm>
              <a:off x="2666976" y="5638115"/>
              <a:ext cx="1752580" cy="381311"/>
            </a:xfrm>
            <a:prstGeom prst="rect">
              <a:avLst/>
            </a:prstGeom>
            <a:solidFill>
              <a:srgbClr val="FFFF00"/>
            </a:solidFill>
          </p:spPr>
          <p:style>
            <a:lnRef idx="2">
              <a:schemeClr val="accent1"/>
            </a:lnRef>
            <a:fillRef idx="1">
              <a:schemeClr val="lt1"/>
            </a:fillRef>
            <a:effectRef idx="0">
              <a:schemeClr val="accent1"/>
            </a:effectRef>
            <a:fontRef idx="minor">
              <a:schemeClr val="dk1"/>
            </a:fontRef>
          </p:style>
          <p:txBody>
            <a:bodyPr anchor="ctr"/>
            <a:lstStyle/>
            <a:p>
              <a:pPr>
                <a:defRPr/>
              </a:pPr>
              <a:r>
                <a:rPr lang="en-US" sz="1000" b="1" dirty="0" smtClean="0">
                  <a:solidFill>
                    <a:schemeClr val="tx1"/>
                  </a:solidFill>
                </a:rPr>
                <a:t>From</a:t>
              </a:r>
              <a:r>
                <a:rPr lang="en-US" sz="1000" dirty="0" smtClean="0">
                  <a:solidFill>
                    <a:schemeClr val="tx1"/>
                  </a:solidFill>
                </a:rPr>
                <a:t>: </a:t>
              </a:r>
              <a:r>
                <a:rPr lang="en-US" sz="1000" dirty="0" smtClean="0">
                  <a:solidFill>
                    <a:schemeClr val="tx2">
                      <a:lumMod val="60000"/>
                      <a:lumOff val="40000"/>
                    </a:schemeClr>
                  </a:solidFill>
                </a:rPr>
                <a:t>11:22:33:44:55:66</a:t>
              </a:r>
            </a:p>
            <a:p>
              <a:pPr fontAlgn="auto">
                <a:spcBef>
                  <a:spcPts val="0"/>
                </a:spcBef>
                <a:spcAft>
                  <a:spcPts val="0"/>
                </a:spcAft>
                <a:defRPr/>
              </a:pPr>
              <a:r>
                <a:rPr lang="en-US" sz="1000" b="1" dirty="0" smtClean="0">
                  <a:solidFill>
                    <a:schemeClr val="tx1"/>
                  </a:solidFill>
                </a:rPr>
                <a:t>To</a:t>
              </a:r>
              <a:r>
                <a:rPr lang="en-US" sz="1000" dirty="0" smtClean="0">
                  <a:solidFill>
                    <a:schemeClr val="tx1"/>
                  </a:solidFill>
                </a:rPr>
                <a:t>: </a:t>
              </a:r>
              <a:r>
                <a:rPr lang="en-US" sz="1000" dirty="0" smtClean="0">
                  <a:solidFill>
                    <a:srgbClr val="FF0000"/>
                  </a:solidFill>
                </a:rPr>
                <a:t>AA:BB:CC:DD:EE:FF</a:t>
              </a:r>
              <a:endParaRPr lang="en-US" sz="1000" dirty="0">
                <a:solidFill>
                  <a:schemeClr val="tx1"/>
                </a:solidFill>
              </a:endParaRPr>
            </a:p>
          </p:txBody>
        </p:sp>
        <p:sp>
          <p:nvSpPr>
            <p:cNvPr id="86" name="Rectangle 85"/>
            <p:cNvSpPr/>
            <p:nvPr/>
          </p:nvSpPr>
          <p:spPr bwMode="auto">
            <a:xfrm>
              <a:off x="4419556" y="5638116"/>
              <a:ext cx="1295385" cy="381311"/>
            </a:xfrm>
            <a:prstGeom prst="rect">
              <a:avLst/>
            </a:prstGeom>
            <a:blipFill>
              <a:blip r:embed="rId4"/>
              <a:tile tx="0" ty="0" sx="100000" sy="100000" flip="none" algn="tl"/>
            </a:blip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dirty="0">
                <a:solidFill>
                  <a:schemeClr val="bg1">
                    <a:lumMod val="50000"/>
                  </a:schemeClr>
                </a:solidFill>
              </a:endParaRPr>
            </a:p>
          </p:txBody>
        </p:sp>
        <p:sp>
          <p:nvSpPr>
            <p:cNvPr id="87" name="Rectangle 86"/>
            <p:cNvSpPr/>
            <p:nvPr/>
          </p:nvSpPr>
          <p:spPr bwMode="auto">
            <a:xfrm>
              <a:off x="2971773" y="6095688"/>
              <a:ext cx="1752580" cy="381311"/>
            </a:xfrm>
            <a:prstGeom prst="rect">
              <a:avLst/>
            </a:prstGeom>
            <a:solidFill>
              <a:srgbClr val="FFFF00"/>
            </a:solidFill>
          </p:spPr>
          <p:style>
            <a:lnRef idx="2">
              <a:schemeClr val="accent1"/>
            </a:lnRef>
            <a:fillRef idx="1">
              <a:schemeClr val="lt1"/>
            </a:fillRef>
            <a:effectRef idx="0">
              <a:schemeClr val="accent1"/>
            </a:effectRef>
            <a:fontRef idx="minor">
              <a:schemeClr val="dk1"/>
            </a:fontRef>
          </p:style>
          <p:txBody>
            <a:bodyPr anchor="ctr"/>
            <a:lstStyle/>
            <a:p>
              <a:pPr>
                <a:defRPr/>
              </a:pPr>
              <a:r>
                <a:rPr lang="en-US" sz="1000" b="1" dirty="0" smtClean="0">
                  <a:solidFill>
                    <a:schemeClr val="tx1"/>
                  </a:solidFill>
                </a:rPr>
                <a:t>From</a:t>
              </a:r>
              <a:r>
                <a:rPr lang="en-US" sz="1000" dirty="0" smtClean="0">
                  <a:solidFill>
                    <a:schemeClr val="tx1"/>
                  </a:solidFill>
                </a:rPr>
                <a:t>: </a:t>
              </a:r>
              <a:r>
                <a:rPr lang="en-US" sz="1000" dirty="0" smtClean="0">
                  <a:solidFill>
                    <a:srgbClr val="FF0000"/>
                  </a:solidFill>
                </a:rPr>
                <a:t>AA:BB:CC:DD:EE:FF</a:t>
              </a:r>
              <a:endParaRPr lang="en-US" sz="1000" dirty="0" smtClean="0">
                <a:solidFill>
                  <a:schemeClr val="tx2">
                    <a:lumMod val="60000"/>
                    <a:lumOff val="40000"/>
                  </a:schemeClr>
                </a:solidFill>
              </a:endParaRPr>
            </a:p>
            <a:p>
              <a:pPr fontAlgn="auto">
                <a:spcBef>
                  <a:spcPts val="0"/>
                </a:spcBef>
                <a:spcAft>
                  <a:spcPts val="0"/>
                </a:spcAft>
                <a:defRPr/>
              </a:pPr>
              <a:r>
                <a:rPr lang="en-US" sz="1000" b="1" dirty="0" smtClean="0">
                  <a:solidFill>
                    <a:schemeClr val="tx1"/>
                  </a:solidFill>
                </a:rPr>
                <a:t>To</a:t>
              </a:r>
              <a:r>
                <a:rPr lang="en-US" sz="1000" dirty="0" smtClean="0">
                  <a:solidFill>
                    <a:schemeClr val="tx1"/>
                  </a:solidFill>
                </a:rPr>
                <a:t>: </a:t>
              </a:r>
              <a:r>
                <a:rPr lang="en-US" sz="1000" dirty="0" smtClean="0">
                  <a:solidFill>
                    <a:schemeClr val="tx2">
                      <a:lumMod val="60000"/>
                      <a:lumOff val="40000"/>
                    </a:schemeClr>
                  </a:solidFill>
                </a:rPr>
                <a:t>11:22:33:44:55:66</a:t>
              </a:r>
              <a:endParaRPr lang="en-US" sz="1000" dirty="0">
                <a:solidFill>
                  <a:schemeClr val="tx1"/>
                </a:solidFill>
              </a:endParaRPr>
            </a:p>
          </p:txBody>
        </p:sp>
        <p:sp>
          <p:nvSpPr>
            <p:cNvPr id="88" name="Rectangle 87"/>
            <p:cNvSpPr/>
            <p:nvPr/>
          </p:nvSpPr>
          <p:spPr bwMode="auto">
            <a:xfrm>
              <a:off x="4724352" y="6095689"/>
              <a:ext cx="2285974" cy="381311"/>
            </a:xfrm>
            <a:prstGeom prst="rect">
              <a:avLst/>
            </a:prstGeom>
            <a:blipFill>
              <a:blip r:embed="rId4"/>
              <a:tile tx="0" ty="0" sx="100000" sy="100000" flip="none" algn="tl"/>
            </a:blip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dirty="0">
                <a:solidFill>
                  <a:schemeClr val="bg1">
                    <a:lumMod val="50000"/>
                  </a:schemeClr>
                </a:solidFill>
              </a:endParaRPr>
            </a:p>
          </p:txBody>
        </p:sp>
        <p:sp>
          <p:nvSpPr>
            <p:cNvPr id="89" name="Rectangle 88"/>
            <p:cNvSpPr/>
            <p:nvPr/>
          </p:nvSpPr>
          <p:spPr>
            <a:xfrm>
              <a:off x="609600" y="5638116"/>
              <a:ext cx="1828779" cy="838884"/>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solidFill>
                    <a:schemeClr val="tx1"/>
                  </a:solidFill>
                </a:rPr>
                <a:t>Send Data</a:t>
              </a:r>
              <a:endParaRPr lang="en-US" sz="2800" dirty="0">
                <a:solidFill>
                  <a:schemeClr val="tx1"/>
                </a:solidFill>
              </a:endParaRPr>
            </a:p>
          </p:txBody>
        </p:sp>
      </p:grpSp>
      <p:sp>
        <p:nvSpPr>
          <p:cNvPr id="90" name="Rectangle 89"/>
          <p:cNvSpPr/>
          <p:nvPr/>
        </p:nvSpPr>
        <p:spPr>
          <a:xfrm>
            <a:off x="3657600" y="1295400"/>
            <a:ext cx="1828800" cy="762000"/>
          </a:xfrm>
          <a:prstGeom prst="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solidFill>
                  <a:schemeClr val="tx1"/>
                </a:solidFill>
              </a:rPr>
              <a:t>Bootstrap</a:t>
            </a:r>
            <a:endParaRPr lang="en-US" sz="2800" dirty="0">
              <a:solidFill>
                <a:schemeClr val="tx1"/>
              </a:solidFill>
            </a:endParaRPr>
          </a:p>
        </p:txBody>
      </p:sp>
      <p:pic>
        <p:nvPicPr>
          <p:cNvPr id="107" name="Picture 106" descr="laptop1.png"/>
          <p:cNvPicPr>
            <a:picLocks noChangeAspect="1"/>
          </p:cNvPicPr>
          <p:nvPr/>
        </p:nvPicPr>
        <p:blipFill>
          <a:blip r:embed="rId5"/>
          <a:stretch>
            <a:fillRect/>
          </a:stretch>
        </p:blipFill>
        <p:spPr>
          <a:xfrm>
            <a:off x="990600" y="2590800"/>
            <a:ext cx="694887" cy="591263"/>
          </a:xfrm>
          <a:prstGeom prst="rect">
            <a:avLst/>
          </a:prstGeom>
          <a:effectLst/>
        </p:spPr>
      </p:pic>
      <p:pic>
        <p:nvPicPr>
          <p:cNvPr id="108" name="Picture 107" descr="ap1.png"/>
          <p:cNvPicPr>
            <a:picLocks noChangeAspect="1"/>
          </p:cNvPicPr>
          <p:nvPr/>
        </p:nvPicPr>
        <p:blipFill>
          <a:blip r:embed="rId6"/>
          <a:stretch>
            <a:fillRect/>
          </a:stretch>
        </p:blipFill>
        <p:spPr>
          <a:xfrm>
            <a:off x="7543800" y="2514600"/>
            <a:ext cx="621741" cy="621741"/>
          </a:xfrm>
          <a:prstGeom prst="rect">
            <a:avLst/>
          </a:prstGeom>
          <a:effectLst/>
        </p:spPr>
      </p:pic>
      <p:grpSp>
        <p:nvGrpSpPr>
          <p:cNvPr id="7" name="Group 110"/>
          <p:cNvGrpSpPr/>
          <p:nvPr/>
        </p:nvGrpSpPr>
        <p:grpSpPr>
          <a:xfrm>
            <a:off x="1662126" y="2819385"/>
            <a:ext cx="5922982" cy="681677"/>
            <a:chOff x="1662126" y="2819385"/>
            <a:chExt cx="5922982" cy="681677"/>
          </a:xfrm>
          <a:effectLst/>
        </p:grpSpPr>
        <p:pic>
          <p:nvPicPr>
            <p:cNvPr id="109" name="Picture 99" descr="radiowaves2.png"/>
            <p:cNvPicPr>
              <a:picLocks noChangeAspect="1"/>
            </p:cNvPicPr>
            <p:nvPr/>
          </p:nvPicPr>
          <p:blipFill>
            <a:blip r:embed="rId7"/>
            <a:srcRect/>
            <a:stretch>
              <a:fillRect/>
            </a:stretch>
          </p:blipFill>
          <p:spPr bwMode="auto">
            <a:xfrm rot="7643821">
              <a:off x="1585926" y="2895585"/>
              <a:ext cx="609600" cy="457200"/>
            </a:xfrm>
            <a:prstGeom prst="rect">
              <a:avLst/>
            </a:prstGeom>
            <a:noFill/>
            <a:ln w="9525">
              <a:noFill/>
              <a:miter lim="800000"/>
              <a:headEnd/>
              <a:tailEnd/>
            </a:ln>
          </p:spPr>
        </p:pic>
        <p:pic>
          <p:nvPicPr>
            <p:cNvPr id="110" name="Picture 99" descr="radiowaves2.png"/>
            <p:cNvPicPr>
              <a:picLocks noChangeAspect="1"/>
            </p:cNvPicPr>
            <p:nvPr/>
          </p:nvPicPr>
          <p:blipFill>
            <a:blip r:embed="rId7"/>
            <a:srcRect/>
            <a:stretch>
              <a:fillRect/>
            </a:stretch>
          </p:blipFill>
          <p:spPr bwMode="auto">
            <a:xfrm rot="14494919">
              <a:off x="7051708" y="2967662"/>
              <a:ext cx="609600" cy="457200"/>
            </a:xfrm>
            <a:prstGeom prst="rect">
              <a:avLst/>
            </a:prstGeom>
            <a:noFill/>
            <a:ln w="9525">
              <a:noFill/>
              <a:miter lim="800000"/>
              <a:headEnd/>
              <a:tailEnd/>
            </a:ln>
          </p:spPr>
        </p:pic>
      </p:grpSp>
      <p:pic>
        <p:nvPicPr>
          <p:cNvPr id="66" name="Picture 13" descr="bob.png"/>
          <p:cNvPicPr>
            <a:picLocks noChangeAspect="1"/>
          </p:cNvPicPr>
          <p:nvPr/>
        </p:nvPicPr>
        <p:blipFill>
          <a:blip r:embed="rId8" cstate="screen"/>
          <a:srcRect/>
          <a:stretch>
            <a:fillRect/>
          </a:stretch>
        </p:blipFill>
        <p:spPr bwMode="auto">
          <a:xfrm>
            <a:off x="8008938" y="2514600"/>
            <a:ext cx="687387" cy="706438"/>
          </a:xfrm>
          <a:prstGeom prst="rect">
            <a:avLst/>
          </a:prstGeom>
          <a:noFill/>
          <a:ln w="9525">
            <a:noFill/>
            <a:miter lim="800000"/>
            <a:headEnd/>
            <a:tailEnd/>
          </a:ln>
          <a:effectLst/>
        </p:spPr>
      </p:pic>
      <p:sp>
        <p:nvSpPr>
          <p:cNvPr id="53" name="Title 1"/>
          <p:cNvSpPr>
            <a:spLocks noGrp="1"/>
          </p:cNvSpPr>
          <p:nvPr>
            <p:ph type="title"/>
          </p:nvPr>
        </p:nvSpPr>
        <p:spPr>
          <a:xfrm>
            <a:off x="457200" y="274638"/>
            <a:ext cx="8229600" cy="1143000"/>
          </a:xfrm>
        </p:spPr>
        <p:txBody>
          <a:bodyPr/>
          <a:lstStyle/>
          <a:p>
            <a:r>
              <a:rPr lang="en-US" dirty="0" smtClean="0"/>
              <a:t>Problem: Short-term </a:t>
            </a:r>
            <a:r>
              <a:rPr lang="en-US" dirty="0" err="1" smtClean="0"/>
              <a:t>Linkability</a:t>
            </a:r>
            <a:endParaRPr lang="en-US" dirty="0"/>
          </a:p>
        </p:txBody>
      </p:sp>
      <p:sp>
        <p:nvSpPr>
          <p:cNvPr id="56" name="Slide Number Placeholder 55"/>
          <p:cNvSpPr>
            <a:spLocks noGrp="1"/>
          </p:cNvSpPr>
          <p:nvPr>
            <p:ph type="sldNum" sz="quarter" idx="12"/>
          </p:nvPr>
        </p:nvSpPr>
        <p:spPr/>
        <p:txBody>
          <a:bodyPr/>
          <a:lstStyle/>
          <a:p>
            <a:fld id="{26FF095B-7508-4EE0-8899-3B73C16B2014}" type="slidenum">
              <a:rPr lang="en-US" smtClean="0"/>
              <a:pPr/>
              <a:t>18</a:t>
            </a:fld>
            <a:endParaRPr lang="en-US"/>
          </a:p>
        </p:txBody>
      </p:sp>
      <p:grpSp>
        <p:nvGrpSpPr>
          <p:cNvPr id="8" name="Group 9"/>
          <p:cNvGrpSpPr>
            <a:grpSpLocks/>
          </p:cNvGrpSpPr>
          <p:nvPr/>
        </p:nvGrpSpPr>
        <p:grpSpPr bwMode="auto">
          <a:xfrm>
            <a:off x="4953000" y="2133601"/>
            <a:ext cx="2590800" cy="685799"/>
            <a:chOff x="2743200" y="2209801"/>
            <a:chExt cx="2590800" cy="685800"/>
          </a:xfrm>
          <a:effectLst/>
        </p:grpSpPr>
        <p:pic>
          <p:nvPicPr>
            <p:cNvPr id="45" name="Picture 7" descr="postit.png"/>
            <p:cNvPicPr>
              <a:picLocks noChangeAspect="1"/>
            </p:cNvPicPr>
            <p:nvPr/>
          </p:nvPicPr>
          <p:blipFill>
            <a:blip r:embed="rId9" cstate="screen"/>
            <a:srcRect/>
            <a:stretch>
              <a:fillRect/>
            </a:stretch>
          </p:blipFill>
          <p:spPr bwMode="auto">
            <a:xfrm>
              <a:off x="2743200" y="2209801"/>
              <a:ext cx="2590800" cy="685800"/>
            </a:xfrm>
            <a:prstGeom prst="rect">
              <a:avLst/>
            </a:prstGeom>
            <a:noFill/>
            <a:ln w="9525">
              <a:noFill/>
              <a:miter lim="800000"/>
              <a:headEnd/>
              <a:tailEnd/>
            </a:ln>
          </p:spPr>
        </p:pic>
        <p:sp>
          <p:nvSpPr>
            <p:cNvPr id="46" name="TextBox 8"/>
            <p:cNvSpPr txBox="1">
              <a:spLocks noChangeArrowheads="1"/>
            </p:cNvSpPr>
            <p:nvPr/>
          </p:nvSpPr>
          <p:spPr bwMode="auto">
            <a:xfrm>
              <a:off x="3048000" y="2286000"/>
              <a:ext cx="1919115" cy="523221"/>
            </a:xfrm>
            <a:prstGeom prst="rect">
              <a:avLst/>
            </a:prstGeom>
            <a:noFill/>
            <a:ln w="9525">
              <a:noFill/>
              <a:miter lim="800000"/>
              <a:headEnd/>
              <a:tailEnd/>
            </a:ln>
          </p:spPr>
          <p:txBody>
            <a:bodyPr wrap="none">
              <a:spAutoFit/>
            </a:bodyPr>
            <a:lstStyle/>
            <a:p>
              <a:pPr>
                <a:defRPr/>
              </a:pPr>
              <a:r>
                <a:rPr lang="en-US" sz="1400" dirty="0" smtClean="0">
                  <a:latin typeface="Comic Sans MS" pitchFamily="66" charset="0"/>
                </a:rPr>
                <a:t>Name: </a:t>
              </a:r>
              <a:r>
                <a:rPr lang="en-US" sz="1400" dirty="0" smtClean="0">
                  <a:solidFill>
                    <a:schemeClr val="bg2">
                      <a:lumMod val="50000"/>
                    </a:schemeClr>
                  </a:solidFill>
                  <a:latin typeface="Comic Sans MS" pitchFamily="66" charset="0"/>
                </a:rPr>
                <a:t>Alice’s Laptop</a:t>
              </a:r>
              <a:endParaRPr lang="en-US" sz="1400" dirty="0">
                <a:solidFill>
                  <a:schemeClr val="bg2">
                    <a:lumMod val="50000"/>
                  </a:schemeClr>
                </a:solidFill>
                <a:latin typeface="Comic Sans MS" pitchFamily="66" charset="0"/>
              </a:endParaRPr>
            </a:p>
            <a:p>
              <a:pPr>
                <a:defRPr/>
              </a:pPr>
              <a:r>
                <a:rPr lang="en-US" sz="1400" dirty="0" smtClean="0">
                  <a:latin typeface="Comic Sans MS" pitchFamily="66" charset="0"/>
                </a:rPr>
                <a:t>Secret: </a:t>
              </a:r>
              <a:r>
                <a:rPr lang="en-US" sz="1400" dirty="0" smtClean="0">
                  <a:solidFill>
                    <a:schemeClr val="bg2">
                      <a:lumMod val="50000"/>
                    </a:schemeClr>
                  </a:solidFill>
                  <a:latin typeface="Comic Sans MS" pitchFamily="66" charset="0"/>
                </a:rPr>
                <a:t>Alice&lt;3Bob</a:t>
              </a:r>
              <a:endParaRPr lang="en-US" sz="1400" dirty="0">
                <a:solidFill>
                  <a:schemeClr val="bg2">
                    <a:lumMod val="50000"/>
                  </a:schemeClr>
                </a:solidFill>
                <a:latin typeface="Comic Sans MS" pitchFamily="66" charset="0"/>
              </a:endParaRPr>
            </a:p>
          </p:txBody>
        </p:sp>
      </p:grpSp>
      <p:grpSp>
        <p:nvGrpSpPr>
          <p:cNvPr id="9" name="Group 30"/>
          <p:cNvGrpSpPr>
            <a:grpSpLocks/>
          </p:cNvGrpSpPr>
          <p:nvPr/>
        </p:nvGrpSpPr>
        <p:grpSpPr bwMode="auto">
          <a:xfrm>
            <a:off x="1676400" y="2133602"/>
            <a:ext cx="2590800" cy="685799"/>
            <a:chOff x="2743200" y="2209801"/>
            <a:chExt cx="2590800" cy="685800"/>
          </a:xfrm>
          <a:effectLst/>
        </p:grpSpPr>
        <p:pic>
          <p:nvPicPr>
            <p:cNvPr id="48" name="Picture 31" descr="postit.png"/>
            <p:cNvPicPr>
              <a:picLocks noChangeAspect="1"/>
            </p:cNvPicPr>
            <p:nvPr/>
          </p:nvPicPr>
          <p:blipFill>
            <a:blip r:embed="rId9" cstate="screen"/>
            <a:srcRect/>
            <a:stretch>
              <a:fillRect/>
            </a:stretch>
          </p:blipFill>
          <p:spPr bwMode="auto">
            <a:xfrm>
              <a:off x="2743200" y="2209801"/>
              <a:ext cx="2590800" cy="685800"/>
            </a:xfrm>
            <a:prstGeom prst="rect">
              <a:avLst/>
            </a:prstGeom>
            <a:noFill/>
            <a:ln w="9525">
              <a:noFill/>
              <a:miter lim="800000"/>
              <a:headEnd/>
              <a:tailEnd/>
            </a:ln>
          </p:spPr>
        </p:pic>
        <p:sp>
          <p:nvSpPr>
            <p:cNvPr id="49" name="TextBox 32"/>
            <p:cNvSpPr txBox="1">
              <a:spLocks noChangeArrowheads="1"/>
            </p:cNvSpPr>
            <p:nvPr/>
          </p:nvSpPr>
          <p:spPr bwMode="auto">
            <a:xfrm>
              <a:off x="3048000" y="2285999"/>
              <a:ext cx="1981200" cy="523220"/>
            </a:xfrm>
            <a:prstGeom prst="rect">
              <a:avLst/>
            </a:prstGeom>
            <a:noFill/>
            <a:ln w="9525">
              <a:noFill/>
              <a:miter lim="800000"/>
              <a:headEnd/>
              <a:tailEnd/>
            </a:ln>
          </p:spPr>
          <p:txBody>
            <a:bodyPr>
              <a:spAutoFit/>
            </a:bodyPr>
            <a:lstStyle/>
            <a:p>
              <a:pPr>
                <a:defRPr/>
              </a:pPr>
              <a:r>
                <a:rPr lang="en-US" sz="1400" dirty="0" smtClean="0">
                  <a:latin typeface="Comic Sans MS" pitchFamily="66" charset="0"/>
                </a:rPr>
                <a:t>Name: </a:t>
              </a:r>
              <a:r>
                <a:rPr lang="en-US" sz="1400" dirty="0" smtClean="0">
                  <a:solidFill>
                    <a:schemeClr val="bg2">
                      <a:lumMod val="50000"/>
                    </a:schemeClr>
                  </a:solidFill>
                  <a:latin typeface="Comic Sans MS" pitchFamily="66" charset="0"/>
                </a:rPr>
                <a:t>Bob’s Network</a:t>
              </a:r>
              <a:endParaRPr lang="en-US" sz="1400" dirty="0">
                <a:latin typeface="Comic Sans MS" pitchFamily="66" charset="0"/>
              </a:endParaRPr>
            </a:p>
            <a:p>
              <a:pPr>
                <a:defRPr/>
              </a:pPr>
              <a:r>
                <a:rPr lang="en-US" sz="1400" dirty="0" smtClean="0">
                  <a:latin typeface="Comic Sans MS" pitchFamily="66" charset="0"/>
                </a:rPr>
                <a:t>Secret: </a:t>
              </a:r>
              <a:r>
                <a:rPr lang="en-US" sz="1400" dirty="0" smtClean="0">
                  <a:solidFill>
                    <a:schemeClr val="bg2">
                      <a:lumMod val="50000"/>
                    </a:schemeClr>
                  </a:solidFill>
                  <a:latin typeface="Comic Sans MS" pitchFamily="66" charset="0"/>
                </a:rPr>
                <a:t>Alice&lt;3Bob</a:t>
              </a:r>
              <a:endParaRPr lang="en-US" sz="1400" dirty="0">
                <a:solidFill>
                  <a:schemeClr val="bg2">
                    <a:lumMod val="50000"/>
                  </a:schemeClr>
                </a:solidFill>
                <a:latin typeface="Comic Sans MS" pitchFamily="66" charset="0"/>
              </a:endParaRPr>
            </a:p>
          </p:txBody>
        </p:sp>
      </p:grpSp>
      <p:sp>
        <p:nvSpPr>
          <p:cNvPr id="43" name="Rectangle 42"/>
          <p:cNvSpPr/>
          <p:nvPr/>
        </p:nvSpPr>
        <p:spPr bwMode="auto">
          <a:xfrm>
            <a:off x="4267200" y="3505200"/>
            <a:ext cx="2514600" cy="381000"/>
          </a:xfrm>
          <a:prstGeom prst="rect">
            <a:avLst/>
          </a:prstGeom>
          <a:solidFill>
            <a:srgbClr val="FFFF00"/>
          </a:solid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en-US" dirty="0" smtClean="0"/>
              <a:t>Is </a:t>
            </a:r>
            <a:r>
              <a:rPr lang="en-US" b="1" dirty="0" smtClean="0"/>
              <a:t>Bob’s Network </a:t>
            </a:r>
            <a:r>
              <a:rPr lang="en-US" dirty="0" smtClean="0"/>
              <a:t>here?</a:t>
            </a:r>
            <a:endParaRPr lang="en-US" sz="2000" dirty="0"/>
          </a:p>
        </p:txBody>
      </p:sp>
      <p:sp>
        <p:nvSpPr>
          <p:cNvPr id="50" name="Rectangle 49"/>
          <p:cNvSpPr/>
          <p:nvPr/>
        </p:nvSpPr>
        <p:spPr bwMode="auto">
          <a:xfrm>
            <a:off x="4572000" y="3962400"/>
            <a:ext cx="2362200" cy="381000"/>
          </a:xfrm>
          <a:prstGeom prst="rect">
            <a:avLst/>
          </a:prstGeom>
          <a:solidFill>
            <a:srgbClr val="FFFF00"/>
          </a:solid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en-US" b="1" dirty="0"/>
              <a:t>Bob’s Network </a:t>
            </a:r>
            <a:r>
              <a:rPr lang="en-US" dirty="0"/>
              <a:t>is here</a:t>
            </a:r>
          </a:p>
        </p:txBody>
      </p:sp>
      <p:sp>
        <p:nvSpPr>
          <p:cNvPr id="54" name="Rectangle 53"/>
          <p:cNvSpPr/>
          <p:nvPr/>
        </p:nvSpPr>
        <p:spPr bwMode="auto">
          <a:xfrm>
            <a:off x="4267200" y="4572000"/>
            <a:ext cx="2362200" cy="381000"/>
          </a:xfrm>
          <a:prstGeom prst="rect">
            <a:avLst/>
          </a:prstGeom>
          <a:solidFill>
            <a:srgbClr val="FFFF00"/>
          </a:solid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en-US" dirty="0"/>
              <a:t>Proof that I’m </a:t>
            </a:r>
            <a:r>
              <a:rPr lang="en-US" b="1" dirty="0"/>
              <a:t>Alice </a:t>
            </a:r>
          </a:p>
        </p:txBody>
      </p:sp>
      <p:sp>
        <p:nvSpPr>
          <p:cNvPr id="55" name="Rectangle 54"/>
          <p:cNvSpPr/>
          <p:nvPr/>
        </p:nvSpPr>
        <p:spPr bwMode="auto">
          <a:xfrm>
            <a:off x="4648200" y="5029200"/>
            <a:ext cx="2362200" cy="381000"/>
          </a:xfrm>
          <a:prstGeom prst="rect">
            <a:avLst/>
          </a:prstGeom>
          <a:solidFill>
            <a:srgbClr val="FFFF00"/>
          </a:solid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en-US" dirty="0"/>
              <a:t>Proof that I’m </a:t>
            </a:r>
            <a:r>
              <a:rPr lang="en-US" b="1" dirty="0"/>
              <a:t>Bob</a:t>
            </a:r>
          </a:p>
        </p:txBody>
      </p:sp>
      <p:sp>
        <p:nvSpPr>
          <p:cNvPr id="47" name="TextBox 46"/>
          <p:cNvSpPr txBox="1"/>
          <p:nvPr/>
        </p:nvSpPr>
        <p:spPr>
          <a:xfrm>
            <a:off x="7239000" y="5562600"/>
            <a:ext cx="1661096" cy="923330"/>
          </a:xfrm>
          <a:prstGeom prst="rect">
            <a:avLst/>
          </a:prstGeom>
          <a:noFill/>
        </p:spPr>
        <p:txBody>
          <a:bodyPr wrap="none" rtlCol="0">
            <a:spAutoFit/>
          </a:bodyPr>
          <a:lstStyle/>
          <a:p>
            <a:r>
              <a:rPr lang="en-US" dirty="0" smtClean="0">
                <a:solidFill>
                  <a:srgbClr val="FF0000"/>
                </a:solidFill>
              </a:rPr>
              <a:t>Identifiers</a:t>
            </a:r>
          </a:p>
          <a:p>
            <a:r>
              <a:rPr lang="en-US" dirty="0" smtClean="0">
                <a:solidFill>
                  <a:srgbClr val="FF0000"/>
                </a:solidFill>
              </a:rPr>
              <a:t>needed for</a:t>
            </a:r>
          </a:p>
          <a:p>
            <a:r>
              <a:rPr lang="en-US" dirty="0" smtClean="0">
                <a:solidFill>
                  <a:srgbClr val="FF0000"/>
                </a:solidFill>
              </a:rPr>
              <a:t>packet filtering!</a:t>
            </a:r>
            <a:endParaRPr lang="en-US" dirty="0">
              <a:solidFill>
                <a:srgbClr val="FF0000"/>
              </a:solidFill>
            </a:endParaRPr>
          </a:p>
        </p:txBody>
      </p:sp>
      <p:sp>
        <p:nvSpPr>
          <p:cNvPr id="51" name="TextBox 50"/>
          <p:cNvSpPr txBox="1"/>
          <p:nvPr/>
        </p:nvSpPr>
        <p:spPr>
          <a:xfrm>
            <a:off x="4724400" y="5638800"/>
            <a:ext cx="1004442" cy="363326"/>
          </a:xfrm>
          <a:prstGeom prst="rect">
            <a:avLst/>
          </a:prstGeom>
          <a:solidFill>
            <a:srgbClr val="FFFF00"/>
          </a:solidFill>
          <a:effectLst>
            <a:softEdge rad="63500"/>
          </a:effectLst>
        </p:spPr>
        <p:txBody>
          <a:bodyPr wrap="none" rtlCol="0">
            <a:spAutoFit/>
          </a:bodyPr>
          <a:lstStyle/>
          <a:p>
            <a:r>
              <a:rPr lang="en-US" sz="1600" b="1" dirty="0" smtClean="0"/>
              <a:t>250 bytes</a:t>
            </a:r>
            <a:endParaRPr lang="en-US" sz="1600" b="1" dirty="0"/>
          </a:p>
        </p:txBody>
      </p:sp>
      <p:sp>
        <p:nvSpPr>
          <p:cNvPr id="58" name="TextBox 57"/>
          <p:cNvSpPr txBox="1"/>
          <p:nvPr/>
        </p:nvSpPr>
        <p:spPr>
          <a:xfrm>
            <a:off x="6019800" y="6096000"/>
            <a:ext cx="1004442" cy="363326"/>
          </a:xfrm>
          <a:prstGeom prst="rect">
            <a:avLst/>
          </a:prstGeom>
          <a:solidFill>
            <a:srgbClr val="FFFF00"/>
          </a:solidFill>
          <a:effectLst>
            <a:softEdge rad="63500"/>
          </a:effectLst>
        </p:spPr>
        <p:txBody>
          <a:bodyPr wrap="none" rtlCol="0">
            <a:spAutoFit/>
          </a:bodyPr>
          <a:lstStyle/>
          <a:p>
            <a:r>
              <a:rPr lang="en-US" sz="1600" b="1" dirty="0" smtClean="0"/>
              <a:t>500 bytes</a:t>
            </a:r>
            <a:endParaRPr lang="en-US" sz="1600" b="1" dirty="0"/>
          </a:p>
        </p:txBody>
      </p:sp>
    </p:spTree>
    <p:extLst>
      <p:ext uri="{BB962C8B-B14F-4D97-AF65-F5344CB8AC3E}">
        <p14:creationId xmlns:p14="http://schemas.microsoft.com/office/powerpoint/2010/main" val="4218471168"/>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Fingerprint Accuracy</a:t>
            </a:r>
            <a:endParaRPr lang="en-US" dirty="0"/>
          </a:p>
        </p:txBody>
      </p:sp>
      <p:sp>
        <p:nvSpPr>
          <p:cNvPr id="3" name="Content Placeholder 2"/>
          <p:cNvSpPr>
            <a:spLocks noGrp="1"/>
          </p:cNvSpPr>
          <p:nvPr>
            <p:ph idx="1"/>
          </p:nvPr>
        </p:nvSpPr>
        <p:spPr>
          <a:xfrm>
            <a:off x="457200" y="1524000"/>
            <a:ext cx="4572000" cy="3733800"/>
          </a:xfrm>
        </p:spPr>
        <p:txBody>
          <a:bodyPr>
            <a:normAutofit fontScale="92500" lnSpcReduction="10000"/>
          </a:bodyPr>
          <a:lstStyle/>
          <a:p>
            <a:r>
              <a:rPr lang="en-US" dirty="0" smtClean="0"/>
              <a:t>Developed an automated identification algorithm</a:t>
            </a:r>
          </a:p>
          <a:p>
            <a:pPr lvl="1"/>
            <a:r>
              <a:rPr lang="en-US" dirty="0" smtClean="0"/>
              <a:t>Based on Naïve </a:t>
            </a:r>
            <a:r>
              <a:rPr lang="en-US" dirty="0" err="1" smtClean="0"/>
              <a:t>Bayes</a:t>
            </a:r>
            <a:r>
              <a:rPr lang="en-US" dirty="0" smtClean="0"/>
              <a:t> classifier</a:t>
            </a:r>
          </a:p>
          <a:p>
            <a:pPr lvl="1"/>
            <a:r>
              <a:rPr lang="en-US" dirty="0" smtClean="0"/>
              <a:t>Fingerprints:</a:t>
            </a:r>
          </a:p>
          <a:p>
            <a:pPr lvl="2"/>
            <a:r>
              <a:rPr lang="en-US" dirty="0" smtClean="0"/>
              <a:t>network names</a:t>
            </a:r>
          </a:p>
          <a:p>
            <a:pPr lvl="2"/>
            <a:r>
              <a:rPr lang="en-US" dirty="0" smtClean="0"/>
              <a:t>broadcast packet sizes</a:t>
            </a:r>
          </a:p>
          <a:p>
            <a:pPr lvl="2"/>
            <a:r>
              <a:rPr lang="en-US" dirty="0" smtClean="0"/>
              <a:t>supported capabilities</a:t>
            </a:r>
          </a:p>
          <a:p>
            <a:r>
              <a:rPr lang="en-US" dirty="0" smtClean="0"/>
              <a:t>Simulated user tracking with traffic from 500+ users</a:t>
            </a:r>
          </a:p>
          <a:p>
            <a:pPr lvl="1"/>
            <a:r>
              <a:rPr lang="en-US" dirty="0" smtClean="0"/>
              <a:t>Assume encryption and device address changes each hour</a:t>
            </a:r>
          </a:p>
        </p:txBody>
      </p:sp>
      <p:sp>
        <p:nvSpPr>
          <p:cNvPr id="8" name="Slide Number Placeholder 7"/>
          <p:cNvSpPr>
            <a:spLocks noGrp="1"/>
          </p:cNvSpPr>
          <p:nvPr>
            <p:ph type="sldNum" sz="quarter" idx="12"/>
          </p:nvPr>
        </p:nvSpPr>
        <p:spPr/>
        <p:txBody>
          <a:bodyPr/>
          <a:lstStyle/>
          <a:p>
            <a:fld id="{26FF095B-7508-4EE0-8899-3B73C16B2014}" type="slidenum">
              <a:rPr lang="en-US" smtClean="0"/>
              <a:pPr/>
              <a:t>19</a:t>
            </a:fld>
            <a:endParaRPr lang="en-US"/>
          </a:p>
        </p:txBody>
      </p:sp>
      <p:pic>
        <p:nvPicPr>
          <p:cNvPr id="5" name="Picture 4" descr="bttracker_map.png"/>
          <p:cNvPicPr>
            <a:picLocks noChangeAspect="1"/>
          </p:cNvPicPr>
          <p:nvPr/>
        </p:nvPicPr>
        <p:blipFill>
          <a:blip r:embed="rId4" cstate="screen"/>
          <a:stretch>
            <a:fillRect/>
          </a:stretch>
        </p:blipFill>
        <p:spPr>
          <a:xfrm>
            <a:off x="5334000" y="1600200"/>
            <a:ext cx="3247277" cy="2705027"/>
          </a:xfrm>
          <a:prstGeom prst="rect">
            <a:avLst/>
          </a:prstGeom>
          <a:ln>
            <a:solidFill>
              <a:schemeClr val="tx1"/>
            </a:solidFill>
          </a:ln>
          <a:effectLst>
            <a:outerShdw blurRad="50800" dist="38100" dir="2700000" algn="tl" rotWithShape="0">
              <a:prstClr val="black">
                <a:alpha val="40000"/>
              </a:prstClr>
            </a:outerShdw>
          </a:effectLst>
        </p:spPr>
      </p:pic>
      <p:pic>
        <p:nvPicPr>
          <p:cNvPr id="7" name="Picture 46" descr="home"/>
          <p:cNvPicPr>
            <a:picLocks noChangeAspect="1" noChangeArrowheads="1"/>
          </p:cNvPicPr>
          <p:nvPr/>
        </p:nvPicPr>
        <p:blipFill>
          <a:blip r:embed="rId5" cstate="print"/>
          <a:srcRect/>
          <a:stretch>
            <a:fillRect/>
          </a:stretch>
        </p:blipFill>
        <p:spPr bwMode="auto">
          <a:xfrm>
            <a:off x="7467600" y="3581400"/>
            <a:ext cx="544281" cy="485696"/>
          </a:xfrm>
          <a:prstGeom prst="rect">
            <a:avLst/>
          </a:prstGeom>
          <a:noFill/>
        </p:spPr>
      </p:pic>
      <p:grpSp>
        <p:nvGrpSpPr>
          <p:cNvPr id="4" name="Group 35"/>
          <p:cNvGrpSpPr/>
          <p:nvPr/>
        </p:nvGrpSpPr>
        <p:grpSpPr>
          <a:xfrm>
            <a:off x="5318150" y="1620644"/>
            <a:ext cx="2225650" cy="2698595"/>
            <a:chOff x="5318150" y="1620644"/>
            <a:chExt cx="2225650" cy="2698595"/>
          </a:xfrm>
        </p:grpSpPr>
        <p:sp>
          <p:nvSpPr>
            <p:cNvPr id="9" name="Freeform 8"/>
            <p:cNvSpPr/>
            <p:nvPr/>
          </p:nvSpPr>
          <p:spPr>
            <a:xfrm>
              <a:off x="5730220" y="2317376"/>
              <a:ext cx="1813580" cy="1704581"/>
            </a:xfrm>
            <a:custGeom>
              <a:avLst/>
              <a:gdLst>
                <a:gd name="connsiteX0" fmla="*/ 1813580 w 1813580"/>
                <a:gd name="connsiteY0" fmla="*/ 1699709 h 1704581"/>
                <a:gd name="connsiteX1" fmla="*/ 1738276 w 1813580"/>
                <a:gd name="connsiteY1" fmla="*/ 1667436 h 1704581"/>
                <a:gd name="connsiteX2" fmla="*/ 1706004 w 1813580"/>
                <a:gd name="connsiteY2" fmla="*/ 1656678 h 1704581"/>
                <a:gd name="connsiteX3" fmla="*/ 1598427 w 1813580"/>
                <a:gd name="connsiteY3" fmla="*/ 1613648 h 1704581"/>
                <a:gd name="connsiteX4" fmla="*/ 1533881 w 1813580"/>
                <a:gd name="connsiteY4" fmla="*/ 1592132 h 1704581"/>
                <a:gd name="connsiteX5" fmla="*/ 1501608 w 1813580"/>
                <a:gd name="connsiteY5" fmla="*/ 1581375 h 1704581"/>
                <a:gd name="connsiteX6" fmla="*/ 1469335 w 1813580"/>
                <a:gd name="connsiteY6" fmla="*/ 1559859 h 1704581"/>
                <a:gd name="connsiteX7" fmla="*/ 1426305 w 1813580"/>
                <a:gd name="connsiteY7" fmla="*/ 1549102 h 1704581"/>
                <a:gd name="connsiteX8" fmla="*/ 1394032 w 1813580"/>
                <a:gd name="connsiteY8" fmla="*/ 1538344 h 1704581"/>
                <a:gd name="connsiteX9" fmla="*/ 1318728 w 1813580"/>
                <a:gd name="connsiteY9" fmla="*/ 1495313 h 1704581"/>
                <a:gd name="connsiteX10" fmla="*/ 1286455 w 1813580"/>
                <a:gd name="connsiteY10" fmla="*/ 1484556 h 1704581"/>
                <a:gd name="connsiteX11" fmla="*/ 1189636 w 1813580"/>
                <a:gd name="connsiteY11" fmla="*/ 1409252 h 1704581"/>
                <a:gd name="connsiteX12" fmla="*/ 1157364 w 1813580"/>
                <a:gd name="connsiteY12" fmla="*/ 1387737 h 1704581"/>
                <a:gd name="connsiteX13" fmla="*/ 1125091 w 1813580"/>
                <a:gd name="connsiteY13" fmla="*/ 1366222 h 1704581"/>
                <a:gd name="connsiteX14" fmla="*/ 1103575 w 1813580"/>
                <a:gd name="connsiteY14" fmla="*/ 1301676 h 1704581"/>
                <a:gd name="connsiteX15" fmla="*/ 1092818 w 1813580"/>
                <a:gd name="connsiteY15" fmla="*/ 1269403 h 1704581"/>
                <a:gd name="connsiteX16" fmla="*/ 1071302 w 1813580"/>
                <a:gd name="connsiteY16" fmla="*/ 1194099 h 1704581"/>
                <a:gd name="connsiteX17" fmla="*/ 1082060 w 1813580"/>
                <a:gd name="connsiteY17" fmla="*/ 1129553 h 1704581"/>
                <a:gd name="connsiteX18" fmla="*/ 1168121 w 1813580"/>
                <a:gd name="connsiteY18" fmla="*/ 1043492 h 1704581"/>
                <a:gd name="connsiteX19" fmla="*/ 1264940 w 1813580"/>
                <a:gd name="connsiteY19" fmla="*/ 946673 h 1704581"/>
                <a:gd name="connsiteX20" fmla="*/ 1297213 w 1813580"/>
                <a:gd name="connsiteY20" fmla="*/ 914400 h 1704581"/>
                <a:gd name="connsiteX21" fmla="*/ 1361759 w 1813580"/>
                <a:gd name="connsiteY21" fmla="*/ 860612 h 1704581"/>
                <a:gd name="connsiteX22" fmla="*/ 1415547 w 1813580"/>
                <a:gd name="connsiteY22" fmla="*/ 763793 h 1704581"/>
                <a:gd name="connsiteX23" fmla="*/ 1426305 w 1813580"/>
                <a:gd name="connsiteY23" fmla="*/ 699248 h 1704581"/>
                <a:gd name="connsiteX24" fmla="*/ 1415547 w 1813580"/>
                <a:gd name="connsiteY24" fmla="*/ 279699 h 1704581"/>
                <a:gd name="connsiteX25" fmla="*/ 1394032 w 1813580"/>
                <a:gd name="connsiteY25" fmla="*/ 247426 h 1704581"/>
                <a:gd name="connsiteX26" fmla="*/ 1340244 w 1813580"/>
                <a:gd name="connsiteY26" fmla="*/ 236669 h 1704581"/>
                <a:gd name="connsiteX27" fmla="*/ 1297213 w 1813580"/>
                <a:gd name="connsiteY27" fmla="*/ 225911 h 1704581"/>
                <a:gd name="connsiteX28" fmla="*/ 1232667 w 1813580"/>
                <a:gd name="connsiteY28" fmla="*/ 204396 h 1704581"/>
                <a:gd name="connsiteX29" fmla="*/ 705542 w 1813580"/>
                <a:gd name="connsiteY29" fmla="*/ 193638 h 1704581"/>
                <a:gd name="connsiteX30" fmla="*/ 662512 w 1813580"/>
                <a:gd name="connsiteY30" fmla="*/ 182880 h 1704581"/>
                <a:gd name="connsiteX31" fmla="*/ 597966 w 1813580"/>
                <a:gd name="connsiteY31" fmla="*/ 161365 h 1704581"/>
                <a:gd name="connsiteX32" fmla="*/ 479632 w 1813580"/>
                <a:gd name="connsiteY32" fmla="*/ 139850 h 1704581"/>
                <a:gd name="connsiteX33" fmla="*/ 393571 w 1813580"/>
                <a:gd name="connsiteY33" fmla="*/ 129092 h 1704581"/>
                <a:gd name="connsiteX34" fmla="*/ 264479 w 1813580"/>
                <a:gd name="connsiteY34" fmla="*/ 107577 h 1704581"/>
                <a:gd name="connsiteX35" fmla="*/ 81599 w 1813580"/>
                <a:gd name="connsiteY35" fmla="*/ 96819 h 1704581"/>
                <a:gd name="connsiteX36" fmla="*/ 6295 w 1813580"/>
                <a:gd name="connsiteY36" fmla="*/ 53789 h 1704581"/>
                <a:gd name="connsiteX37" fmla="*/ 6295 w 1813580"/>
                <a:gd name="connsiteY37" fmla="*/ 0 h 1704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580" h="1704581">
                  <a:moveTo>
                    <a:pt x="1813580" y="1699709"/>
                  </a:moveTo>
                  <a:cubicBezTo>
                    <a:pt x="1724027" y="1677320"/>
                    <a:pt x="1812564" y="1704581"/>
                    <a:pt x="1738276" y="1667436"/>
                  </a:cubicBezTo>
                  <a:cubicBezTo>
                    <a:pt x="1728134" y="1662365"/>
                    <a:pt x="1716426" y="1661145"/>
                    <a:pt x="1706004" y="1656678"/>
                  </a:cubicBezTo>
                  <a:cubicBezTo>
                    <a:pt x="1595210" y="1609195"/>
                    <a:pt x="1745330" y="1662616"/>
                    <a:pt x="1598427" y="1613648"/>
                  </a:cubicBezTo>
                  <a:lnTo>
                    <a:pt x="1533881" y="1592132"/>
                  </a:lnTo>
                  <a:lnTo>
                    <a:pt x="1501608" y="1581375"/>
                  </a:lnTo>
                  <a:cubicBezTo>
                    <a:pt x="1490850" y="1574203"/>
                    <a:pt x="1481219" y="1564952"/>
                    <a:pt x="1469335" y="1559859"/>
                  </a:cubicBezTo>
                  <a:cubicBezTo>
                    <a:pt x="1455746" y="1554035"/>
                    <a:pt x="1440521" y="1553164"/>
                    <a:pt x="1426305" y="1549102"/>
                  </a:cubicBezTo>
                  <a:cubicBezTo>
                    <a:pt x="1415402" y="1545987"/>
                    <a:pt x="1404455" y="1542811"/>
                    <a:pt x="1394032" y="1538344"/>
                  </a:cubicBezTo>
                  <a:cubicBezTo>
                    <a:pt x="1261991" y="1481755"/>
                    <a:pt x="1426783" y="1549340"/>
                    <a:pt x="1318728" y="1495313"/>
                  </a:cubicBezTo>
                  <a:cubicBezTo>
                    <a:pt x="1308586" y="1490242"/>
                    <a:pt x="1297213" y="1488142"/>
                    <a:pt x="1286455" y="1484556"/>
                  </a:cubicBezTo>
                  <a:cubicBezTo>
                    <a:pt x="1235897" y="1433998"/>
                    <a:pt x="1266841" y="1460722"/>
                    <a:pt x="1189636" y="1409252"/>
                  </a:cubicBezTo>
                  <a:lnTo>
                    <a:pt x="1157364" y="1387737"/>
                  </a:lnTo>
                  <a:lnTo>
                    <a:pt x="1125091" y="1366222"/>
                  </a:lnTo>
                  <a:lnTo>
                    <a:pt x="1103575" y="1301676"/>
                  </a:lnTo>
                  <a:cubicBezTo>
                    <a:pt x="1099989" y="1290918"/>
                    <a:pt x="1095568" y="1280404"/>
                    <a:pt x="1092818" y="1269403"/>
                  </a:cubicBezTo>
                  <a:cubicBezTo>
                    <a:pt x="1079310" y="1215371"/>
                    <a:pt x="1086736" y="1240398"/>
                    <a:pt x="1071302" y="1194099"/>
                  </a:cubicBezTo>
                  <a:cubicBezTo>
                    <a:pt x="1074888" y="1172584"/>
                    <a:pt x="1070265" y="1147901"/>
                    <a:pt x="1082060" y="1129553"/>
                  </a:cubicBezTo>
                  <a:cubicBezTo>
                    <a:pt x="1103998" y="1095427"/>
                    <a:pt x="1139434" y="1072179"/>
                    <a:pt x="1168121" y="1043492"/>
                  </a:cubicBezTo>
                  <a:lnTo>
                    <a:pt x="1264940" y="946673"/>
                  </a:lnTo>
                  <a:cubicBezTo>
                    <a:pt x="1275698" y="935915"/>
                    <a:pt x="1284554" y="922839"/>
                    <a:pt x="1297213" y="914400"/>
                  </a:cubicBezTo>
                  <a:cubicBezTo>
                    <a:pt x="1325900" y="895276"/>
                    <a:pt x="1339459" y="889284"/>
                    <a:pt x="1361759" y="860612"/>
                  </a:cubicBezTo>
                  <a:cubicBezTo>
                    <a:pt x="1387641" y="827335"/>
                    <a:pt x="1406890" y="802747"/>
                    <a:pt x="1415547" y="763793"/>
                  </a:cubicBezTo>
                  <a:cubicBezTo>
                    <a:pt x="1420279" y="742501"/>
                    <a:pt x="1422719" y="720763"/>
                    <a:pt x="1426305" y="699248"/>
                  </a:cubicBezTo>
                  <a:cubicBezTo>
                    <a:pt x="1422719" y="559398"/>
                    <a:pt x="1425514" y="419239"/>
                    <a:pt x="1415547" y="279699"/>
                  </a:cubicBezTo>
                  <a:cubicBezTo>
                    <a:pt x="1414626" y="266803"/>
                    <a:pt x="1405258" y="253841"/>
                    <a:pt x="1394032" y="247426"/>
                  </a:cubicBezTo>
                  <a:cubicBezTo>
                    <a:pt x="1378157" y="238354"/>
                    <a:pt x="1358093" y="240635"/>
                    <a:pt x="1340244" y="236669"/>
                  </a:cubicBezTo>
                  <a:cubicBezTo>
                    <a:pt x="1325811" y="233462"/>
                    <a:pt x="1311375" y="230159"/>
                    <a:pt x="1297213" y="225911"/>
                  </a:cubicBezTo>
                  <a:cubicBezTo>
                    <a:pt x="1275490" y="219394"/>
                    <a:pt x="1255341" y="204859"/>
                    <a:pt x="1232667" y="204396"/>
                  </a:cubicBezTo>
                  <a:lnTo>
                    <a:pt x="705542" y="193638"/>
                  </a:lnTo>
                  <a:cubicBezTo>
                    <a:pt x="691199" y="190052"/>
                    <a:pt x="676673" y="187128"/>
                    <a:pt x="662512" y="182880"/>
                  </a:cubicBezTo>
                  <a:cubicBezTo>
                    <a:pt x="640789" y="176363"/>
                    <a:pt x="620205" y="165813"/>
                    <a:pt x="597966" y="161365"/>
                  </a:cubicBezTo>
                  <a:cubicBezTo>
                    <a:pt x="551642" y="152101"/>
                    <a:pt x="527794" y="146731"/>
                    <a:pt x="479632" y="139850"/>
                  </a:cubicBezTo>
                  <a:cubicBezTo>
                    <a:pt x="451012" y="135761"/>
                    <a:pt x="422161" y="133381"/>
                    <a:pt x="393571" y="129092"/>
                  </a:cubicBezTo>
                  <a:cubicBezTo>
                    <a:pt x="350429" y="122621"/>
                    <a:pt x="308028" y="110139"/>
                    <a:pt x="264479" y="107577"/>
                  </a:cubicBezTo>
                  <a:lnTo>
                    <a:pt x="81599" y="96819"/>
                  </a:lnTo>
                  <a:cubicBezTo>
                    <a:pt x="52446" y="89531"/>
                    <a:pt x="19555" y="89150"/>
                    <a:pt x="6295" y="53789"/>
                  </a:cubicBezTo>
                  <a:cubicBezTo>
                    <a:pt x="0" y="37001"/>
                    <a:pt x="6295" y="17930"/>
                    <a:pt x="6295" y="0"/>
                  </a:cubicBezTo>
                </a:path>
              </a:pathLst>
            </a:custGeom>
            <a:ln w="7620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Freeform 12"/>
            <p:cNvSpPr/>
            <p:nvPr/>
          </p:nvSpPr>
          <p:spPr>
            <a:xfrm>
              <a:off x="5675971" y="1620644"/>
              <a:ext cx="936954" cy="2698595"/>
            </a:xfrm>
            <a:custGeom>
              <a:avLst/>
              <a:gdLst>
                <a:gd name="connsiteX0" fmla="*/ 635619 w 936954"/>
                <a:gd name="connsiteY0" fmla="*/ 0 h 2698595"/>
                <a:gd name="connsiteX1" fmla="*/ 657922 w 936954"/>
                <a:gd name="connsiteY1" fmla="*/ 44605 h 2698595"/>
                <a:gd name="connsiteX2" fmla="*/ 702527 w 936954"/>
                <a:gd name="connsiteY2" fmla="*/ 100361 h 2698595"/>
                <a:gd name="connsiteX3" fmla="*/ 735980 w 936954"/>
                <a:gd name="connsiteY3" fmla="*/ 122663 h 2698595"/>
                <a:gd name="connsiteX4" fmla="*/ 791736 w 936954"/>
                <a:gd name="connsiteY4" fmla="*/ 178419 h 2698595"/>
                <a:gd name="connsiteX5" fmla="*/ 858644 w 936954"/>
                <a:gd name="connsiteY5" fmla="*/ 223024 h 2698595"/>
                <a:gd name="connsiteX6" fmla="*/ 914400 w 936954"/>
                <a:gd name="connsiteY6" fmla="*/ 267629 h 2698595"/>
                <a:gd name="connsiteX7" fmla="*/ 936702 w 936954"/>
                <a:gd name="connsiteY7" fmla="*/ 301083 h 2698595"/>
                <a:gd name="connsiteX8" fmla="*/ 925551 w 936954"/>
                <a:gd name="connsiteY8" fmla="*/ 334536 h 2698595"/>
                <a:gd name="connsiteX9" fmla="*/ 847492 w 936954"/>
                <a:gd name="connsiteY9" fmla="*/ 323385 h 2698595"/>
                <a:gd name="connsiteX10" fmla="*/ 769434 w 936954"/>
                <a:gd name="connsiteY10" fmla="*/ 301083 h 2698595"/>
                <a:gd name="connsiteX11" fmla="*/ 635619 w 936954"/>
                <a:gd name="connsiteY11" fmla="*/ 323385 h 2698595"/>
                <a:gd name="connsiteX12" fmla="*/ 512956 w 936954"/>
                <a:gd name="connsiteY12" fmla="*/ 345688 h 2698595"/>
                <a:gd name="connsiteX13" fmla="*/ 468351 w 936954"/>
                <a:gd name="connsiteY13" fmla="*/ 367990 h 2698595"/>
                <a:gd name="connsiteX14" fmla="*/ 479502 w 936954"/>
                <a:gd name="connsiteY14" fmla="*/ 479502 h 2698595"/>
                <a:gd name="connsiteX15" fmla="*/ 490653 w 936954"/>
                <a:gd name="connsiteY15" fmla="*/ 512956 h 2698595"/>
                <a:gd name="connsiteX16" fmla="*/ 501805 w 936954"/>
                <a:gd name="connsiteY16" fmla="*/ 602166 h 2698595"/>
                <a:gd name="connsiteX17" fmla="*/ 524107 w 936954"/>
                <a:gd name="connsiteY17" fmla="*/ 780585 h 2698595"/>
                <a:gd name="connsiteX18" fmla="*/ 568712 w 936954"/>
                <a:gd name="connsiteY18" fmla="*/ 836341 h 2698595"/>
                <a:gd name="connsiteX19" fmla="*/ 568712 w 936954"/>
                <a:gd name="connsiteY19" fmla="*/ 1070517 h 2698595"/>
                <a:gd name="connsiteX20" fmla="*/ 557561 w 936954"/>
                <a:gd name="connsiteY20" fmla="*/ 1182029 h 2698595"/>
                <a:gd name="connsiteX21" fmla="*/ 535258 w 936954"/>
                <a:gd name="connsiteY21" fmla="*/ 1338146 h 2698595"/>
                <a:gd name="connsiteX22" fmla="*/ 524107 w 936954"/>
                <a:gd name="connsiteY22" fmla="*/ 1471961 h 2698595"/>
                <a:gd name="connsiteX23" fmla="*/ 501805 w 936954"/>
                <a:gd name="connsiteY23" fmla="*/ 1561171 h 2698595"/>
                <a:gd name="connsiteX24" fmla="*/ 479502 w 936954"/>
                <a:gd name="connsiteY24" fmla="*/ 1739590 h 2698595"/>
                <a:gd name="connsiteX25" fmla="*/ 434897 w 936954"/>
                <a:gd name="connsiteY25" fmla="*/ 1851102 h 2698595"/>
                <a:gd name="connsiteX26" fmla="*/ 423746 w 936954"/>
                <a:gd name="connsiteY26" fmla="*/ 1884556 h 2698595"/>
                <a:gd name="connsiteX27" fmla="*/ 379141 w 936954"/>
                <a:gd name="connsiteY27" fmla="*/ 1962615 h 2698595"/>
                <a:gd name="connsiteX28" fmla="*/ 367990 w 936954"/>
                <a:gd name="connsiteY28" fmla="*/ 2007219 h 2698595"/>
                <a:gd name="connsiteX29" fmla="*/ 345688 w 936954"/>
                <a:gd name="connsiteY29" fmla="*/ 2029522 h 2698595"/>
                <a:gd name="connsiteX30" fmla="*/ 323385 w 936954"/>
                <a:gd name="connsiteY30" fmla="*/ 2096429 h 2698595"/>
                <a:gd name="connsiteX31" fmla="*/ 323385 w 936954"/>
                <a:gd name="connsiteY31" fmla="*/ 2096429 h 2698595"/>
                <a:gd name="connsiteX32" fmla="*/ 289931 w 936954"/>
                <a:gd name="connsiteY32" fmla="*/ 2207941 h 2698595"/>
                <a:gd name="connsiteX33" fmla="*/ 278780 w 936954"/>
                <a:gd name="connsiteY33" fmla="*/ 2241395 h 2698595"/>
                <a:gd name="connsiteX34" fmla="*/ 256478 w 936954"/>
                <a:gd name="connsiteY34" fmla="*/ 2274849 h 2698595"/>
                <a:gd name="connsiteX35" fmla="*/ 223024 w 936954"/>
                <a:gd name="connsiteY35" fmla="*/ 2330605 h 2698595"/>
                <a:gd name="connsiteX36" fmla="*/ 200722 w 936954"/>
                <a:gd name="connsiteY36" fmla="*/ 2375210 h 2698595"/>
                <a:gd name="connsiteX37" fmla="*/ 189570 w 936954"/>
                <a:gd name="connsiteY37" fmla="*/ 2408663 h 2698595"/>
                <a:gd name="connsiteX38" fmla="*/ 144966 w 936954"/>
                <a:gd name="connsiteY38" fmla="*/ 2475571 h 2698595"/>
                <a:gd name="connsiteX39" fmla="*/ 133814 w 936954"/>
                <a:gd name="connsiteY39" fmla="*/ 2509024 h 2698595"/>
                <a:gd name="connsiteX40" fmla="*/ 89209 w 936954"/>
                <a:gd name="connsiteY40" fmla="*/ 2553629 h 2698595"/>
                <a:gd name="connsiteX41" fmla="*/ 78058 w 936954"/>
                <a:gd name="connsiteY41" fmla="*/ 2587083 h 2698595"/>
                <a:gd name="connsiteX42" fmla="*/ 33453 w 936954"/>
                <a:gd name="connsiteY42" fmla="*/ 2642839 h 2698595"/>
                <a:gd name="connsiteX43" fmla="*/ 0 w 936954"/>
                <a:gd name="connsiteY43" fmla="*/ 2698595 h 2698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936954" h="2698595">
                  <a:moveTo>
                    <a:pt x="635619" y="0"/>
                  </a:moveTo>
                  <a:cubicBezTo>
                    <a:pt x="643053" y="14868"/>
                    <a:pt x="649674" y="30172"/>
                    <a:pt x="657922" y="44605"/>
                  </a:cubicBezTo>
                  <a:cubicBezTo>
                    <a:pt x="670124" y="65959"/>
                    <a:pt x="683246" y="84936"/>
                    <a:pt x="702527" y="100361"/>
                  </a:cubicBezTo>
                  <a:cubicBezTo>
                    <a:pt x="712992" y="108733"/>
                    <a:pt x="725894" y="113838"/>
                    <a:pt x="735980" y="122663"/>
                  </a:cubicBezTo>
                  <a:cubicBezTo>
                    <a:pt x="755760" y="139971"/>
                    <a:pt x="769867" y="163840"/>
                    <a:pt x="791736" y="178419"/>
                  </a:cubicBezTo>
                  <a:lnTo>
                    <a:pt x="858644" y="223024"/>
                  </a:lnTo>
                  <a:cubicBezTo>
                    <a:pt x="883478" y="239580"/>
                    <a:pt x="896244" y="244934"/>
                    <a:pt x="914400" y="267629"/>
                  </a:cubicBezTo>
                  <a:cubicBezTo>
                    <a:pt x="922772" y="278094"/>
                    <a:pt x="929268" y="289932"/>
                    <a:pt x="936702" y="301083"/>
                  </a:cubicBezTo>
                  <a:cubicBezTo>
                    <a:pt x="932985" y="312234"/>
                    <a:pt x="936954" y="331685"/>
                    <a:pt x="925551" y="334536"/>
                  </a:cubicBezTo>
                  <a:cubicBezTo>
                    <a:pt x="900052" y="340911"/>
                    <a:pt x="873352" y="328087"/>
                    <a:pt x="847492" y="323385"/>
                  </a:cubicBezTo>
                  <a:cubicBezTo>
                    <a:pt x="816690" y="317785"/>
                    <a:pt x="798095" y="310636"/>
                    <a:pt x="769434" y="301083"/>
                  </a:cubicBezTo>
                  <a:cubicBezTo>
                    <a:pt x="691941" y="320456"/>
                    <a:pt x="747496" y="308468"/>
                    <a:pt x="635619" y="323385"/>
                  </a:cubicBezTo>
                  <a:cubicBezTo>
                    <a:pt x="608240" y="327035"/>
                    <a:pt x="544662" y="333798"/>
                    <a:pt x="512956" y="345688"/>
                  </a:cubicBezTo>
                  <a:cubicBezTo>
                    <a:pt x="497391" y="351525"/>
                    <a:pt x="483219" y="360556"/>
                    <a:pt x="468351" y="367990"/>
                  </a:cubicBezTo>
                  <a:cubicBezTo>
                    <a:pt x="472068" y="405161"/>
                    <a:pt x="473822" y="442580"/>
                    <a:pt x="479502" y="479502"/>
                  </a:cubicBezTo>
                  <a:cubicBezTo>
                    <a:pt x="481289" y="491120"/>
                    <a:pt x="488550" y="501391"/>
                    <a:pt x="490653" y="512956"/>
                  </a:cubicBezTo>
                  <a:cubicBezTo>
                    <a:pt x="496014" y="542441"/>
                    <a:pt x="498668" y="572363"/>
                    <a:pt x="501805" y="602166"/>
                  </a:cubicBezTo>
                  <a:cubicBezTo>
                    <a:pt x="503293" y="616301"/>
                    <a:pt x="510157" y="743385"/>
                    <a:pt x="524107" y="780585"/>
                  </a:cubicBezTo>
                  <a:cubicBezTo>
                    <a:pt x="532548" y="803095"/>
                    <a:pt x="552380" y="820010"/>
                    <a:pt x="568712" y="836341"/>
                  </a:cubicBezTo>
                  <a:cubicBezTo>
                    <a:pt x="600566" y="931905"/>
                    <a:pt x="583292" y="866390"/>
                    <a:pt x="568712" y="1070517"/>
                  </a:cubicBezTo>
                  <a:cubicBezTo>
                    <a:pt x="566051" y="1107778"/>
                    <a:pt x="562194" y="1144961"/>
                    <a:pt x="557561" y="1182029"/>
                  </a:cubicBezTo>
                  <a:cubicBezTo>
                    <a:pt x="551041" y="1234190"/>
                    <a:pt x="539623" y="1285760"/>
                    <a:pt x="535258" y="1338146"/>
                  </a:cubicBezTo>
                  <a:cubicBezTo>
                    <a:pt x="531541" y="1382751"/>
                    <a:pt x="530747" y="1427697"/>
                    <a:pt x="524107" y="1471961"/>
                  </a:cubicBezTo>
                  <a:cubicBezTo>
                    <a:pt x="519560" y="1502274"/>
                    <a:pt x="501805" y="1561171"/>
                    <a:pt x="501805" y="1561171"/>
                  </a:cubicBezTo>
                  <a:cubicBezTo>
                    <a:pt x="499396" y="1582853"/>
                    <a:pt x="486320" y="1710047"/>
                    <a:pt x="479502" y="1739590"/>
                  </a:cubicBezTo>
                  <a:cubicBezTo>
                    <a:pt x="462580" y="1812920"/>
                    <a:pt x="460192" y="1792080"/>
                    <a:pt x="434897" y="1851102"/>
                  </a:cubicBezTo>
                  <a:cubicBezTo>
                    <a:pt x="430267" y="1861906"/>
                    <a:pt x="428376" y="1873752"/>
                    <a:pt x="423746" y="1884556"/>
                  </a:cubicBezTo>
                  <a:cubicBezTo>
                    <a:pt x="406768" y="1924172"/>
                    <a:pt x="401540" y="1929017"/>
                    <a:pt x="379141" y="1962615"/>
                  </a:cubicBezTo>
                  <a:cubicBezTo>
                    <a:pt x="375424" y="1977483"/>
                    <a:pt x="374844" y="1993511"/>
                    <a:pt x="367990" y="2007219"/>
                  </a:cubicBezTo>
                  <a:cubicBezTo>
                    <a:pt x="363288" y="2016623"/>
                    <a:pt x="350390" y="2020118"/>
                    <a:pt x="345688" y="2029522"/>
                  </a:cubicBezTo>
                  <a:cubicBezTo>
                    <a:pt x="335175" y="2050549"/>
                    <a:pt x="330819" y="2074127"/>
                    <a:pt x="323385" y="2096429"/>
                  </a:cubicBezTo>
                  <a:lnTo>
                    <a:pt x="323385" y="2096429"/>
                  </a:lnTo>
                  <a:cubicBezTo>
                    <a:pt x="306531" y="2163845"/>
                    <a:pt x="317082" y="2126488"/>
                    <a:pt x="289931" y="2207941"/>
                  </a:cubicBezTo>
                  <a:cubicBezTo>
                    <a:pt x="286214" y="2219092"/>
                    <a:pt x="285300" y="2231615"/>
                    <a:pt x="278780" y="2241395"/>
                  </a:cubicBezTo>
                  <a:cubicBezTo>
                    <a:pt x="271346" y="2252546"/>
                    <a:pt x="262472" y="2262862"/>
                    <a:pt x="256478" y="2274849"/>
                  </a:cubicBezTo>
                  <a:cubicBezTo>
                    <a:pt x="227527" y="2332751"/>
                    <a:pt x="266586" y="2287043"/>
                    <a:pt x="223024" y="2330605"/>
                  </a:cubicBezTo>
                  <a:cubicBezTo>
                    <a:pt x="215590" y="2345473"/>
                    <a:pt x="207270" y="2359931"/>
                    <a:pt x="200722" y="2375210"/>
                  </a:cubicBezTo>
                  <a:cubicBezTo>
                    <a:pt x="196092" y="2386014"/>
                    <a:pt x="195278" y="2398388"/>
                    <a:pt x="189570" y="2408663"/>
                  </a:cubicBezTo>
                  <a:cubicBezTo>
                    <a:pt x="176553" y="2432094"/>
                    <a:pt x="153443" y="2450143"/>
                    <a:pt x="144966" y="2475571"/>
                  </a:cubicBezTo>
                  <a:cubicBezTo>
                    <a:pt x="141249" y="2486722"/>
                    <a:pt x="140646" y="2499459"/>
                    <a:pt x="133814" y="2509024"/>
                  </a:cubicBezTo>
                  <a:cubicBezTo>
                    <a:pt x="121592" y="2526134"/>
                    <a:pt x="89209" y="2553629"/>
                    <a:pt x="89209" y="2553629"/>
                  </a:cubicBezTo>
                  <a:cubicBezTo>
                    <a:pt x="85492" y="2564780"/>
                    <a:pt x="83315" y="2576569"/>
                    <a:pt x="78058" y="2587083"/>
                  </a:cubicBezTo>
                  <a:cubicBezTo>
                    <a:pt x="55177" y="2632846"/>
                    <a:pt x="61112" y="2608265"/>
                    <a:pt x="33453" y="2642839"/>
                  </a:cubicBezTo>
                  <a:cubicBezTo>
                    <a:pt x="15513" y="2665265"/>
                    <a:pt x="11581" y="2675434"/>
                    <a:pt x="0" y="2698595"/>
                  </a:cubicBezTo>
                </a:path>
              </a:pathLst>
            </a:custGeom>
            <a:ln w="762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Freeform 13"/>
            <p:cNvSpPr/>
            <p:nvPr/>
          </p:nvSpPr>
          <p:spPr>
            <a:xfrm>
              <a:off x="5318150" y="2029731"/>
              <a:ext cx="885140" cy="2086288"/>
            </a:xfrm>
            <a:custGeom>
              <a:avLst/>
              <a:gdLst>
                <a:gd name="connsiteX0" fmla="*/ 43892 w 885140"/>
                <a:gd name="connsiteY0" fmla="*/ 2086288 h 2086288"/>
                <a:gd name="connsiteX1" fmla="*/ 65837 w 885140"/>
                <a:gd name="connsiteY1" fmla="*/ 2071658 h 2086288"/>
                <a:gd name="connsiteX2" fmla="*/ 73152 w 885140"/>
                <a:gd name="connsiteY2" fmla="*/ 2049712 h 2086288"/>
                <a:gd name="connsiteX3" fmla="*/ 87783 w 885140"/>
                <a:gd name="connsiteY3" fmla="*/ 2035082 h 2086288"/>
                <a:gd name="connsiteX4" fmla="*/ 109728 w 885140"/>
                <a:gd name="connsiteY4" fmla="*/ 1991191 h 2086288"/>
                <a:gd name="connsiteX5" fmla="*/ 153620 w 885140"/>
                <a:gd name="connsiteY5" fmla="*/ 1918039 h 2086288"/>
                <a:gd name="connsiteX6" fmla="*/ 168250 w 885140"/>
                <a:gd name="connsiteY6" fmla="*/ 1896093 h 2086288"/>
                <a:gd name="connsiteX7" fmla="*/ 182880 w 885140"/>
                <a:gd name="connsiteY7" fmla="*/ 1874147 h 2086288"/>
                <a:gd name="connsiteX8" fmla="*/ 204826 w 885140"/>
                <a:gd name="connsiteY8" fmla="*/ 1837571 h 2086288"/>
                <a:gd name="connsiteX9" fmla="*/ 234087 w 885140"/>
                <a:gd name="connsiteY9" fmla="*/ 1793680 h 2086288"/>
                <a:gd name="connsiteX10" fmla="*/ 241402 w 885140"/>
                <a:gd name="connsiteY10" fmla="*/ 1771735 h 2086288"/>
                <a:gd name="connsiteX11" fmla="*/ 270663 w 885140"/>
                <a:gd name="connsiteY11" fmla="*/ 1720528 h 2086288"/>
                <a:gd name="connsiteX12" fmla="*/ 292608 w 885140"/>
                <a:gd name="connsiteY12" fmla="*/ 1698583 h 2086288"/>
                <a:gd name="connsiteX13" fmla="*/ 329184 w 885140"/>
                <a:gd name="connsiteY13" fmla="*/ 1647376 h 2086288"/>
                <a:gd name="connsiteX14" fmla="*/ 343815 w 885140"/>
                <a:gd name="connsiteY14" fmla="*/ 1632746 h 2086288"/>
                <a:gd name="connsiteX15" fmla="*/ 373076 w 885140"/>
                <a:gd name="connsiteY15" fmla="*/ 1596170 h 2086288"/>
                <a:gd name="connsiteX16" fmla="*/ 402336 w 885140"/>
                <a:gd name="connsiteY16" fmla="*/ 1552279 h 2086288"/>
                <a:gd name="connsiteX17" fmla="*/ 409652 w 885140"/>
                <a:gd name="connsiteY17" fmla="*/ 1530333 h 2086288"/>
                <a:gd name="connsiteX18" fmla="*/ 431597 w 885140"/>
                <a:gd name="connsiteY18" fmla="*/ 1501072 h 2086288"/>
                <a:gd name="connsiteX19" fmla="*/ 460858 w 885140"/>
                <a:gd name="connsiteY19" fmla="*/ 1464496 h 2086288"/>
                <a:gd name="connsiteX20" fmla="*/ 482804 w 885140"/>
                <a:gd name="connsiteY20" fmla="*/ 1420605 h 2086288"/>
                <a:gd name="connsiteX21" fmla="*/ 497434 w 885140"/>
                <a:gd name="connsiteY21" fmla="*/ 1391344 h 2086288"/>
                <a:gd name="connsiteX22" fmla="*/ 512064 w 885140"/>
                <a:gd name="connsiteY22" fmla="*/ 1369399 h 2086288"/>
                <a:gd name="connsiteX23" fmla="*/ 519380 w 885140"/>
                <a:gd name="connsiteY23" fmla="*/ 1347453 h 2086288"/>
                <a:gd name="connsiteX24" fmla="*/ 534010 w 885140"/>
                <a:gd name="connsiteY24" fmla="*/ 1325507 h 2086288"/>
                <a:gd name="connsiteX25" fmla="*/ 555956 w 885140"/>
                <a:gd name="connsiteY25" fmla="*/ 1281616 h 2086288"/>
                <a:gd name="connsiteX26" fmla="*/ 563271 w 885140"/>
                <a:gd name="connsiteY26" fmla="*/ 1259671 h 2086288"/>
                <a:gd name="connsiteX27" fmla="*/ 687629 w 885140"/>
                <a:gd name="connsiteY27" fmla="*/ 1193834 h 2086288"/>
                <a:gd name="connsiteX28" fmla="*/ 724205 w 885140"/>
                <a:gd name="connsiteY28" fmla="*/ 1186519 h 2086288"/>
                <a:gd name="connsiteX29" fmla="*/ 833933 w 885140"/>
                <a:gd name="connsiteY29" fmla="*/ 1201149 h 2086288"/>
                <a:gd name="connsiteX30" fmla="*/ 855879 w 885140"/>
                <a:gd name="connsiteY30" fmla="*/ 1149943 h 2086288"/>
                <a:gd name="connsiteX31" fmla="*/ 841248 w 885140"/>
                <a:gd name="connsiteY31" fmla="*/ 1091421 h 2086288"/>
                <a:gd name="connsiteX32" fmla="*/ 826618 w 885140"/>
                <a:gd name="connsiteY32" fmla="*/ 1032899 h 2086288"/>
                <a:gd name="connsiteX33" fmla="*/ 833933 w 885140"/>
                <a:gd name="connsiteY33" fmla="*/ 776867 h 2086288"/>
                <a:gd name="connsiteX34" fmla="*/ 841248 w 885140"/>
                <a:gd name="connsiteY34" fmla="*/ 747607 h 2086288"/>
                <a:gd name="connsiteX35" fmla="*/ 848564 w 885140"/>
                <a:gd name="connsiteY35" fmla="*/ 703715 h 2086288"/>
                <a:gd name="connsiteX36" fmla="*/ 855879 w 885140"/>
                <a:gd name="connsiteY36" fmla="*/ 667139 h 2086288"/>
                <a:gd name="connsiteX37" fmla="*/ 863194 w 885140"/>
                <a:gd name="connsiteY37" fmla="*/ 623248 h 2086288"/>
                <a:gd name="connsiteX38" fmla="*/ 877824 w 885140"/>
                <a:gd name="connsiteY38" fmla="*/ 557411 h 2086288"/>
                <a:gd name="connsiteX39" fmla="*/ 885140 w 885140"/>
                <a:gd name="connsiteY39" fmla="*/ 506205 h 2086288"/>
                <a:gd name="connsiteX40" fmla="*/ 877824 w 885140"/>
                <a:gd name="connsiteY40" fmla="*/ 352586 h 2086288"/>
                <a:gd name="connsiteX41" fmla="*/ 870509 w 885140"/>
                <a:gd name="connsiteY41" fmla="*/ 330640 h 2086288"/>
                <a:gd name="connsiteX42" fmla="*/ 855879 w 885140"/>
                <a:gd name="connsiteY42" fmla="*/ 308695 h 2086288"/>
                <a:gd name="connsiteX43" fmla="*/ 848564 w 885140"/>
                <a:gd name="connsiteY43" fmla="*/ 279434 h 2086288"/>
                <a:gd name="connsiteX44" fmla="*/ 833933 w 885140"/>
                <a:gd name="connsiteY44" fmla="*/ 235543 h 2086288"/>
                <a:gd name="connsiteX45" fmla="*/ 811988 w 885140"/>
                <a:gd name="connsiteY45" fmla="*/ 111184 h 2086288"/>
                <a:gd name="connsiteX46" fmla="*/ 804672 w 885140"/>
                <a:gd name="connsiteY46" fmla="*/ 89239 h 2086288"/>
                <a:gd name="connsiteX47" fmla="*/ 768096 w 885140"/>
                <a:gd name="connsiteY47" fmla="*/ 81923 h 2086288"/>
                <a:gd name="connsiteX48" fmla="*/ 512064 w 885140"/>
                <a:gd name="connsiteY48" fmla="*/ 81923 h 2086288"/>
                <a:gd name="connsiteX49" fmla="*/ 490119 w 885140"/>
                <a:gd name="connsiteY49" fmla="*/ 74608 h 2086288"/>
                <a:gd name="connsiteX50" fmla="*/ 453543 w 885140"/>
                <a:gd name="connsiteY50" fmla="*/ 67293 h 2086288"/>
                <a:gd name="connsiteX51" fmla="*/ 358445 w 885140"/>
                <a:gd name="connsiteY51" fmla="*/ 59978 h 2086288"/>
                <a:gd name="connsiteX52" fmla="*/ 277978 w 885140"/>
                <a:gd name="connsiteY52" fmla="*/ 45347 h 2086288"/>
                <a:gd name="connsiteX53" fmla="*/ 248717 w 885140"/>
                <a:gd name="connsiteY53" fmla="*/ 38032 h 2086288"/>
                <a:gd name="connsiteX54" fmla="*/ 153620 w 885140"/>
                <a:gd name="connsiteY54" fmla="*/ 30717 h 2086288"/>
                <a:gd name="connsiteX55" fmla="*/ 117044 w 885140"/>
                <a:gd name="connsiteY55" fmla="*/ 23402 h 2086288"/>
                <a:gd name="connsiteX56" fmla="*/ 43892 w 885140"/>
                <a:gd name="connsiteY56" fmla="*/ 1456 h 2086288"/>
                <a:gd name="connsiteX57" fmla="*/ 0 w 885140"/>
                <a:gd name="connsiteY57" fmla="*/ 1456 h 208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885140" h="2086288">
                  <a:moveTo>
                    <a:pt x="43892" y="2086288"/>
                  </a:moveTo>
                  <a:cubicBezTo>
                    <a:pt x="51207" y="2081411"/>
                    <a:pt x="60345" y="2078523"/>
                    <a:pt x="65837" y="2071658"/>
                  </a:cubicBezTo>
                  <a:cubicBezTo>
                    <a:pt x="70654" y="2065637"/>
                    <a:pt x="69185" y="2056324"/>
                    <a:pt x="73152" y="2049712"/>
                  </a:cubicBezTo>
                  <a:cubicBezTo>
                    <a:pt x="76700" y="2043798"/>
                    <a:pt x="82906" y="2039959"/>
                    <a:pt x="87783" y="2035082"/>
                  </a:cubicBezTo>
                  <a:cubicBezTo>
                    <a:pt x="101194" y="1994847"/>
                    <a:pt x="87040" y="2030894"/>
                    <a:pt x="109728" y="1991191"/>
                  </a:cubicBezTo>
                  <a:cubicBezTo>
                    <a:pt x="154720" y="1912457"/>
                    <a:pt x="82035" y="2025417"/>
                    <a:pt x="153620" y="1918039"/>
                  </a:cubicBezTo>
                  <a:lnTo>
                    <a:pt x="168250" y="1896093"/>
                  </a:lnTo>
                  <a:cubicBezTo>
                    <a:pt x="173127" y="1888778"/>
                    <a:pt x="180099" y="1882488"/>
                    <a:pt x="182880" y="1874147"/>
                  </a:cubicBezTo>
                  <a:cubicBezTo>
                    <a:pt x="196868" y="1832188"/>
                    <a:pt x="180727" y="1869703"/>
                    <a:pt x="204826" y="1837571"/>
                  </a:cubicBezTo>
                  <a:cubicBezTo>
                    <a:pt x="215376" y="1823504"/>
                    <a:pt x="234087" y="1793680"/>
                    <a:pt x="234087" y="1793680"/>
                  </a:cubicBezTo>
                  <a:cubicBezTo>
                    <a:pt x="236525" y="1786365"/>
                    <a:pt x="238365" y="1778822"/>
                    <a:pt x="241402" y="1771735"/>
                  </a:cubicBezTo>
                  <a:cubicBezTo>
                    <a:pt x="247716" y="1757001"/>
                    <a:pt x="259857" y="1733495"/>
                    <a:pt x="270663" y="1720528"/>
                  </a:cubicBezTo>
                  <a:cubicBezTo>
                    <a:pt x="277286" y="1712581"/>
                    <a:pt x="285876" y="1706437"/>
                    <a:pt x="292608" y="1698583"/>
                  </a:cubicBezTo>
                  <a:cubicBezTo>
                    <a:pt x="354420" y="1626469"/>
                    <a:pt x="282848" y="1705296"/>
                    <a:pt x="329184" y="1647376"/>
                  </a:cubicBezTo>
                  <a:cubicBezTo>
                    <a:pt x="333492" y="1641990"/>
                    <a:pt x="339507" y="1638132"/>
                    <a:pt x="343815" y="1632746"/>
                  </a:cubicBezTo>
                  <a:cubicBezTo>
                    <a:pt x="380727" y="1586606"/>
                    <a:pt x="337749" y="1631494"/>
                    <a:pt x="373076" y="1596170"/>
                  </a:cubicBezTo>
                  <a:cubicBezTo>
                    <a:pt x="390469" y="1543990"/>
                    <a:pt x="365807" y="1607072"/>
                    <a:pt x="402336" y="1552279"/>
                  </a:cubicBezTo>
                  <a:cubicBezTo>
                    <a:pt x="406613" y="1545863"/>
                    <a:pt x="405826" y="1537028"/>
                    <a:pt x="409652" y="1530333"/>
                  </a:cubicBezTo>
                  <a:cubicBezTo>
                    <a:pt x="415701" y="1519747"/>
                    <a:pt x="424511" y="1510993"/>
                    <a:pt x="431597" y="1501072"/>
                  </a:cubicBezTo>
                  <a:cubicBezTo>
                    <a:pt x="454665" y="1468777"/>
                    <a:pt x="436394" y="1488961"/>
                    <a:pt x="460858" y="1464496"/>
                  </a:cubicBezTo>
                  <a:cubicBezTo>
                    <a:pt x="474270" y="1424259"/>
                    <a:pt x="460114" y="1460314"/>
                    <a:pt x="482804" y="1420605"/>
                  </a:cubicBezTo>
                  <a:cubicBezTo>
                    <a:pt x="488214" y="1411137"/>
                    <a:pt x="492024" y="1400812"/>
                    <a:pt x="497434" y="1391344"/>
                  </a:cubicBezTo>
                  <a:cubicBezTo>
                    <a:pt x="501796" y="1383711"/>
                    <a:pt x="508132" y="1377262"/>
                    <a:pt x="512064" y="1369399"/>
                  </a:cubicBezTo>
                  <a:cubicBezTo>
                    <a:pt x="515513" y="1362502"/>
                    <a:pt x="515931" y="1354350"/>
                    <a:pt x="519380" y="1347453"/>
                  </a:cubicBezTo>
                  <a:cubicBezTo>
                    <a:pt x="523312" y="1339589"/>
                    <a:pt x="530078" y="1333371"/>
                    <a:pt x="534010" y="1325507"/>
                  </a:cubicBezTo>
                  <a:cubicBezTo>
                    <a:pt x="564292" y="1264942"/>
                    <a:pt x="514031" y="1344503"/>
                    <a:pt x="555956" y="1281616"/>
                  </a:cubicBezTo>
                  <a:cubicBezTo>
                    <a:pt x="558394" y="1274301"/>
                    <a:pt x="561242" y="1267110"/>
                    <a:pt x="563271" y="1259671"/>
                  </a:cubicBezTo>
                  <a:cubicBezTo>
                    <a:pt x="588969" y="1165441"/>
                    <a:pt x="553867" y="1202751"/>
                    <a:pt x="687629" y="1193834"/>
                  </a:cubicBezTo>
                  <a:cubicBezTo>
                    <a:pt x="699821" y="1191396"/>
                    <a:pt x="711772" y="1186519"/>
                    <a:pt x="724205" y="1186519"/>
                  </a:cubicBezTo>
                  <a:cubicBezTo>
                    <a:pt x="733660" y="1186519"/>
                    <a:pt x="821305" y="1199345"/>
                    <a:pt x="833933" y="1201149"/>
                  </a:cubicBezTo>
                  <a:cubicBezTo>
                    <a:pt x="844349" y="1185526"/>
                    <a:pt x="857629" y="1170937"/>
                    <a:pt x="855879" y="1149943"/>
                  </a:cubicBezTo>
                  <a:cubicBezTo>
                    <a:pt x="854209" y="1129905"/>
                    <a:pt x="845191" y="1111138"/>
                    <a:pt x="841248" y="1091421"/>
                  </a:cubicBezTo>
                  <a:cubicBezTo>
                    <a:pt x="832421" y="1047284"/>
                    <a:pt x="837865" y="1066640"/>
                    <a:pt x="826618" y="1032899"/>
                  </a:cubicBezTo>
                  <a:cubicBezTo>
                    <a:pt x="829056" y="947555"/>
                    <a:pt x="829560" y="862134"/>
                    <a:pt x="833933" y="776867"/>
                  </a:cubicBezTo>
                  <a:cubicBezTo>
                    <a:pt x="834448" y="766827"/>
                    <a:pt x="839276" y="757465"/>
                    <a:pt x="841248" y="747607"/>
                  </a:cubicBezTo>
                  <a:cubicBezTo>
                    <a:pt x="844157" y="733063"/>
                    <a:pt x="845911" y="718308"/>
                    <a:pt x="848564" y="703715"/>
                  </a:cubicBezTo>
                  <a:cubicBezTo>
                    <a:pt x="850788" y="691482"/>
                    <a:pt x="853655" y="679372"/>
                    <a:pt x="855879" y="667139"/>
                  </a:cubicBezTo>
                  <a:cubicBezTo>
                    <a:pt x="858532" y="652546"/>
                    <a:pt x="860285" y="637792"/>
                    <a:pt x="863194" y="623248"/>
                  </a:cubicBezTo>
                  <a:cubicBezTo>
                    <a:pt x="876350" y="557467"/>
                    <a:pt x="865043" y="634092"/>
                    <a:pt x="877824" y="557411"/>
                  </a:cubicBezTo>
                  <a:cubicBezTo>
                    <a:pt x="880659" y="540404"/>
                    <a:pt x="882701" y="523274"/>
                    <a:pt x="885140" y="506205"/>
                  </a:cubicBezTo>
                  <a:cubicBezTo>
                    <a:pt x="882701" y="454999"/>
                    <a:pt x="882081" y="403673"/>
                    <a:pt x="877824" y="352586"/>
                  </a:cubicBezTo>
                  <a:cubicBezTo>
                    <a:pt x="877184" y="344902"/>
                    <a:pt x="873957" y="337537"/>
                    <a:pt x="870509" y="330640"/>
                  </a:cubicBezTo>
                  <a:cubicBezTo>
                    <a:pt x="866577" y="322777"/>
                    <a:pt x="860756" y="316010"/>
                    <a:pt x="855879" y="308695"/>
                  </a:cubicBezTo>
                  <a:cubicBezTo>
                    <a:pt x="853441" y="298941"/>
                    <a:pt x="851453" y="289064"/>
                    <a:pt x="848564" y="279434"/>
                  </a:cubicBezTo>
                  <a:cubicBezTo>
                    <a:pt x="844133" y="264663"/>
                    <a:pt x="833933" y="235543"/>
                    <a:pt x="833933" y="235543"/>
                  </a:cubicBezTo>
                  <a:cubicBezTo>
                    <a:pt x="829346" y="203436"/>
                    <a:pt x="820993" y="138195"/>
                    <a:pt x="811988" y="111184"/>
                  </a:cubicBezTo>
                  <a:cubicBezTo>
                    <a:pt x="809549" y="103869"/>
                    <a:pt x="811088" y="93516"/>
                    <a:pt x="804672" y="89239"/>
                  </a:cubicBezTo>
                  <a:cubicBezTo>
                    <a:pt x="794327" y="82342"/>
                    <a:pt x="780288" y="84362"/>
                    <a:pt x="768096" y="81923"/>
                  </a:cubicBezTo>
                  <a:cubicBezTo>
                    <a:pt x="647583" y="92880"/>
                    <a:pt x="674772" y="93976"/>
                    <a:pt x="512064" y="81923"/>
                  </a:cubicBezTo>
                  <a:cubicBezTo>
                    <a:pt x="504374" y="81353"/>
                    <a:pt x="497599" y="76478"/>
                    <a:pt x="490119" y="74608"/>
                  </a:cubicBezTo>
                  <a:cubicBezTo>
                    <a:pt x="478057" y="71592"/>
                    <a:pt x="465900" y="68666"/>
                    <a:pt x="453543" y="67293"/>
                  </a:cubicBezTo>
                  <a:cubicBezTo>
                    <a:pt x="421944" y="63782"/>
                    <a:pt x="390144" y="62416"/>
                    <a:pt x="358445" y="59978"/>
                  </a:cubicBezTo>
                  <a:cubicBezTo>
                    <a:pt x="326662" y="54681"/>
                    <a:pt x="308667" y="52167"/>
                    <a:pt x="277978" y="45347"/>
                  </a:cubicBezTo>
                  <a:cubicBezTo>
                    <a:pt x="268164" y="43166"/>
                    <a:pt x="258702" y="39207"/>
                    <a:pt x="248717" y="38032"/>
                  </a:cubicBezTo>
                  <a:cubicBezTo>
                    <a:pt x="217142" y="34317"/>
                    <a:pt x="185319" y="33155"/>
                    <a:pt x="153620" y="30717"/>
                  </a:cubicBezTo>
                  <a:cubicBezTo>
                    <a:pt x="141428" y="28279"/>
                    <a:pt x="129039" y="26673"/>
                    <a:pt x="117044" y="23402"/>
                  </a:cubicBezTo>
                  <a:cubicBezTo>
                    <a:pt x="103776" y="19783"/>
                    <a:pt x="61933" y="3260"/>
                    <a:pt x="43892" y="1456"/>
                  </a:cubicBezTo>
                  <a:cubicBezTo>
                    <a:pt x="29334" y="0"/>
                    <a:pt x="14631" y="1456"/>
                    <a:pt x="0" y="1456"/>
                  </a:cubicBezTo>
                </a:path>
              </a:pathLst>
            </a:custGeom>
            <a:ln w="76200">
              <a:solidFill>
                <a:srgbClr val="00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 name="Group 36"/>
          <p:cNvGrpSpPr/>
          <p:nvPr/>
        </p:nvGrpSpPr>
        <p:grpSpPr>
          <a:xfrm>
            <a:off x="5334000" y="1828800"/>
            <a:ext cx="2286000" cy="2362200"/>
            <a:chOff x="5334000" y="1828800"/>
            <a:chExt cx="2286000" cy="2362200"/>
          </a:xfrm>
        </p:grpSpPr>
        <p:sp>
          <p:nvSpPr>
            <p:cNvPr id="24" name="Oval 23"/>
            <p:cNvSpPr/>
            <p:nvPr/>
          </p:nvSpPr>
          <p:spPr>
            <a:xfrm>
              <a:off x="7467600" y="3962400"/>
              <a:ext cx="152400" cy="1524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6705600" y="3429000"/>
              <a:ext cx="152400" cy="1524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6248400" y="2362200"/>
              <a:ext cx="152400" cy="1524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7086600" y="2514600"/>
              <a:ext cx="152400" cy="1524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5638800" y="2209800"/>
              <a:ext cx="152400" cy="1524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6172200" y="2514600"/>
              <a:ext cx="152400" cy="1524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6553200" y="1828800"/>
              <a:ext cx="152400" cy="1524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6096000" y="3276600"/>
              <a:ext cx="152400" cy="1524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6096000" y="2362200"/>
              <a:ext cx="152400" cy="152400"/>
            </a:xfrm>
            <a:prstGeom prst="ellipse">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5867400" y="3124200"/>
              <a:ext cx="152400" cy="152400"/>
            </a:xfrm>
            <a:prstGeom prst="ellipse">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5334000" y="1981200"/>
              <a:ext cx="152400" cy="152400"/>
            </a:xfrm>
            <a:prstGeom prst="ellipse">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5334000" y="4038600"/>
              <a:ext cx="152400" cy="152400"/>
            </a:xfrm>
            <a:prstGeom prst="ellipse">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50"/>
          <p:cNvGrpSpPr/>
          <p:nvPr/>
        </p:nvGrpSpPr>
        <p:grpSpPr>
          <a:xfrm>
            <a:off x="5334000" y="1828800"/>
            <a:ext cx="2286000" cy="2362200"/>
            <a:chOff x="5334000" y="1828800"/>
            <a:chExt cx="2286000" cy="2362200"/>
          </a:xfrm>
        </p:grpSpPr>
        <p:sp>
          <p:nvSpPr>
            <p:cNvPr id="52" name="Oval 51"/>
            <p:cNvSpPr/>
            <p:nvPr/>
          </p:nvSpPr>
          <p:spPr>
            <a:xfrm>
              <a:off x="7467600" y="3962400"/>
              <a:ext cx="152400" cy="1524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6705600" y="3429000"/>
              <a:ext cx="152400" cy="15240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6248400" y="2362200"/>
              <a:ext cx="152400" cy="1524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7086600" y="2514600"/>
              <a:ext cx="152400" cy="1524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5638800" y="2209800"/>
              <a:ext cx="152400" cy="15240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6172200" y="2514600"/>
              <a:ext cx="152400" cy="152400"/>
            </a:xfrm>
            <a:prstGeom prst="ellips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6553200" y="1828800"/>
              <a:ext cx="152400" cy="1524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6096000" y="3276600"/>
              <a:ext cx="152400" cy="152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6096000" y="2362200"/>
              <a:ext cx="152400" cy="1524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5867400" y="3124200"/>
              <a:ext cx="152400" cy="152400"/>
            </a:xfrm>
            <a:prstGeom prst="ellipse">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5334000" y="1981200"/>
              <a:ext cx="152400" cy="152400"/>
            </a:xfrm>
            <a:prstGeom prst="ellipse">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5334000" y="4038600"/>
              <a:ext cx="152400" cy="15240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4" name="Picture 12" descr="alice.png"/>
          <p:cNvPicPr>
            <a:picLocks noChangeAspect="1"/>
          </p:cNvPicPr>
          <p:nvPr/>
        </p:nvPicPr>
        <p:blipFill>
          <a:blip r:embed="rId6"/>
          <a:srcRect/>
          <a:stretch>
            <a:fillRect/>
          </a:stretch>
        </p:blipFill>
        <p:spPr bwMode="auto">
          <a:xfrm flipH="1">
            <a:off x="7848600" y="3581400"/>
            <a:ext cx="464004" cy="471488"/>
          </a:xfrm>
          <a:prstGeom prst="rect">
            <a:avLst/>
          </a:prstGeom>
          <a:noFill/>
          <a:ln w="9525">
            <a:noFill/>
            <a:miter lim="800000"/>
            <a:headEnd/>
            <a:tailEnd/>
          </a:ln>
          <a:effectLst>
            <a:outerShdw blurRad="50800" dist="38100" dir="5400000" algn="t" rotWithShape="0">
              <a:prstClr val="black">
                <a:alpha val="40000"/>
              </a:prstClr>
            </a:outerShdw>
          </a:effectLst>
        </p:spPr>
      </p:pic>
      <p:sp>
        <p:nvSpPr>
          <p:cNvPr id="66" name="Rectangle 65"/>
          <p:cNvSpPr>
            <a:spLocks noChangeArrowheads="1"/>
          </p:cNvSpPr>
          <p:nvPr/>
        </p:nvSpPr>
        <p:spPr bwMode="auto">
          <a:xfrm>
            <a:off x="457200" y="5410200"/>
            <a:ext cx="8077200" cy="1066800"/>
          </a:xfrm>
          <a:prstGeom prst="rect">
            <a:avLst/>
          </a:prstGeom>
          <a:solidFill>
            <a:schemeClr val="tx2">
              <a:lumMod val="20000"/>
              <a:lumOff val="80000"/>
            </a:schemeClr>
          </a:solidFill>
          <a:ln w="9525">
            <a:noFill/>
            <a:miter lim="800000"/>
            <a:headEnd/>
            <a:tailEnd/>
          </a:ln>
          <a:effectLst>
            <a:outerShdw blurRad="50800" dist="38100" dir="2700000" algn="tl" rotWithShape="0">
              <a:prstClr val="black">
                <a:alpha val="40000"/>
              </a:prstClr>
            </a:outerShdw>
          </a:effectLst>
        </p:spPr>
        <p:txBody>
          <a:bodyPr wrap="none" anchor="ctr"/>
          <a:lstStyle/>
          <a:p>
            <a:pPr marL="0" lvl="1" algn="ctr"/>
            <a:r>
              <a:rPr lang="en-US" sz="2800" b="1" dirty="0" smtClean="0"/>
              <a:t>Question:</a:t>
            </a:r>
            <a:r>
              <a:rPr lang="en-US" sz="2800" dirty="0" smtClean="0"/>
              <a:t> Given some traffic samples from a device, </a:t>
            </a:r>
          </a:p>
          <a:p>
            <a:pPr marL="0" lvl="1" algn="ctr"/>
            <a:r>
              <a:rPr lang="en-US" sz="2800" dirty="0" smtClean="0"/>
              <a:t>can we identify when it is present in the future?</a:t>
            </a:r>
          </a:p>
        </p:txBody>
      </p:sp>
      <p:grpSp>
        <p:nvGrpSpPr>
          <p:cNvPr id="15" name="Group 68"/>
          <p:cNvGrpSpPr/>
          <p:nvPr/>
        </p:nvGrpSpPr>
        <p:grpSpPr>
          <a:xfrm>
            <a:off x="6019800" y="2057400"/>
            <a:ext cx="2082428" cy="685800"/>
            <a:chOff x="6019800" y="2057400"/>
            <a:chExt cx="2082428" cy="685800"/>
          </a:xfrm>
        </p:grpSpPr>
        <p:sp>
          <p:nvSpPr>
            <p:cNvPr id="67" name="Oval 66"/>
            <p:cNvSpPr/>
            <p:nvPr/>
          </p:nvSpPr>
          <p:spPr>
            <a:xfrm>
              <a:off x="6019800" y="2286000"/>
              <a:ext cx="457200" cy="457200"/>
            </a:xfrm>
            <a:prstGeom prst="ellipse">
              <a:avLst/>
            </a:prstGeom>
            <a:noFill/>
            <a:ln w="571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TextBox 67"/>
            <p:cNvSpPr txBox="1"/>
            <p:nvPr/>
          </p:nvSpPr>
          <p:spPr>
            <a:xfrm>
              <a:off x="6400800" y="2057400"/>
              <a:ext cx="1701428" cy="369332"/>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b="1" dirty="0" smtClean="0"/>
                <a:t>Was Alice here?</a:t>
              </a:r>
              <a:endParaRPr lang="en-US" b="1" dirty="0"/>
            </a:p>
          </p:txBody>
        </p:sp>
      </p:grpSp>
      <p:pic>
        <p:nvPicPr>
          <p:cNvPr id="47" name="Picture 46" descr="charlie.png"/>
          <p:cNvPicPr>
            <a:picLocks noChangeAspect="1"/>
          </p:cNvPicPr>
          <p:nvPr/>
        </p:nvPicPr>
        <p:blipFill>
          <a:blip r:embed="rId7" cstate="screen"/>
          <a:stretch>
            <a:fillRect/>
          </a:stretch>
        </p:blipFill>
        <p:spPr>
          <a:xfrm flipH="1">
            <a:off x="5181600" y="3505200"/>
            <a:ext cx="304800" cy="567944"/>
          </a:xfrm>
          <a:prstGeom prst="rect">
            <a:avLst/>
          </a:prstGeom>
          <a:effectLst>
            <a:outerShdw blurRad="50800" dist="38100" dir="5400000" algn="t" rotWithShape="0">
              <a:prstClr val="black">
                <a:alpha val="40000"/>
              </a:prstClr>
            </a:outerShdw>
          </a:effectLst>
        </p:spPr>
      </p:pic>
      <p:pic>
        <p:nvPicPr>
          <p:cNvPr id="48" name="Picture 13" descr="bob.png"/>
          <p:cNvPicPr>
            <a:picLocks noChangeAspect="1"/>
          </p:cNvPicPr>
          <p:nvPr/>
        </p:nvPicPr>
        <p:blipFill>
          <a:blip r:embed="rId8" cstate="screen"/>
          <a:srcRect/>
          <a:stretch>
            <a:fillRect/>
          </a:stretch>
        </p:blipFill>
        <p:spPr bwMode="auto">
          <a:xfrm>
            <a:off x="6019800" y="1371600"/>
            <a:ext cx="457200" cy="469871"/>
          </a:xfrm>
          <a:prstGeom prst="rect">
            <a:avLst/>
          </a:prstGeom>
          <a:noFill/>
          <a:ln w="9525">
            <a:noFill/>
            <a:miter lim="800000"/>
            <a:headEnd/>
            <a:tailEnd/>
          </a:ln>
          <a:effectLst>
            <a:outerShdw blurRad="50800" dist="38100" dir="5400000" algn="t" rotWithShape="0">
              <a:prstClr val="black">
                <a:alpha val="40000"/>
              </a:prstClr>
            </a:outerShdw>
          </a:effectLst>
        </p:spPr>
      </p:pic>
      <p:sp>
        <p:nvSpPr>
          <p:cNvPr id="49" name="TextBox 48"/>
          <p:cNvSpPr txBox="1"/>
          <p:nvPr/>
        </p:nvSpPr>
        <p:spPr>
          <a:xfrm>
            <a:off x="6858000" y="4419600"/>
            <a:ext cx="1370568" cy="646331"/>
          </a:xfrm>
          <a:prstGeom prst="rect">
            <a:avLst/>
          </a:prstGeom>
          <a:noFill/>
        </p:spPr>
        <p:txBody>
          <a:bodyPr wrap="none" rtlCol="0">
            <a:spAutoFit/>
          </a:bodyPr>
          <a:lstStyle/>
          <a:p>
            <a:pPr algn="ctr"/>
            <a:r>
              <a:rPr lang="en-US" dirty="0" smtClean="0"/>
              <a:t>Known to be</a:t>
            </a:r>
          </a:p>
          <a:p>
            <a:pPr algn="ctr"/>
            <a:r>
              <a:rPr lang="en-US" dirty="0" smtClean="0"/>
              <a:t>from Alice</a:t>
            </a:r>
            <a:endParaRPr lang="en-US" dirty="0"/>
          </a:p>
        </p:txBody>
      </p:sp>
      <p:cxnSp>
        <p:nvCxnSpPr>
          <p:cNvPr id="51" name="Straight Arrow Connector 50"/>
          <p:cNvCxnSpPr>
            <a:stCxn id="49" idx="0"/>
            <a:endCxn id="52" idx="4"/>
          </p:cNvCxnSpPr>
          <p:nvPr/>
        </p:nvCxnSpPr>
        <p:spPr>
          <a:xfrm rot="5400000" flipH="1" flipV="1">
            <a:off x="7391142" y="4266942"/>
            <a:ext cx="304800" cy="516"/>
          </a:xfrm>
          <a:prstGeom prst="straightConnector1">
            <a:avLst/>
          </a:prstGeom>
          <a:ln w="38100">
            <a:solidFill>
              <a:schemeClr val="tx1"/>
            </a:solidFill>
            <a:headEnd type="none" w="med" len="med"/>
            <a:tailEnd type="triangl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142633305"/>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7" end="7"/>
                                            </p:txEl>
                                          </p:spTgt>
                                        </p:tgtEl>
                                        <p:attrNameLst>
                                          <p:attrName>style.visibility</p:attrName>
                                        </p:attrNameLst>
                                      </p:cBhvr>
                                      <p:to>
                                        <p:strVal val="visible"/>
                                      </p:to>
                                    </p:set>
                                    <p:animEffect transition="in" filter="fade">
                                      <p:cBhvr>
                                        <p:cTn id="18" dur="500"/>
                                        <p:tgtEl>
                                          <p:spTgt spid="3">
                                            <p:txEl>
                                              <p:pRg st="7" end="7"/>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66"/>
                                        </p:tgtEl>
                                        <p:attrNameLst>
                                          <p:attrName>style.visibility</p:attrName>
                                        </p:attrNameLst>
                                      </p:cBhvr>
                                      <p:to>
                                        <p:strVal val="visible"/>
                                      </p:to>
                                    </p:set>
                                    <p:animEffect transition="in" filter="fade">
                                      <p:cBhvr>
                                        <p:cTn id="26" dur="500"/>
                                        <p:tgtEl>
                                          <p:spTgt spid="66"/>
                                        </p:tgtEl>
                                      </p:cBhvr>
                                    </p:animEffect>
                                  </p:childTnLst>
                                </p:cTn>
                              </p:par>
                              <p:par>
                                <p:cTn id="27" presetID="10" presetClass="entr" presetSubtype="0" fill="hold" nodeType="withEffect">
                                  <p:stCondLst>
                                    <p:cond delay="0"/>
                                  </p:stCondLst>
                                  <p:childTnLst>
                                    <p:set>
                                      <p:cBhvr>
                                        <p:cTn id="28" dur="1" fill="hold">
                                          <p:stCondLst>
                                            <p:cond delay="0"/>
                                          </p:stCondLst>
                                        </p:cTn>
                                        <p:tgtEl>
                                          <p:spTgt spid="51"/>
                                        </p:tgtEl>
                                        <p:attrNameLst>
                                          <p:attrName>style.visibility</p:attrName>
                                        </p:attrNameLst>
                                      </p:cBhvr>
                                      <p:to>
                                        <p:strVal val="visible"/>
                                      </p:to>
                                    </p:set>
                                    <p:animEffect transition="in" filter="fade">
                                      <p:cBhvr>
                                        <p:cTn id="29" dur="500"/>
                                        <p:tgtEl>
                                          <p:spTgt spid="51"/>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49"/>
                                        </p:tgtEl>
                                        <p:attrNameLst>
                                          <p:attrName>style.visibility</p:attrName>
                                        </p:attrNameLst>
                                      </p:cBhvr>
                                      <p:to>
                                        <p:strVal val="visible"/>
                                      </p:to>
                                    </p:set>
                                    <p:animEffect transition="in" filter="fade">
                                      <p:cBhvr>
                                        <p:cTn id="32"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4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p:cNvPicPr>
            <a:picLocks noChangeAspect="1" noChangeArrowheads="1"/>
          </p:cNvPicPr>
          <p:nvPr/>
        </p:nvPicPr>
        <p:blipFill>
          <a:blip r:embed="rId4">
            <a:duotone>
              <a:prstClr val="black"/>
              <a:srgbClr val="D9C3A5">
                <a:tint val="50000"/>
                <a:satMod val="180000"/>
              </a:srgbClr>
            </a:duotone>
            <a:lum contrast="-24000"/>
          </a:blip>
          <a:srcRect/>
          <a:stretch>
            <a:fillRect/>
          </a:stretch>
        </p:blipFill>
        <p:spPr bwMode="auto">
          <a:xfrm flipH="1">
            <a:off x="0" y="-1395"/>
            <a:ext cx="9144000" cy="6859396"/>
          </a:xfrm>
          <a:prstGeom prst="rect">
            <a:avLst/>
          </a:prstGeom>
          <a:noFill/>
          <a:ln w="50800" algn="ctr">
            <a:noFill/>
            <a:miter lim="800000"/>
            <a:headEnd/>
            <a:tailEnd/>
          </a:ln>
          <a:effectLst/>
        </p:spPr>
      </p:pic>
      <p:pic>
        <p:nvPicPr>
          <p:cNvPr id="4100" name="Picture 48" descr="psp.png"/>
          <p:cNvPicPr>
            <a:picLocks noChangeAspect="1"/>
          </p:cNvPicPr>
          <p:nvPr/>
        </p:nvPicPr>
        <p:blipFill>
          <a:blip r:embed="rId5"/>
          <a:srcRect/>
          <a:stretch>
            <a:fillRect/>
          </a:stretch>
        </p:blipFill>
        <p:spPr bwMode="auto">
          <a:xfrm>
            <a:off x="1371600" y="5181600"/>
            <a:ext cx="1066800" cy="804863"/>
          </a:xfrm>
          <a:prstGeom prst="rect">
            <a:avLst/>
          </a:prstGeom>
          <a:noFill/>
          <a:ln w="9525">
            <a:noFill/>
            <a:miter lim="800000"/>
            <a:headEnd/>
            <a:tailEnd/>
          </a:ln>
          <a:effectLst>
            <a:glow rad="63500">
              <a:schemeClr val="accent3">
                <a:satMod val="175000"/>
                <a:alpha val="40000"/>
              </a:schemeClr>
            </a:glow>
            <a:outerShdw blurRad="63500" sx="102000" sy="102000" algn="ctr" rotWithShape="0">
              <a:prstClr val="black">
                <a:alpha val="40000"/>
              </a:prstClr>
            </a:outerShdw>
          </a:effectLst>
        </p:spPr>
      </p:pic>
      <p:pic>
        <p:nvPicPr>
          <p:cNvPr id="4101" name="Picture 38" descr="itouch.png"/>
          <p:cNvPicPr>
            <a:picLocks noChangeAspect="1"/>
          </p:cNvPicPr>
          <p:nvPr/>
        </p:nvPicPr>
        <p:blipFill>
          <a:blip r:embed="rId6" cstate="screen"/>
          <a:srcRect/>
          <a:stretch>
            <a:fillRect/>
          </a:stretch>
        </p:blipFill>
        <p:spPr bwMode="auto">
          <a:xfrm>
            <a:off x="2590800" y="3733800"/>
            <a:ext cx="304800" cy="509588"/>
          </a:xfrm>
          <a:prstGeom prst="rect">
            <a:avLst/>
          </a:prstGeom>
          <a:noFill/>
          <a:ln w="9525">
            <a:noFill/>
            <a:miter lim="800000"/>
            <a:headEnd/>
            <a:tailEnd/>
          </a:ln>
          <a:effectLst>
            <a:glow rad="63500">
              <a:schemeClr val="accent3">
                <a:satMod val="175000"/>
                <a:alpha val="40000"/>
              </a:schemeClr>
            </a:glow>
          </a:effectLst>
        </p:spPr>
      </p:pic>
      <p:pic>
        <p:nvPicPr>
          <p:cNvPr id="4102" name="Picture 59" descr="phone.png"/>
          <p:cNvPicPr>
            <a:picLocks noChangeAspect="1"/>
          </p:cNvPicPr>
          <p:nvPr/>
        </p:nvPicPr>
        <p:blipFill>
          <a:blip r:embed="rId7"/>
          <a:srcRect/>
          <a:stretch>
            <a:fillRect/>
          </a:stretch>
        </p:blipFill>
        <p:spPr bwMode="auto">
          <a:xfrm>
            <a:off x="4038600" y="3675063"/>
            <a:ext cx="457200" cy="631825"/>
          </a:xfrm>
          <a:prstGeom prst="rect">
            <a:avLst/>
          </a:prstGeom>
          <a:noFill/>
          <a:ln w="9525">
            <a:noFill/>
            <a:miter lim="800000"/>
            <a:headEnd/>
            <a:tailEnd/>
          </a:ln>
          <a:effectLst>
            <a:glow rad="63500">
              <a:schemeClr val="accent3">
                <a:satMod val="175000"/>
                <a:alpha val="40000"/>
              </a:schemeClr>
            </a:glow>
          </a:effectLst>
        </p:spPr>
      </p:pic>
      <p:pic>
        <p:nvPicPr>
          <p:cNvPr id="4103" name="Picture 6" descr="pacemaker.png"/>
          <p:cNvPicPr>
            <a:picLocks noChangeAspect="1"/>
          </p:cNvPicPr>
          <p:nvPr/>
        </p:nvPicPr>
        <p:blipFill>
          <a:blip r:embed="rId8" cstate="screen"/>
          <a:srcRect/>
          <a:stretch>
            <a:fillRect/>
          </a:stretch>
        </p:blipFill>
        <p:spPr bwMode="auto">
          <a:xfrm>
            <a:off x="914400" y="2438400"/>
            <a:ext cx="946150" cy="946150"/>
          </a:xfrm>
          <a:prstGeom prst="rect">
            <a:avLst/>
          </a:prstGeom>
          <a:noFill/>
          <a:ln w="9525">
            <a:noFill/>
            <a:miter lim="800000"/>
            <a:headEnd/>
            <a:tailEnd/>
          </a:ln>
          <a:effectLst>
            <a:glow rad="63500">
              <a:schemeClr val="accent3">
                <a:satMod val="175000"/>
                <a:alpha val="40000"/>
              </a:schemeClr>
            </a:glow>
          </a:effectLst>
        </p:spPr>
      </p:pic>
      <p:pic>
        <p:nvPicPr>
          <p:cNvPr id="4104" name="Picture 11" descr="nikeipod2.png"/>
          <p:cNvPicPr>
            <a:picLocks noChangeAspect="1"/>
          </p:cNvPicPr>
          <p:nvPr/>
        </p:nvPicPr>
        <p:blipFill>
          <a:blip r:embed="rId9" cstate="screen"/>
          <a:srcRect/>
          <a:stretch>
            <a:fillRect/>
          </a:stretch>
        </p:blipFill>
        <p:spPr bwMode="auto">
          <a:xfrm>
            <a:off x="3962400" y="5638800"/>
            <a:ext cx="685800" cy="1057275"/>
          </a:xfrm>
          <a:prstGeom prst="rect">
            <a:avLst/>
          </a:prstGeom>
          <a:noFill/>
          <a:ln w="9525">
            <a:noFill/>
            <a:miter lim="800000"/>
            <a:headEnd/>
            <a:tailEnd/>
          </a:ln>
          <a:effectLst>
            <a:glow rad="63500">
              <a:schemeClr val="accent3">
                <a:satMod val="175000"/>
                <a:alpha val="40000"/>
              </a:schemeClr>
            </a:glow>
          </a:effectLst>
        </p:spPr>
      </p:pic>
      <p:pic>
        <p:nvPicPr>
          <p:cNvPr id="4110" name="Picture 55" descr="cannon.png"/>
          <p:cNvPicPr>
            <a:picLocks noChangeAspect="1"/>
          </p:cNvPicPr>
          <p:nvPr/>
        </p:nvPicPr>
        <p:blipFill>
          <a:blip r:embed="rId10" cstate="screen"/>
          <a:srcRect/>
          <a:stretch>
            <a:fillRect/>
          </a:stretch>
        </p:blipFill>
        <p:spPr bwMode="auto">
          <a:xfrm>
            <a:off x="5867400" y="4267200"/>
            <a:ext cx="481013" cy="346075"/>
          </a:xfrm>
          <a:prstGeom prst="rect">
            <a:avLst/>
          </a:prstGeom>
          <a:noFill/>
          <a:ln w="9525">
            <a:noFill/>
            <a:miter lim="800000"/>
            <a:headEnd/>
            <a:tailEnd/>
          </a:ln>
          <a:effectLst>
            <a:glow rad="63500">
              <a:schemeClr val="accent3">
                <a:satMod val="175000"/>
                <a:alpha val="40000"/>
              </a:schemeClr>
            </a:glow>
          </a:effectLst>
        </p:spPr>
      </p:pic>
      <p:pic>
        <p:nvPicPr>
          <p:cNvPr id="4111" name="Picture 61" descr="kindle.png"/>
          <p:cNvPicPr>
            <a:picLocks noChangeAspect="1"/>
          </p:cNvPicPr>
          <p:nvPr/>
        </p:nvPicPr>
        <p:blipFill>
          <a:blip r:embed="rId11" cstate="screen"/>
          <a:srcRect/>
          <a:stretch>
            <a:fillRect/>
          </a:stretch>
        </p:blipFill>
        <p:spPr bwMode="auto">
          <a:xfrm>
            <a:off x="2667000" y="4953000"/>
            <a:ext cx="1068388" cy="1046163"/>
          </a:xfrm>
          <a:prstGeom prst="rect">
            <a:avLst/>
          </a:prstGeom>
          <a:noFill/>
          <a:ln w="9525">
            <a:noFill/>
            <a:miter lim="800000"/>
            <a:headEnd/>
            <a:tailEnd/>
          </a:ln>
          <a:effectLst>
            <a:glow rad="63500">
              <a:schemeClr val="accent3">
                <a:satMod val="175000"/>
                <a:alpha val="40000"/>
              </a:schemeClr>
            </a:glow>
          </a:effectLst>
        </p:spPr>
      </p:pic>
      <p:pic>
        <p:nvPicPr>
          <p:cNvPr id="4113" name="Picture 83" descr="portablevideo.png"/>
          <p:cNvPicPr>
            <a:picLocks noChangeAspect="1"/>
          </p:cNvPicPr>
          <p:nvPr/>
        </p:nvPicPr>
        <p:blipFill>
          <a:blip r:embed="rId12" cstate="screen"/>
          <a:srcRect/>
          <a:stretch>
            <a:fillRect/>
          </a:stretch>
        </p:blipFill>
        <p:spPr bwMode="auto">
          <a:xfrm>
            <a:off x="2914650" y="3733800"/>
            <a:ext cx="857250" cy="490538"/>
          </a:xfrm>
          <a:prstGeom prst="rect">
            <a:avLst/>
          </a:prstGeom>
          <a:noFill/>
          <a:ln w="9525">
            <a:noFill/>
            <a:miter lim="800000"/>
            <a:headEnd/>
            <a:tailEnd/>
          </a:ln>
          <a:effectLst>
            <a:glow rad="63500">
              <a:schemeClr val="accent3">
                <a:satMod val="175000"/>
                <a:alpha val="40000"/>
              </a:schemeClr>
            </a:glow>
          </a:effectLst>
        </p:spPr>
      </p:pic>
      <p:pic>
        <p:nvPicPr>
          <p:cNvPr id="4114" name="Picture 98" descr="radiowaves2.png"/>
          <p:cNvPicPr>
            <a:picLocks noChangeAspect="1"/>
          </p:cNvPicPr>
          <p:nvPr/>
        </p:nvPicPr>
        <p:blipFill>
          <a:blip r:embed="rId13"/>
          <a:srcRect/>
          <a:stretch>
            <a:fillRect/>
          </a:stretch>
        </p:blipFill>
        <p:spPr bwMode="auto">
          <a:xfrm rot="14271889">
            <a:off x="1636712" y="2524126"/>
            <a:ext cx="468313" cy="423862"/>
          </a:xfrm>
          <a:prstGeom prst="rect">
            <a:avLst/>
          </a:prstGeom>
          <a:noFill/>
          <a:ln w="9525">
            <a:noFill/>
            <a:miter lim="800000"/>
            <a:headEnd/>
            <a:tailEnd/>
          </a:ln>
        </p:spPr>
      </p:pic>
      <p:pic>
        <p:nvPicPr>
          <p:cNvPr id="4115" name="Picture 99" descr="radiowaves2.png"/>
          <p:cNvPicPr>
            <a:picLocks noChangeAspect="1"/>
          </p:cNvPicPr>
          <p:nvPr/>
        </p:nvPicPr>
        <p:blipFill>
          <a:blip r:embed="rId14"/>
          <a:srcRect/>
          <a:stretch>
            <a:fillRect/>
          </a:stretch>
        </p:blipFill>
        <p:spPr bwMode="auto">
          <a:xfrm>
            <a:off x="2971800" y="3352800"/>
            <a:ext cx="609600" cy="457200"/>
          </a:xfrm>
          <a:prstGeom prst="rect">
            <a:avLst/>
          </a:prstGeom>
          <a:noFill/>
          <a:ln w="9525">
            <a:noFill/>
            <a:miter lim="800000"/>
            <a:headEnd/>
            <a:tailEnd/>
          </a:ln>
        </p:spPr>
      </p:pic>
      <p:pic>
        <p:nvPicPr>
          <p:cNvPr id="4116" name="Picture 100" descr="radiowaves2.png"/>
          <p:cNvPicPr>
            <a:picLocks noChangeAspect="1"/>
          </p:cNvPicPr>
          <p:nvPr/>
        </p:nvPicPr>
        <p:blipFill>
          <a:blip r:embed="rId14"/>
          <a:srcRect/>
          <a:stretch>
            <a:fillRect/>
          </a:stretch>
        </p:blipFill>
        <p:spPr bwMode="auto">
          <a:xfrm>
            <a:off x="4038600" y="3276600"/>
            <a:ext cx="685800" cy="457200"/>
          </a:xfrm>
          <a:prstGeom prst="rect">
            <a:avLst/>
          </a:prstGeom>
          <a:noFill/>
          <a:ln w="9525">
            <a:noFill/>
            <a:miter lim="800000"/>
            <a:headEnd/>
            <a:tailEnd/>
          </a:ln>
        </p:spPr>
      </p:pic>
      <p:pic>
        <p:nvPicPr>
          <p:cNvPr id="4117" name="Picture 101" descr="radiowaves2.png"/>
          <p:cNvPicPr>
            <a:picLocks noChangeAspect="1"/>
          </p:cNvPicPr>
          <p:nvPr/>
        </p:nvPicPr>
        <p:blipFill>
          <a:blip r:embed="rId14"/>
          <a:srcRect/>
          <a:stretch>
            <a:fillRect/>
          </a:stretch>
        </p:blipFill>
        <p:spPr bwMode="auto">
          <a:xfrm>
            <a:off x="2514600" y="3276600"/>
            <a:ext cx="457200" cy="457200"/>
          </a:xfrm>
          <a:prstGeom prst="rect">
            <a:avLst/>
          </a:prstGeom>
          <a:noFill/>
          <a:ln w="9525">
            <a:noFill/>
            <a:miter lim="800000"/>
            <a:headEnd/>
            <a:tailEnd/>
          </a:ln>
        </p:spPr>
      </p:pic>
      <p:pic>
        <p:nvPicPr>
          <p:cNvPr id="4118" name="Picture 102" descr="radiowaves2.png"/>
          <p:cNvPicPr>
            <a:picLocks noChangeAspect="1"/>
          </p:cNvPicPr>
          <p:nvPr/>
        </p:nvPicPr>
        <p:blipFill>
          <a:blip r:embed="rId14"/>
          <a:srcRect/>
          <a:stretch>
            <a:fillRect/>
          </a:stretch>
        </p:blipFill>
        <p:spPr bwMode="auto">
          <a:xfrm>
            <a:off x="5791200" y="3810000"/>
            <a:ext cx="609600" cy="457200"/>
          </a:xfrm>
          <a:prstGeom prst="rect">
            <a:avLst/>
          </a:prstGeom>
          <a:noFill/>
          <a:ln w="9525">
            <a:noFill/>
            <a:miter lim="800000"/>
            <a:headEnd/>
            <a:tailEnd/>
          </a:ln>
        </p:spPr>
      </p:pic>
      <p:pic>
        <p:nvPicPr>
          <p:cNvPr id="4119" name="Picture 103" descr="radiowaves2.png"/>
          <p:cNvPicPr>
            <a:picLocks noChangeAspect="1"/>
          </p:cNvPicPr>
          <p:nvPr/>
        </p:nvPicPr>
        <p:blipFill>
          <a:blip r:embed="rId13"/>
          <a:srcRect/>
          <a:stretch>
            <a:fillRect/>
          </a:stretch>
        </p:blipFill>
        <p:spPr bwMode="auto">
          <a:xfrm rot="11937795">
            <a:off x="4318702" y="5263579"/>
            <a:ext cx="573476" cy="412750"/>
          </a:xfrm>
          <a:prstGeom prst="rect">
            <a:avLst/>
          </a:prstGeom>
          <a:noFill/>
          <a:ln w="9525">
            <a:noFill/>
            <a:miter lim="800000"/>
            <a:headEnd/>
            <a:tailEnd/>
          </a:ln>
        </p:spPr>
      </p:pic>
      <p:pic>
        <p:nvPicPr>
          <p:cNvPr id="4120" name="Picture 104" descr="radiowaves2.png"/>
          <p:cNvPicPr>
            <a:picLocks noChangeAspect="1"/>
          </p:cNvPicPr>
          <p:nvPr/>
        </p:nvPicPr>
        <p:blipFill>
          <a:blip r:embed="rId14"/>
          <a:srcRect/>
          <a:stretch>
            <a:fillRect/>
          </a:stretch>
        </p:blipFill>
        <p:spPr bwMode="auto">
          <a:xfrm>
            <a:off x="1600200" y="4697413"/>
            <a:ext cx="774700" cy="636587"/>
          </a:xfrm>
          <a:prstGeom prst="rect">
            <a:avLst/>
          </a:prstGeom>
          <a:noFill/>
          <a:ln w="9525">
            <a:noFill/>
            <a:miter lim="800000"/>
            <a:headEnd/>
            <a:tailEnd/>
          </a:ln>
        </p:spPr>
      </p:pic>
      <p:pic>
        <p:nvPicPr>
          <p:cNvPr id="4121" name="Picture 105" descr="radiowaves2.png"/>
          <p:cNvPicPr>
            <a:picLocks noChangeAspect="1"/>
          </p:cNvPicPr>
          <p:nvPr/>
        </p:nvPicPr>
        <p:blipFill>
          <a:blip r:embed="rId13"/>
          <a:srcRect/>
          <a:stretch>
            <a:fillRect/>
          </a:stretch>
        </p:blipFill>
        <p:spPr bwMode="auto">
          <a:xfrm rot="-10346836">
            <a:off x="3195638" y="4686300"/>
            <a:ext cx="614362" cy="503238"/>
          </a:xfrm>
          <a:prstGeom prst="rect">
            <a:avLst/>
          </a:prstGeom>
          <a:noFill/>
          <a:ln w="9525">
            <a:noFill/>
            <a:miter lim="800000"/>
            <a:headEnd/>
            <a:tailEnd/>
          </a:ln>
        </p:spPr>
      </p:pic>
      <p:grpSp>
        <p:nvGrpSpPr>
          <p:cNvPr id="3" name="Group 48"/>
          <p:cNvGrpSpPr/>
          <p:nvPr/>
        </p:nvGrpSpPr>
        <p:grpSpPr>
          <a:xfrm>
            <a:off x="816651" y="914400"/>
            <a:ext cx="2065937" cy="2133600"/>
            <a:chOff x="6760251" y="990600"/>
            <a:chExt cx="2065937" cy="2133600"/>
          </a:xfrm>
          <a:effectLst>
            <a:outerShdw blurRad="50800" dist="38100" dir="2700000" algn="tl" rotWithShape="0">
              <a:prstClr val="black">
                <a:alpha val="40000"/>
              </a:prstClr>
            </a:outerShdw>
          </a:effectLst>
        </p:grpSpPr>
        <p:cxnSp>
          <p:nvCxnSpPr>
            <p:cNvPr id="38" name="Straight Arrow Connector 37"/>
            <p:cNvCxnSpPr/>
            <p:nvPr/>
          </p:nvCxnSpPr>
          <p:spPr>
            <a:xfrm rot="5400000">
              <a:off x="8116094" y="2933700"/>
              <a:ext cx="380206" cy="794"/>
            </a:xfrm>
            <a:prstGeom prst="straightConnector1">
              <a:avLst/>
            </a:prstGeom>
            <a:ln w="762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4" name="Group 25"/>
            <p:cNvGrpSpPr>
              <a:grpSpLocks/>
            </p:cNvGrpSpPr>
            <p:nvPr/>
          </p:nvGrpSpPr>
          <p:grpSpPr bwMode="auto">
            <a:xfrm>
              <a:off x="6760251" y="990600"/>
              <a:ext cx="2065937" cy="1746051"/>
              <a:chOff x="6150651" y="914400"/>
              <a:chExt cx="2065937" cy="1746051"/>
            </a:xfrm>
          </p:grpSpPr>
          <p:pic>
            <p:nvPicPr>
              <p:cNvPr id="4126" name="Picture 22" descr="tp.png"/>
              <p:cNvPicPr>
                <a:picLocks noChangeAspect="1"/>
              </p:cNvPicPr>
              <p:nvPr/>
            </p:nvPicPr>
            <p:blipFill>
              <a:blip r:embed="rId15" cstate="screen"/>
              <a:srcRect/>
              <a:stretch>
                <a:fillRect/>
              </a:stretch>
            </p:blipFill>
            <p:spPr bwMode="auto">
              <a:xfrm>
                <a:off x="6781800" y="1447800"/>
                <a:ext cx="1434788" cy="1212651"/>
              </a:xfrm>
              <a:prstGeom prst="rect">
                <a:avLst/>
              </a:prstGeom>
              <a:noFill/>
              <a:ln w="9525">
                <a:noFill/>
                <a:miter lim="800000"/>
                <a:headEnd/>
                <a:tailEnd/>
              </a:ln>
            </p:spPr>
          </p:pic>
          <p:pic>
            <p:nvPicPr>
              <p:cNvPr id="4127" name="Picture 68" descr="devil"/>
              <p:cNvPicPr>
                <a:picLocks noChangeAspect="1" noChangeArrowheads="1"/>
              </p:cNvPicPr>
              <p:nvPr/>
            </p:nvPicPr>
            <p:blipFill>
              <a:blip r:embed="rId16" cstate="screen"/>
              <a:srcRect/>
              <a:stretch>
                <a:fillRect/>
              </a:stretch>
            </p:blipFill>
            <p:spPr bwMode="auto">
              <a:xfrm flipH="1">
                <a:off x="6150651" y="914400"/>
                <a:ext cx="1238103" cy="1182374"/>
              </a:xfrm>
              <a:prstGeom prst="rect">
                <a:avLst/>
              </a:prstGeom>
              <a:noFill/>
              <a:ln w="9525">
                <a:noFill/>
                <a:miter lim="800000"/>
                <a:headEnd/>
                <a:tailEnd/>
              </a:ln>
            </p:spPr>
          </p:pic>
          <p:sp>
            <p:nvSpPr>
              <p:cNvPr id="4128" name="Text Box 18"/>
              <p:cNvSpPr txBox="1">
                <a:spLocks noChangeArrowheads="1"/>
              </p:cNvSpPr>
              <p:nvPr/>
            </p:nvSpPr>
            <p:spPr bwMode="auto">
              <a:xfrm rot="374540">
                <a:off x="7336012" y="1629412"/>
                <a:ext cx="819029" cy="307777"/>
              </a:xfrm>
              <a:prstGeom prst="rect">
                <a:avLst/>
              </a:prstGeom>
              <a:noFill/>
              <a:ln w="9525">
                <a:noFill/>
                <a:miter lim="800000"/>
                <a:headEnd/>
                <a:tailEnd/>
              </a:ln>
            </p:spPr>
            <p:txBody>
              <a:bodyPr wrap="none">
                <a:spAutoFit/>
              </a:bodyPr>
              <a:lstStyle/>
              <a:p>
                <a:r>
                  <a:rPr lang="en-US" sz="1400" b="1" dirty="0" err="1">
                    <a:solidFill>
                      <a:srgbClr val="00FF00"/>
                    </a:solidFill>
                    <a:latin typeface="Arial Narrow"/>
                    <a:cs typeface="Arial Narrow"/>
                  </a:rPr>
                  <a:t>tcpdump</a:t>
                </a:r>
                <a:endParaRPr lang="en-US" sz="1400" b="1" dirty="0">
                  <a:solidFill>
                    <a:srgbClr val="00FF00"/>
                  </a:solidFill>
                  <a:latin typeface="Arial Narrow"/>
                  <a:cs typeface="Arial Narrow"/>
                </a:endParaRPr>
              </a:p>
            </p:txBody>
          </p:sp>
        </p:grpSp>
      </p:grpSp>
      <p:grpSp>
        <p:nvGrpSpPr>
          <p:cNvPr id="5" name="Group 71"/>
          <p:cNvGrpSpPr/>
          <p:nvPr/>
        </p:nvGrpSpPr>
        <p:grpSpPr>
          <a:xfrm>
            <a:off x="6248400" y="-76200"/>
            <a:ext cx="2895600" cy="2240765"/>
            <a:chOff x="6248401" y="2362199"/>
            <a:chExt cx="2895600" cy="2240765"/>
          </a:xfrm>
        </p:grpSpPr>
        <p:grpSp>
          <p:nvGrpSpPr>
            <p:cNvPr id="7" name="Group 65"/>
            <p:cNvGrpSpPr/>
            <p:nvPr/>
          </p:nvGrpSpPr>
          <p:grpSpPr>
            <a:xfrm>
              <a:off x="6248401" y="2362199"/>
              <a:ext cx="2895600" cy="2240765"/>
              <a:chOff x="6248401" y="2362199"/>
              <a:chExt cx="2895600" cy="2240765"/>
            </a:xfrm>
          </p:grpSpPr>
          <p:pic>
            <p:nvPicPr>
              <p:cNvPr id="60" name="Picture 59" descr="car.jpg"/>
              <p:cNvPicPr>
                <a:picLocks noChangeAspect="1"/>
              </p:cNvPicPr>
              <p:nvPr/>
            </p:nvPicPr>
            <p:blipFill>
              <a:blip r:embed="rId17"/>
              <a:stretch>
                <a:fillRect/>
              </a:stretch>
            </p:blipFill>
            <p:spPr>
              <a:xfrm>
                <a:off x="6248401" y="2362199"/>
                <a:ext cx="2895600" cy="2240765"/>
              </a:xfrm>
              <a:prstGeom prst="rect">
                <a:avLst/>
              </a:prstGeom>
              <a:ln w="57150">
                <a:solidFill>
                  <a:schemeClr val="bg1"/>
                </a:solidFill>
              </a:ln>
            </p:spPr>
          </p:pic>
          <p:pic>
            <p:nvPicPr>
              <p:cNvPr id="62" name="Picture 61" descr="radiowaves.png"/>
              <p:cNvPicPr>
                <a:picLocks noChangeAspect="1"/>
              </p:cNvPicPr>
              <p:nvPr/>
            </p:nvPicPr>
            <p:blipFill>
              <a:blip r:embed="rId18"/>
              <a:srcRect/>
              <a:stretch>
                <a:fillRect/>
              </a:stretch>
            </p:blipFill>
            <p:spPr bwMode="auto">
              <a:xfrm>
                <a:off x="8305800" y="2667000"/>
                <a:ext cx="712788" cy="685800"/>
              </a:xfrm>
              <a:prstGeom prst="rect">
                <a:avLst/>
              </a:prstGeom>
              <a:noFill/>
              <a:ln w="9525">
                <a:noFill/>
                <a:miter lim="800000"/>
                <a:headEnd/>
                <a:tailEnd/>
              </a:ln>
            </p:spPr>
          </p:pic>
        </p:grpSp>
        <p:pic>
          <p:nvPicPr>
            <p:cNvPr id="71" name="Picture 70" descr="radiowaves.png"/>
            <p:cNvPicPr>
              <a:picLocks noChangeAspect="1"/>
            </p:cNvPicPr>
            <p:nvPr/>
          </p:nvPicPr>
          <p:blipFill>
            <a:blip r:embed="rId18"/>
            <a:srcRect/>
            <a:stretch>
              <a:fillRect/>
            </a:stretch>
          </p:blipFill>
          <p:spPr bwMode="auto">
            <a:xfrm rot="19712794">
              <a:off x="6777013" y="3195613"/>
              <a:ext cx="381000" cy="381000"/>
            </a:xfrm>
            <a:prstGeom prst="rect">
              <a:avLst/>
            </a:prstGeom>
            <a:noFill/>
            <a:ln w="9525">
              <a:noFill/>
              <a:miter lim="800000"/>
              <a:headEnd/>
              <a:tailEnd/>
            </a:ln>
          </p:spPr>
        </p:pic>
      </p:grpSp>
      <p:grpSp>
        <p:nvGrpSpPr>
          <p:cNvPr id="8" name="Group 64"/>
          <p:cNvGrpSpPr/>
          <p:nvPr/>
        </p:nvGrpSpPr>
        <p:grpSpPr>
          <a:xfrm>
            <a:off x="6248400" y="2210938"/>
            <a:ext cx="2895600" cy="2404872"/>
            <a:chOff x="6248400" y="0"/>
            <a:chExt cx="2895600" cy="2404872"/>
          </a:xfrm>
        </p:grpSpPr>
        <p:pic>
          <p:nvPicPr>
            <p:cNvPr id="61" name="Picture 60" descr="home.jpg"/>
            <p:cNvPicPr>
              <a:picLocks noChangeAspect="1"/>
            </p:cNvPicPr>
            <p:nvPr/>
          </p:nvPicPr>
          <p:blipFill>
            <a:blip r:embed="rId19" cstate="screen"/>
            <a:stretch>
              <a:fillRect/>
            </a:stretch>
          </p:blipFill>
          <p:spPr>
            <a:xfrm>
              <a:off x="6248400" y="0"/>
              <a:ext cx="2895600" cy="2404872"/>
            </a:xfrm>
            <a:prstGeom prst="rect">
              <a:avLst/>
            </a:prstGeom>
            <a:ln w="57150">
              <a:solidFill>
                <a:schemeClr val="bg1"/>
              </a:solidFill>
            </a:ln>
          </p:spPr>
        </p:pic>
        <p:pic>
          <p:nvPicPr>
            <p:cNvPr id="63" name="Picture 62" descr="radiowaves.png"/>
            <p:cNvPicPr>
              <a:picLocks noChangeAspect="1"/>
            </p:cNvPicPr>
            <p:nvPr/>
          </p:nvPicPr>
          <p:blipFill>
            <a:blip r:embed="rId18"/>
            <a:srcRect/>
            <a:stretch>
              <a:fillRect/>
            </a:stretch>
          </p:blipFill>
          <p:spPr bwMode="auto">
            <a:xfrm>
              <a:off x="6781800" y="1371600"/>
              <a:ext cx="712788" cy="685800"/>
            </a:xfrm>
            <a:prstGeom prst="rect">
              <a:avLst/>
            </a:prstGeom>
            <a:noFill/>
            <a:ln w="9525">
              <a:noFill/>
              <a:miter lim="800000"/>
              <a:headEnd/>
              <a:tailEnd/>
            </a:ln>
          </p:spPr>
        </p:pic>
        <p:pic>
          <p:nvPicPr>
            <p:cNvPr id="64" name="Picture 63" descr="radiowaves.png"/>
            <p:cNvPicPr>
              <a:picLocks noChangeAspect="1"/>
            </p:cNvPicPr>
            <p:nvPr/>
          </p:nvPicPr>
          <p:blipFill>
            <a:blip r:embed="rId18"/>
            <a:srcRect/>
            <a:stretch>
              <a:fillRect/>
            </a:stretch>
          </p:blipFill>
          <p:spPr bwMode="auto">
            <a:xfrm rot="19588722">
              <a:off x="7592871" y="1040136"/>
              <a:ext cx="626160" cy="619571"/>
            </a:xfrm>
            <a:prstGeom prst="rect">
              <a:avLst/>
            </a:prstGeom>
            <a:noFill/>
            <a:ln w="9525">
              <a:noFill/>
              <a:miter lim="800000"/>
              <a:headEnd/>
              <a:tailEnd/>
            </a:ln>
          </p:spPr>
        </p:pic>
      </p:grpSp>
      <p:grpSp>
        <p:nvGrpSpPr>
          <p:cNvPr id="9" name="Group 47"/>
          <p:cNvGrpSpPr>
            <a:grpSpLocks/>
          </p:cNvGrpSpPr>
          <p:nvPr/>
        </p:nvGrpSpPr>
        <p:grpSpPr bwMode="auto">
          <a:xfrm>
            <a:off x="4495800" y="3810000"/>
            <a:ext cx="4343400" cy="381000"/>
            <a:chOff x="3733800" y="4267200"/>
            <a:chExt cx="3962400" cy="381000"/>
          </a:xfrm>
          <a:effectLst>
            <a:outerShdw blurRad="50800" dist="38100" dir="2700000" algn="tl" rotWithShape="0">
              <a:prstClr val="black">
                <a:alpha val="40000"/>
              </a:prstClr>
            </a:outerShdw>
          </a:effectLst>
        </p:grpSpPr>
        <p:sp>
          <p:nvSpPr>
            <p:cNvPr id="35" name="Rectangle 34"/>
            <p:cNvSpPr/>
            <p:nvPr/>
          </p:nvSpPr>
          <p:spPr bwMode="auto">
            <a:xfrm>
              <a:off x="5334000" y="4267200"/>
              <a:ext cx="2362200" cy="381000"/>
            </a:xfrm>
            <a:prstGeom prst="rect">
              <a:avLst/>
            </a:prstGeom>
            <a:solidFill>
              <a:schemeClr val="bg1"/>
            </a:solid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en-US" dirty="0" smtClean="0">
                  <a:latin typeface="Arial Narrow"/>
                  <a:cs typeface="Arial Narrow"/>
                </a:rPr>
                <a:t>Protocol Control Info</a:t>
              </a:r>
              <a:endParaRPr lang="en-US" dirty="0">
                <a:latin typeface="Arial Narrow"/>
                <a:cs typeface="Arial Narrow"/>
              </a:endParaRPr>
            </a:p>
          </p:txBody>
        </p:sp>
        <p:sp>
          <p:nvSpPr>
            <p:cNvPr id="34" name="Rectangle 33"/>
            <p:cNvSpPr/>
            <p:nvPr/>
          </p:nvSpPr>
          <p:spPr bwMode="auto">
            <a:xfrm>
              <a:off x="3733800" y="4267200"/>
              <a:ext cx="1600200" cy="381000"/>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en-US" dirty="0" smtClean="0">
                  <a:solidFill>
                    <a:schemeClr val="tx1"/>
                  </a:solidFill>
                  <a:latin typeface="Arial Narrow"/>
                  <a:cs typeface="Arial Narrow"/>
                </a:rPr>
                <a:t>Protocol Header</a:t>
              </a:r>
              <a:endParaRPr lang="en-US" dirty="0">
                <a:solidFill>
                  <a:schemeClr val="tx1"/>
                </a:solidFill>
                <a:latin typeface="Arial Narrow"/>
                <a:cs typeface="Arial Narrow"/>
              </a:endParaRPr>
            </a:p>
          </p:txBody>
        </p:sp>
      </p:grpSp>
      <p:grpSp>
        <p:nvGrpSpPr>
          <p:cNvPr id="11" name="Group 47"/>
          <p:cNvGrpSpPr>
            <a:grpSpLocks/>
          </p:cNvGrpSpPr>
          <p:nvPr/>
        </p:nvGrpSpPr>
        <p:grpSpPr bwMode="auto">
          <a:xfrm>
            <a:off x="7010400" y="2514600"/>
            <a:ext cx="4343400" cy="381000"/>
            <a:chOff x="3733800" y="4267200"/>
            <a:chExt cx="3962400" cy="381000"/>
          </a:xfrm>
          <a:effectLst>
            <a:outerShdw blurRad="50800" dist="38100" dir="2700000" algn="tl" rotWithShape="0">
              <a:prstClr val="black">
                <a:alpha val="40000"/>
              </a:prstClr>
            </a:outerShdw>
          </a:effectLst>
        </p:grpSpPr>
        <p:sp>
          <p:nvSpPr>
            <p:cNvPr id="39" name="Rectangle 38"/>
            <p:cNvSpPr/>
            <p:nvPr/>
          </p:nvSpPr>
          <p:spPr bwMode="auto">
            <a:xfrm>
              <a:off x="3733800" y="4267200"/>
              <a:ext cx="1600200" cy="381000"/>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en-US" dirty="0" smtClean="0">
                  <a:solidFill>
                    <a:schemeClr val="tx1"/>
                  </a:solidFill>
                  <a:latin typeface="Arial Narrow"/>
                  <a:cs typeface="Arial Narrow"/>
                </a:rPr>
                <a:t>Protocol Header</a:t>
              </a:r>
              <a:endParaRPr lang="en-US" dirty="0">
                <a:solidFill>
                  <a:schemeClr val="tx1"/>
                </a:solidFill>
                <a:latin typeface="Arial Narrow"/>
                <a:cs typeface="Arial Narrow"/>
              </a:endParaRPr>
            </a:p>
          </p:txBody>
        </p:sp>
        <p:sp>
          <p:nvSpPr>
            <p:cNvPr id="42" name="Rectangle 41"/>
            <p:cNvSpPr/>
            <p:nvPr/>
          </p:nvSpPr>
          <p:spPr bwMode="auto">
            <a:xfrm>
              <a:off x="5334000" y="4267200"/>
              <a:ext cx="2362200" cy="381000"/>
            </a:xfrm>
            <a:prstGeom prst="rect">
              <a:avLst/>
            </a:prstGeom>
            <a:solidFill>
              <a:srgbClr val="FFFF00"/>
            </a:solid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en-US" dirty="0" smtClean="0">
                  <a:latin typeface="Arial Narrow"/>
                  <a:cs typeface="Arial Narrow"/>
                </a:rPr>
                <a:t>Buddy list: Alice, Bob, …</a:t>
              </a:r>
              <a:endParaRPr lang="en-US" dirty="0">
                <a:latin typeface="Arial Narrow"/>
                <a:cs typeface="Arial Narrow"/>
              </a:endParaRPr>
            </a:p>
          </p:txBody>
        </p:sp>
      </p:grpSp>
      <p:grpSp>
        <p:nvGrpSpPr>
          <p:cNvPr id="12" name="Group 47"/>
          <p:cNvGrpSpPr>
            <a:grpSpLocks/>
          </p:cNvGrpSpPr>
          <p:nvPr/>
        </p:nvGrpSpPr>
        <p:grpSpPr bwMode="auto">
          <a:xfrm>
            <a:off x="1143000" y="3200400"/>
            <a:ext cx="4343400" cy="381000"/>
            <a:chOff x="3733800" y="4267200"/>
            <a:chExt cx="3962400" cy="381000"/>
          </a:xfrm>
          <a:effectLst>
            <a:outerShdw blurRad="50800" dist="38100" dir="2700000" algn="tl" rotWithShape="0">
              <a:prstClr val="black">
                <a:alpha val="40000"/>
              </a:prstClr>
            </a:outerShdw>
          </a:effectLst>
        </p:grpSpPr>
        <p:sp>
          <p:nvSpPr>
            <p:cNvPr id="48" name="Rectangle 47"/>
            <p:cNvSpPr/>
            <p:nvPr/>
          </p:nvSpPr>
          <p:spPr bwMode="auto">
            <a:xfrm>
              <a:off x="5334000" y="4267200"/>
              <a:ext cx="2362200" cy="381000"/>
            </a:xfrm>
            <a:prstGeom prst="rect">
              <a:avLst/>
            </a:prstGeom>
            <a:solidFill>
              <a:schemeClr val="bg1"/>
            </a:solid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en-US" dirty="0" smtClean="0">
                  <a:latin typeface="Arial Narrow"/>
                  <a:cs typeface="Arial Narrow"/>
                </a:rPr>
                <a:t>Protocol Control Info</a:t>
              </a:r>
              <a:endParaRPr lang="en-US" dirty="0">
                <a:latin typeface="Arial Narrow"/>
                <a:cs typeface="Arial Narrow"/>
              </a:endParaRPr>
            </a:p>
          </p:txBody>
        </p:sp>
        <p:sp>
          <p:nvSpPr>
            <p:cNvPr id="47" name="Rectangle 46"/>
            <p:cNvSpPr/>
            <p:nvPr/>
          </p:nvSpPr>
          <p:spPr bwMode="auto">
            <a:xfrm>
              <a:off x="3733800" y="4267200"/>
              <a:ext cx="1600200" cy="381000"/>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en-US" dirty="0" smtClean="0">
                  <a:solidFill>
                    <a:schemeClr val="tx1"/>
                  </a:solidFill>
                  <a:latin typeface="Arial Narrow"/>
                  <a:cs typeface="Arial Narrow"/>
                </a:rPr>
                <a:t>Protocol Header</a:t>
              </a:r>
              <a:endParaRPr lang="en-US" dirty="0">
                <a:solidFill>
                  <a:schemeClr val="tx1"/>
                </a:solidFill>
                <a:latin typeface="Arial Narrow"/>
                <a:cs typeface="Arial Narrow"/>
              </a:endParaRPr>
            </a:p>
          </p:txBody>
        </p:sp>
      </p:grpSp>
      <p:grpSp>
        <p:nvGrpSpPr>
          <p:cNvPr id="13" name="Group 47"/>
          <p:cNvGrpSpPr>
            <a:grpSpLocks/>
          </p:cNvGrpSpPr>
          <p:nvPr/>
        </p:nvGrpSpPr>
        <p:grpSpPr bwMode="auto">
          <a:xfrm>
            <a:off x="228600" y="2590800"/>
            <a:ext cx="4343400" cy="381000"/>
            <a:chOff x="3733800" y="4267200"/>
            <a:chExt cx="3962400" cy="381000"/>
          </a:xfrm>
          <a:effectLst>
            <a:outerShdw blurRad="50800" dist="38100" dir="2700000" algn="tl" rotWithShape="0">
              <a:prstClr val="black">
                <a:alpha val="40000"/>
              </a:prstClr>
            </a:outerShdw>
          </a:effectLst>
        </p:grpSpPr>
        <p:sp>
          <p:nvSpPr>
            <p:cNvPr id="44" name="Rectangle 43"/>
            <p:cNvSpPr/>
            <p:nvPr/>
          </p:nvSpPr>
          <p:spPr bwMode="auto">
            <a:xfrm>
              <a:off x="3733800" y="4267200"/>
              <a:ext cx="1600200" cy="381000"/>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en-US" dirty="0" smtClean="0">
                  <a:solidFill>
                    <a:schemeClr val="tx1"/>
                  </a:solidFill>
                  <a:latin typeface="Arial Narrow"/>
                  <a:cs typeface="Arial Narrow"/>
                </a:rPr>
                <a:t>Protocol Header</a:t>
              </a:r>
              <a:endParaRPr lang="en-US" dirty="0">
                <a:solidFill>
                  <a:schemeClr val="tx1"/>
                </a:solidFill>
                <a:latin typeface="Arial Narrow"/>
                <a:cs typeface="Arial Narrow"/>
              </a:endParaRPr>
            </a:p>
          </p:txBody>
        </p:sp>
        <p:sp>
          <p:nvSpPr>
            <p:cNvPr id="45" name="Rectangle 44"/>
            <p:cNvSpPr/>
            <p:nvPr/>
          </p:nvSpPr>
          <p:spPr bwMode="auto">
            <a:xfrm>
              <a:off x="5334000" y="4267200"/>
              <a:ext cx="2362200" cy="381000"/>
            </a:xfrm>
            <a:prstGeom prst="rect">
              <a:avLst/>
            </a:prstGeom>
            <a:solidFill>
              <a:srgbClr val="FFFF00"/>
            </a:solid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en-US" dirty="0" smtClean="0">
                  <a:latin typeface="Arial Narrow"/>
                  <a:cs typeface="Arial Narrow"/>
                </a:rPr>
                <a:t>Blood pressure: high</a:t>
              </a:r>
              <a:endParaRPr lang="en-US" dirty="0">
                <a:latin typeface="Arial Narrow"/>
                <a:cs typeface="Arial Narrow"/>
              </a:endParaRPr>
            </a:p>
          </p:txBody>
        </p:sp>
      </p:grpSp>
      <p:grpSp>
        <p:nvGrpSpPr>
          <p:cNvPr id="66" name="Group 65"/>
          <p:cNvGrpSpPr/>
          <p:nvPr/>
        </p:nvGrpSpPr>
        <p:grpSpPr>
          <a:xfrm>
            <a:off x="6248400" y="4648200"/>
            <a:ext cx="2895600" cy="2209800"/>
            <a:chOff x="6248400" y="4648200"/>
            <a:chExt cx="2895600" cy="2209800"/>
          </a:xfrm>
        </p:grpSpPr>
        <p:pic>
          <p:nvPicPr>
            <p:cNvPr id="65" name="Picture 64" descr="aa_clinic.jpg"/>
            <p:cNvPicPr>
              <a:picLocks noChangeAspect="1"/>
            </p:cNvPicPr>
            <p:nvPr/>
          </p:nvPicPr>
          <p:blipFill>
            <a:blip r:embed="rId20"/>
            <a:stretch>
              <a:fillRect/>
            </a:stretch>
          </p:blipFill>
          <p:spPr>
            <a:xfrm>
              <a:off x="6248400" y="4648200"/>
              <a:ext cx="2895600" cy="2209800"/>
            </a:xfrm>
            <a:prstGeom prst="rect">
              <a:avLst/>
            </a:prstGeom>
            <a:ln w="57150">
              <a:solidFill>
                <a:schemeClr val="bg1"/>
              </a:solidFill>
            </a:ln>
          </p:spPr>
        </p:pic>
        <p:grpSp>
          <p:nvGrpSpPr>
            <p:cNvPr id="2" name="Group 55"/>
            <p:cNvGrpSpPr/>
            <p:nvPr/>
          </p:nvGrpSpPr>
          <p:grpSpPr>
            <a:xfrm>
              <a:off x="7543800" y="5276850"/>
              <a:ext cx="712788" cy="973138"/>
              <a:chOff x="6896100" y="3295650"/>
              <a:chExt cx="712788" cy="973138"/>
            </a:xfrm>
          </p:grpSpPr>
          <p:pic>
            <p:nvPicPr>
              <p:cNvPr id="54" name="Picture 53" descr="itouch.png"/>
              <p:cNvPicPr>
                <a:picLocks noChangeAspect="1"/>
              </p:cNvPicPr>
              <p:nvPr/>
            </p:nvPicPr>
            <p:blipFill>
              <a:blip r:embed="rId21" cstate="screen"/>
              <a:srcRect/>
              <a:stretch>
                <a:fillRect/>
              </a:stretch>
            </p:blipFill>
            <p:spPr bwMode="auto">
              <a:xfrm>
                <a:off x="7124700" y="3886200"/>
                <a:ext cx="228600" cy="382588"/>
              </a:xfrm>
              <a:prstGeom prst="rect">
                <a:avLst/>
              </a:prstGeom>
              <a:noFill/>
              <a:ln w="9525">
                <a:noFill/>
                <a:miter lim="800000"/>
                <a:headEnd/>
                <a:tailEnd/>
              </a:ln>
            </p:spPr>
          </p:pic>
          <p:pic>
            <p:nvPicPr>
              <p:cNvPr id="55" name="Picture 54" descr="radiowaves.png"/>
              <p:cNvPicPr>
                <a:picLocks noChangeAspect="1"/>
              </p:cNvPicPr>
              <p:nvPr/>
            </p:nvPicPr>
            <p:blipFill>
              <a:blip r:embed="rId18"/>
              <a:srcRect/>
              <a:stretch>
                <a:fillRect/>
              </a:stretch>
            </p:blipFill>
            <p:spPr bwMode="auto">
              <a:xfrm>
                <a:off x="6896100" y="3295650"/>
                <a:ext cx="712788" cy="609600"/>
              </a:xfrm>
              <a:prstGeom prst="rect">
                <a:avLst/>
              </a:prstGeom>
              <a:noFill/>
              <a:ln w="9525">
                <a:noFill/>
                <a:miter lim="800000"/>
                <a:headEnd/>
                <a:tailEnd/>
              </a:ln>
            </p:spPr>
          </p:pic>
        </p:grpSp>
      </p:grpSp>
      <p:grpSp>
        <p:nvGrpSpPr>
          <p:cNvPr id="10" name="Group 47"/>
          <p:cNvGrpSpPr>
            <a:grpSpLocks/>
          </p:cNvGrpSpPr>
          <p:nvPr/>
        </p:nvGrpSpPr>
        <p:grpSpPr bwMode="auto">
          <a:xfrm>
            <a:off x="6324600" y="5181600"/>
            <a:ext cx="4343400" cy="381000"/>
            <a:chOff x="3733800" y="4267200"/>
            <a:chExt cx="3962400" cy="381000"/>
          </a:xfrm>
          <a:effectLst>
            <a:outerShdw blurRad="50800" dist="38100" dir="2700000" algn="tl" rotWithShape="0">
              <a:prstClr val="black">
                <a:alpha val="40000"/>
              </a:prstClr>
            </a:outerShdw>
          </a:effectLst>
        </p:grpSpPr>
        <p:sp>
          <p:nvSpPr>
            <p:cNvPr id="40" name="Rectangle 39"/>
            <p:cNvSpPr/>
            <p:nvPr/>
          </p:nvSpPr>
          <p:spPr bwMode="auto">
            <a:xfrm>
              <a:off x="3733800" y="4267200"/>
              <a:ext cx="1600200" cy="381000"/>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en-US" dirty="0" smtClean="0">
                  <a:solidFill>
                    <a:schemeClr val="tx1"/>
                  </a:solidFill>
                  <a:latin typeface="Arial Narrow"/>
                  <a:cs typeface="Arial Narrow"/>
                </a:rPr>
                <a:t>Protocol Header</a:t>
              </a:r>
              <a:endParaRPr lang="en-US" dirty="0">
                <a:solidFill>
                  <a:schemeClr val="tx1"/>
                </a:solidFill>
                <a:latin typeface="Arial Narrow"/>
                <a:cs typeface="Arial Narrow"/>
              </a:endParaRPr>
            </a:p>
          </p:txBody>
        </p:sp>
        <p:sp>
          <p:nvSpPr>
            <p:cNvPr id="41" name="Rectangle 40"/>
            <p:cNvSpPr/>
            <p:nvPr/>
          </p:nvSpPr>
          <p:spPr bwMode="auto">
            <a:xfrm>
              <a:off x="5334000" y="4267200"/>
              <a:ext cx="2362200" cy="381000"/>
            </a:xfrm>
            <a:prstGeom prst="rect">
              <a:avLst/>
            </a:prstGeom>
            <a:solidFill>
              <a:srgbClr val="FFFF00"/>
            </a:solid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en-US" dirty="0" smtClean="0">
                  <a:latin typeface="Arial Narrow"/>
                  <a:cs typeface="Arial Narrow"/>
                </a:rPr>
                <a:t>Home location=(47.28,…</a:t>
              </a:r>
              <a:endParaRPr lang="en-US" dirty="0">
                <a:latin typeface="Arial Narrow"/>
                <a:cs typeface="Arial Narrow"/>
              </a:endParaRPr>
            </a:p>
          </p:txBody>
        </p:sp>
      </p:grpSp>
      <p:cxnSp>
        <p:nvCxnSpPr>
          <p:cNvPr id="56" name="Straight Arrow Connector 55"/>
          <p:cNvCxnSpPr/>
          <p:nvPr/>
        </p:nvCxnSpPr>
        <p:spPr>
          <a:xfrm>
            <a:off x="4648200" y="6167438"/>
            <a:ext cx="762000" cy="85724"/>
          </a:xfrm>
          <a:prstGeom prst="straightConnector1">
            <a:avLst/>
          </a:prstGeom>
          <a:ln w="76200">
            <a:solidFill>
              <a:srgbClr val="FFFF00">
                <a:alpha val="40000"/>
              </a:srgb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rot="10800000" flipV="1">
            <a:off x="381000" y="3124200"/>
            <a:ext cx="533400" cy="228600"/>
          </a:xfrm>
          <a:prstGeom prst="straightConnector1">
            <a:avLst/>
          </a:prstGeom>
          <a:ln w="76200">
            <a:solidFill>
              <a:srgbClr val="FFFF00">
                <a:alpha val="40000"/>
              </a:srgb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9" name="Slide Number Placeholder 68"/>
          <p:cNvSpPr>
            <a:spLocks noGrp="1"/>
          </p:cNvSpPr>
          <p:nvPr>
            <p:ph type="sldNum" sz="quarter" idx="12"/>
          </p:nvPr>
        </p:nvSpPr>
        <p:spPr/>
        <p:txBody>
          <a:bodyPr/>
          <a:lstStyle/>
          <a:p>
            <a:fld id="{26FF095B-7508-4EE0-8899-3B73C16B2014}" type="slidenum">
              <a:rPr lang="en-US" sz="1800" smtClean="0">
                <a:latin typeface="Arial Narrow"/>
                <a:cs typeface="Arial Narrow"/>
              </a:rPr>
              <a:pPr/>
              <a:t>2</a:t>
            </a:fld>
            <a:endParaRPr lang="en-US" sz="1800">
              <a:latin typeface="Arial Narrow"/>
              <a:cs typeface="Arial Narrow"/>
            </a:endParaRPr>
          </a:p>
        </p:txBody>
      </p:sp>
    </p:spTree>
    <p:custDataLst>
      <p:tags r:id="rId1"/>
    </p:custDataLst>
    <p:extLst>
      <p:ext uri="{BB962C8B-B14F-4D97-AF65-F5344CB8AC3E}">
        <p14:creationId xmlns:p14="http://schemas.microsoft.com/office/powerpoint/2010/main" val="626915427"/>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66"/>
                                        </p:tgtEl>
                                        <p:attrNameLst>
                                          <p:attrName>style.visibility</p:attrName>
                                        </p:attrNameLst>
                                      </p:cBhvr>
                                      <p:to>
                                        <p:strVal val="visible"/>
                                      </p:to>
                                    </p:set>
                                    <p:animEffect transition="in" filter="fade">
                                      <p:cBhvr>
                                        <p:cTn id="15" dur="500"/>
                                        <p:tgtEl>
                                          <p:spTgt spid="6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childTnLst>
                          </p:cTn>
                        </p:par>
                        <p:par>
                          <p:cTn id="21" fill="hold">
                            <p:stCondLst>
                              <p:cond delay="500"/>
                            </p:stCondLst>
                            <p:childTnLst>
                              <p:par>
                                <p:cTn id="22" presetID="53" presetClass="entr" presetSubtype="0" fill="hold" nodeType="after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1000" fill="hold"/>
                                        <p:tgtEl>
                                          <p:spTgt spid="11"/>
                                        </p:tgtEl>
                                        <p:attrNameLst>
                                          <p:attrName>ppt_w</p:attrName>
                                        </p:attrNameLst>
                                      </p:cBhvr>
                                      <p:tavLst>
                                        <p:tav tm="0">
                                          <p:val>
                                            <p:fltVal val="0"/>
                                          </p:val>
                                        </p:tav>
                                        <p:tav tm="100000">
                                          <p:val>
                                            <p:strVal val="#ppt_w"/>
                                          </p:val>
                                        </p:tav>
                                      </p:tavLst>
                                    </p:anim>
                                    <p:anim calcmode="lin" valueType="num">
                                      <p:cBhvr>
                                        <p:cTn id="25" dur="1000" fill="hold"/>
                                        <p:tgtEl>
                                          <p:spTgt spid="11"/>
                                        </p:tgtEl>
                                        <p:attrNameLst>
                                          <p:attrName>ppt_h</p:attrName>
                                        </p:attrNameLst>
                                      </p:cBhvr>
                                      <p:tavLst>
                                        <p:tav tm="0">
                                          <p:val>
                                            <p:fltVal val="0"/>
                                          </p:val>
                                        </p:tav>
                                        <p:tav tm="100000">
                                          <p:val>
                                            <p:strVal val="#ppt_h"/>
                                          </p:val>
                                        </p:tav>
                                      </p:tavLst>
                                    </p:anim>
                                    <p:animEffect transition="in" filter="fade">
                                      <p:cBhvr>
                                        <p:cTn id="26" dur="1000"/>
                                        <p:tgtEl>
                                          <p:spTgt spid="11"/>
                                        </p:tgtEl>
                                      </p:cBhvr>
                                    </p:animEffect>
                                  </p:childTnLst>
                                </p:cTn>
                              </p:par>
                              <p:par>
                                <p:cTn id="27" presetID="49" presetClass="path" presetSubtype="0" accel="50000" fill="hold" nodeType="withEffect">
                                  <p:stCondLst>
                                    <p:cond delay="0"/>
                                  </p:stCondLst>
                                  <p:childTnLst>
                                    <p:animMotion origin="layout" path="M -3.33333E-6 4.44033E-7 L -0.44166 -0.18316 " pathEditMode="relative" rAng="0" ptsTypes="AA">
                                      <p:cBhvr>
                                        <p:cTn id="28" dur="1000" fill="hold"/>
                                        <p:tgtEl>
                                          <p:spTgt spid="11"/>
                                        </p:tgtEl>
                                        <p:attrNameLst>
                                          <p:attrName>ppt_x</p:attrName>
                                          <p:attrName>ppt_y</p:attrName>
                                        </p:attrNameLst>
                                      </p:cBhvr>
                                      <p:rCtr x="-22100" y="-9200"/>
                                    </p:animMotion>
                                  </p:childTnLst>
                                </p:cTn>
                              </p:par>
                            </p:childTnLst>
                          </p:cTn>
                        </p:par>
                        <p:par>
                          <p:cTn id="29" fill="hold">
                            <p:stCondLst>
                              <p:cond delay="1500"/>
                            </p:stCondLst>
                            <p:childTnLst>
                              <p:par>
                                <p:cTn id="30" presetID="53" presetClass="entr" presetSubtype="0"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Effect transition="in" filter="fade">
                                      <p:cBhvr>
                                        <p:cTn id="34" dur="1000"/>
                                        <p:tgtEl>
                                          <p:spTgt spid="12"/>
                                        </p:tgtEl>
                                      </p:cBhvr>
                                    </p:animEffect>
                                  </p:childTnLst>
                                </p:cTn>
                              </p:par>
                              <p:par>
                                <p:cTn id="35" presetID="49" presetClass="path" presetSubtype="0" accel="50000" fill="hold" nodeType="withEffect">
                                  <p:stCondLst>
                                    <p:cond delay="0"/>
                                  </p:stCondLst>
                                  <p:childTnLst>
                                    <p:animMotion origin="layout" path="M 3.33333E-6 -4.44444E-6 L 0.2 -0.21666 " pathEditMode="relative" rAng="0" ptsTypes="AA">
                                      <p:cBhvr>
                                        <p:cTn id="36" dur="1000" fill="hold"/>
                                        <p:tgtEl>
                                          <p:spTgt spid="12"/>
                                        </p:tgtEl>
                                        <p:attrNameLst>
                                          <p:attrName>ppt_x</p:attrName>
                                          <p:attrName>ppt_y</p:attrName>
                                        </p:attrNameLst>
                                      </p:cBhvr>
                                      <p:rCtr x="10000" y="-10800"/>
                                    </p:animMotion>
                                  </p:childTnLst>
                                </p:cTn>
                              </p:par>
                            </p:childTnLst>
                          </p:cTn>
                        </p:par>
                        <p:par>
                          <p:cTn id="37" fill="hold">
                            <p:stCondLst>
                              <p:cond delay="2500"/>
                            </p:stCondLst>
                            <p:childTnLst>
                              <p:par>
                                <p:cTn id="38" presetID="53" presetClass="entr" presetSubtype="0" fill="hold"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p:cTn id="40" dur="1000" fill="hold"/>
                                        <p:tgtEl>
                                          <p:spTgt spid="9"/>
                                        </p:tgtEl>
                                        <p:attrNameLst>
                                          <p:attrName>ppt_w</p:attrName>
                                        </p:attrNameLst>
                                      </p:cBhvr>
                                      <p:tavLst>
                                        <p:tav tm="0">
                                          <p:val>
                                            <p:fltVal val="0"/>
                                          </p:val>
                                        </p:tav>
                                        <p:tav tm="100000">
                                          <p:val>
                                            <p:strVal val="#ppt_w"/>
                                          </p:val>
                                        </p:tav>
                                      </p:tavLst>
                                    </p:anim>
                                    <p:anim calcmode="lin" valueType="num">
                                      <p:cBhvr>
                                        <p:cTn id="41" dur="1000" fill="hold"/>
                                        <p:tgtEl>
                                          <p:spTgt spid="9"/>
                                        </p:tgtEl>
                                        <p:attrNameLst>
                                          <p:attrName>ppt_h</p:attrName>
                                        </p:attrNameLst>
                                      </p:cBhvr>
                                      <p:tavLst>
                                        <p:tav tm="0">
                                          <p:val>
                                            <p:fltVal val="0"/>
                                          </p:val>
                                        </p:tav>
                                        <p:tav tm="100000">
                                          <p:val>
                                            <p:strVal val="#ppt_h"/>
                                          </p:val>
                                        </p:tav>
                                      </p:tavLst>
                                    </p:anim>
                                    <p:animEffect transition="in" filter="fade">
                                      <p:cBhvr>
                                        <p:cTn id="42" dur="1000"/>
                                        <p:tgtEl>
                                          <p:spTgt spid="9"/>
                                        </p:tgtEl>
                                      </p:cBhvr>
                                    </p:animEffect>
                                  </p:childTnLst>
                                </p:cTn>
                              </p:par>
                              <p:par>
                                <p:cTn id="43" presetID="49" presetClass="path" presetSubtype="0" accel="50000" fill="hold" nodeType="withEffect">
                                  <p:stCondLst>
                                    <p:cond delay="0"/>
                                  </p:stCondLst>
                                  <p:childTnLst>
                                    <p:animMotion origin="layout" path="M -3.33333E-6 -3.33333E-6 L -0.16666 -0.23889 " pathEditMode="relative" rAng="0" ptsTypes="AA">
                                      <p:cBhvr>
                                        <p:cTn id="44" dur="1000" fill="hold"/>
                                        <p:tgtEl>
                                          <p:spTgt spid="9"/>
                                        </p:tgtEl>
                                        <p:attrNameLst>
                                          <p:attrName>ppt_x</p:attrName>
                                          <p:attrName>ppt_y</p:attrName>
                                        </p:attrNameLst>
                                      </p:cBhvr>
                                      <p:rCtr x="-8300" y="-11900"/>
                                    </p:animMotion>
                                  </p:childTnLst>
                                </p:cTn>
                              </p:par>
                            </p:childTnLst>
                          </p:cTn>
                        </p:par>
                        <p:par>
                          <p:cTn id="45" fill="hold">
                            <p:stCondLst>
                              <p:cond delay="3500"/>
                            </p:stCondLst>
                            <p:childTnLst>
                              <p:par>
                                <p:cTn id="46" presetID="53" presetClass="entr" presetSubtype="0" fill="hold" nodeType="afterEffect">
                                  <p:stCondLst>
                                    <p:cond delay="0"/>
                                  </p:stCondLst>
                                  <p:childTnLst>
                                    <p:set>
                                      <p:cBhvr>
                                        <p:cTn id="47" dur="1" fill="hold">
                                          <p:stCondLst>
                                            <p:cond delay="0"/>
                                          </p:stCondLst>
                                        </p:cTn>
                                        <p:tgtEl>
                                          <p:spTgt spid="13"/>
                                        </p:tgtEl>
                                        <p:attrNameLst>
                                          <p:attrName>style.visibility</p:attrName>
                                        </p:attrNameLst>
                                      </p:cBhvr>
                                      <p:to>
                                        <p:strVal val="visible"/>
                                      </p:to>
                                    </p:set>
                                    <p:anim calcmode="lin" valueType="num">
                                      <p:cBhvr>
                                        <p:cTn id="48" dur="1000" fill="hold"/>
                                        <p:tgtEl>
                                          <p:spTgt spid="13"/>
                                        </p:tgtEl>
                                        <p:attrNameLst>
                                          <p:attrName>ppt_w</p:attrName>
                                        </p:attrNameLst>
                                      </p:cBhvr>
                                      <p:tavLst>
                                        <p:tav tm="0">
                                          <p:val>
                                            <p:fltVal val="0"/>
                                          </p:val>
                                        </p:tav>
                                        <p:tav tm="100000">
                                          <p:val>
                                            <p:strVal val="#ppt_w"/>
                                          </p:val>
                                        </p:tav>
                                      </p:tavLst>
                                    </p:anim>
                                    <p:anim calcmode="lin" valueType="num">
                                      <p:cBhvr>
                                        <p:cTn id="49" dur="1000" fill="hold"/>
                                        <p:tgtEl>
                                          <p:spTgt spid="13"/>
                                        </p:tgtEl>
                                        <p:attrNameLst>
                                          <p:attrName>ppt_h</p:attrName>
                                        </p:attrNameLst>
                                      </p:cBhvr>
                                      <p:tavLst>
                                        <p:tav tm="0">
                                          <p:val>
                                            <p:fltVal val="0"/>
                                          </p:val>
                                        </p:tav>
                                        <p:tav tm="100000">
                                          <p:val>
                                            <p:strVal val="#ppt_h"/>
                                          </p:val>
                                        </p:tav>
                                      </p:tavLst>
                                    </p:anim>
                                    <p:animEffect transition="in" filter="fade">
                                      <p:cBhvr>
                                        <p:cTn id="50" dur="1000"/>
                                        <p:tgtEl>
                                          <p:spTgt spid="13"/>
                                        </p:tgtEl>
                                      </p:cBhvr>
                                    </p:animEffect>
                                  </p:childTnLst>
                                </p:cTn>
                              </p:par>
                              <p:par>
                                <p:cTn id="51" presetID="49" presetClass="path" presetSubtype="0" accel="50000" fill="hold" nodeType="withEffect">
                                  <p:stCondLst>
                                    <p:cond delay="0"/>
                                  </p:stCondLst>
                                  <p:childTnLst>
                                    <p:animMotion origin="layout" path="M 3.33333E-6 -3.88529E-7 L 0.3 0.00555 " pathEditMode="relative" rAng="0" ptsTypes="AA">
                                      <p:cBhvr>
                                        <p:cTn id="52" dur="1000" fill="hold"/>
                                        <p:tgtEl>
                                          <p:spTgt spid="13"/>
                                        </p:tgtEl>
                                        <p:attrNameLst>
                                          <p:attrName>ppt_x</p:attrName>
                                          <p:attrName>ppt_y</p:attrName>
                                        </p:attrNameLst>
                                      </p:cBhvr>
                                      <p:rCtr x="15000" y="300"/>
                                    </p:animMotion>
                                  </p:childTnLst>
                                </p:cTn>
                              </p:par>
                            </p:childTnLst>
                          </p:cTn>
                        </p:par>
                        <p:par>
                          <p:cTn id="53" fill="hold">
                            <p:stCondLst>
                              <p:cond delay="4500"/>
                            </p:stCondLst>
                            <p:childTnLst>
                              <p:par>
                                <p:cTn id="54" presetID="53" presetClass="entr" presetSubtype="0" fill="hold"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p:cTn id="56" dur="1000" fill="hold"/>
                                        <p:tgtEl>
                                          <p:spTgt spid="10"/>
                                        </p:tgtEl>
                                        <p:attrNameLst>
                                          <p:attrName>ppt_w</p:attrName>
                                        </p:attrNameLst>
                                      </p:cBhvr>
                                      <p:tavLst>
                                        <p:tav tm="0">
                                          <p:val>
                                            <p:fltVal val="0"/>
                                          </p:val>
                                        </p:tav>
                                        <p:tav tm="100000">
                                          <p:val>
                                            <p:strVal val="#ppt_w"/>
                                          </p:val>
                                        </p:tav>
                                      </p:tavLst>
                                    </p:anim>
                                    <p:anim calcmode="lin" valueType="num">
                                      <p:cBhvr>
                                        <p:cTn id="57" dur="1000" fill="hold"/>
                                        <p:tgtEl>
                                          <p:spTgt spid="10"/>
                                        </p:tgtEl>
                                        <p:attrNameLst>
                                          <p:attrName>ppt_h</p:attrName>
                                        </p:attrNameLst>
                                      </p:cBhvr>
                                      <p:tavLst>
                                        <p:tav tm="0">
                                          <p:val>
                                            <p:fltVal val="0"/>
                                          </p:val>
                                        </p:tav>
                                        <p:tav tm="100000">
                                          <p:val>
                                            <p:strVal val="#ppt_h"/>
                                          </p:val>
                                        </p:tav>
                                      </p:tavLst>
                                    </p:anim>
                                    <p:animEffect transition="in" filter="fade">
                                      <p:cBhvr>
                                        <p:cTn id="58" dur="1000"/>
                                        <p:tgtEl>
                                          <p:spTgt spid="10"/>
                                        </p:tgtEl>
                                      </p:cBhvr>
                                    </p:animEffect>
                                  </p:childTnLst>
                                </p:cTn>
                              </p:par>
                              <p:par>
                                <p:cTn id="59" presetID="49" presetClass="path" presetSubtype="0" accel="50000" fill="hold" nodeType="withEffect">
                                  <p:stCondLst>
                                    <p:cond delay="0"/>
                                  </p:stCondLst>
                                  <p:childTnLst>
                                    <p:animMotion origin="layout" path="M -3.33333E-6 1.30435E-6 L -0.36666 -0.30527 " pathEditMode="relative" rAng="0" ptsTypes="AA">
                                      <p:cBhvr>
                                        <p:cTn id="60" dur="1000" fill="hold"/>
                                        <p:tgtEl>
                                          <p:spTgt spid="10"/>
                                        </p:tgtEl>
                                        <p:attrNameLst>
                                          <p:attrName>ppt_x</p:attrName>
                                          <p:attrName>ppt_y</p:attrName>
                                        </p:attrNameLst>
                                      </p:cBhvr>
                                      <p:rCtr x="-18300" y="-153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Fingerprint Accuracy</a:t>
            </a:r>
            <a:endParaRPr lang="en-US" dirty="0"/>
          </a:p>
        </p:txBody>
      </p:sp>
      <p:sp>
        <p:nvSpPr>
          <p:cNvPr id="3" name="Content Placeholder 2"/>
          <p:cNvSpPr>
            <a:spLocks noGrp="1"/>
          </p:cNvSpPr>
          <p:nvPr>
            <p:ph idx="1"/>
          </p:nvPr>
        </p:nvSpPr>
        <p:spPr>
          <a:xfrm>
            <a:off x="457200" y="1524000"/>
            <a:ext cx="4572000" cy="3733800"/>
          </a:xfrm>
        </p:spPr>
        <p:txBody>
          <a:bodyPr>
            <a:normAutofit/>
          </a:bodyPr>
          <a:lstStyle/>
          <a:p>
            <a:r>
              <a:rPr lang="en-US" sz="2400" b="1" dirty="0" smtClean="0"/>
              <a:t>Results:</a:t>
            </a:r>
          </a:p>
          <a:p>
            <a:pPr lvl="1"/>
            <a:r>
              <a:rPr lang="en-US" sz="1800" b="1" dirty="0" smtClean="0"/>
              <a:t>53%</a:t>
            </a:r>
            <a:r>
              <a:rPr lang="en-US" sz="1800" dirty="0" smtClean="0"/>
              <a:t> of devices can be identified with 90% accuracy when at a small hotspot for the day </a:t>
            </a:r>
            <a:br>
              <a:rPr lang="en-US" sz="1800" dirty="0" smtClean="0"/>
            </a:br>
            <a:r>
              <a:rPr lang="en-US" sz="1800" dirty="0" smtClean="0"/>
              <a:t>(5 devices/hour)</a:t>
            </a:r>
          </a:p>
          <a:p>
            <a:pPr lvl="1"/>
            <a:r>
              <a:rPr lang="en-US" sz="1800" b="1" dirty="0" smtClean="0"/>
              <a:t>27%</a:t>
            </a:r>
            <a:r>
              <a:rPr lang="en-US" sz="1800" dirty="0" smtClean="0"/>
              <a:t> with 99% accuracy</a:t>
            </a:r>
          </a:p>
          <a:p>
            <a:pPr lvl="1"/>
            <a:r>
              <a:rPr lang="en-US" sz="1800" b="1" dirty="0" smtClean="0"/>
              <a:t>17%</a:t>
            </a:r>
            <a:r>
              <a:rPr lang="en-US" sz="1800" dirty="0" smtClean="0"/>
              <a:t> even if in a very busy hotspot (100 users/hour)</a:t>
            </a:r>
          </a:p>
          <a:p>
            <a:pPr lvl="1"/>
            <a:endParaRPr lang="en-US" sz="1800" dirty="0" smtClean="0"/>
          </a:p>
          <a:p>
            <a:pPr lvl="1"/>
            <a:r>
              <a:rPr lang="en-US" sz="1800" dirty="0" smtClean="0"/>
              <a:t>More fingerprints exist </a:t>
            </a:r>
            <a:br>
              <a:rPr lang="en-US" sz="1800" dirty="0" smtClean="0"/>
            </a:br>
            <a:r>
              <a:rPr lang="en-US" sz="1800" dirty="0" smtClean="0">
                <a:sym typeface="Symbol"/>
              </a:rPr>
              <a:t> </a:t>
            </a:r>
            <a:r>
              <a:rPr lang="en-US" sz="1800" dirty="0" smtClean="0"/>
              <a:t>this is only a </a:t>
            </a:r>
            <a:r>
              <a:rPr lang="en-US" sz="1800" b="1" dirty="0" smtClean="0"/>
              <a:t>lower bound</a:t>
            </a:r>
            <a:r>
              <a:rPr lang="en-US" sz="1800" dirty="0" smtClean="0"/>
              <a:t>!</a:t>
            </a:r>
            <a:endParaRPr lang="en-US" sz="1800" dirty="0"/>
          </a:p>
        </p:txBody>
      </p:sp>
      <p:sp>
        <p:nvSpPr>
          <p:cNvPr id="8" name="Slide Number Placeholder 7"/>
          <p:cNvSpPr>
            <a:spLocks noGrp="1"/>
          </p:cNvSpPr>
          <p:nvPr>
            <p:ph type="sldNum" sz="quarter" idx="12"/>
          </p:nvPr>
        </p:nvSpPr>
        <p:spPr/>
        <p:txBody>
          <a:bodyPr/>
          <a:lstStyle/>
          <a:p>
            <a:fld id="{26FF095B-7508-4EE0-8899-3B73C16B2014}" type="slidenum">
              <a:rPr lang="en-US" smtClean="0"/>
              <a:pPr/>
              <a:t>20</a:t>
            </a:fld>
            <a:endParaRPr lang="en-US"/>
          </a:p>
        </p:txBody>
      </p:sp>
      <p:pic>
        <p:nvPicPr>
          <p:cNvPr id="5" name="Picture 4" descr="bttracker_map.png"/>
          <p:cNvPicPr>
            <a:picLocks noChangeAspect="1"/>
          </p:cNvPicPr>
          <p:nvPr/>
        </p:nvPicPr>
        <p:blipFill>
          <a:blip r:embed="rId3" cstate="screen"/>
          <a:stretch>
            <a:fillRect/>
          </a:stretch>
        </p:blipFill>
        <p:spPr>
          <a:xfrm>
            <a:off x="5334000" y="1600200"/>
            <a:ext cx="3247277" cy="2705027"/>
          </a:xfrm>
          <a:prstGeom prst="rect">
            <a:avLst/>
          </a:prstGeom>
          <a:ln>
            <a:solidFill>
              <a:schemeClr val="tx1"/>
            </a:solidFill>
          </a:ln>
          <a:effectLst>
            <a:outerShdw blurRad="50800" dist="38100" dir="2700000" algn="tl" rotWithShape="0">
              <a:prstClr val="black">
                <a:alpha val="40000"/>
              </a:prstClr>
            </a:outerShdw>
          </a:effectLst>
        </p:spPr>
      </p:pic>
      <p:pic>
        <p:nvPicPr>
          <p:cNvPr id="7" name="Picture 46" descr="home"/>
          <p:cNvPicPr>
            <a:picLocks noChangeAspect="1" noChangeArrowheads="1"/>
          </p:cNvPicPr>
          <p:nvPr/>
        </p:nvPicPr>
        <p:blipFill>
          <a:blip r:embed="rId4" cstate="print"/>
          <a:srcRect/>
          <a:stretch>
            <a:fillRect/>
          </a:stretch>
        </p:blipFill>
        <p:spPr bwMode="auto">
          <a:xfrm>
            <a:off x="7467600" y="3581400"/>
            <a:ext cx="544281" cy="485696"/>
          </a:xfrm>
          <a:prstGeom prst="rect">
            <a:avLst/>
          </a:prstGeom>
          <a:noFill/>
        </p:spPr>
      </p:pic>
      <p:grpSp>
        <p:nvGrpSpPr>
          <p:cNvPr id="51" name="Group 50"/>
          <p:cNvGrpSpPr/>
          <p:nvPr/>
        </p:nvGrpSpPr>
        <p:grpSpPr>
          <a:xfrm>
            <a:off x="5334000" y="1828800"/>
            <a:ext cx="2286000" cy="2362200"/>
            <a:chOff x="5334000" y="1828800"/>
            <a:chExt cx="2286000" cy="2362200"/>
          </a:xfrm>
        </p:grpSpPr>
        <p:sp>
          <p:nvSpPr>
            <p:cNvPr id="52" name="Oval 51"/>
            <p:cNvSpPr/>
            <p:nvPr/>
          </p:nvSpPr>
          <p:spPr>
            <a:xfrm>
              <a:off x="7467600" y="3962400"/>
              <a:ext cx="152400" cy="1524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6705600" y="3429000"/>
              <a:ext cx="152400" cy="15240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6248400" y="2362200"/>
              <a:ext cx="152400" cy="1524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7086600" y="2514600"/>
              <a:ext cx="152400" cy="1524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5638800" y="2209800"/>
              <a:ext cx="152400" cy="15240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6172200" y="2514600"/>
              <a:ext cx="152400" cy="152400"/>
            </a:xfrm>
            <a:prstGeom prst="ellips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6553200" y="1828800"/>
              <a:ext cx="152400" cy="1524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6096000" y="3276600"/>
              <a:ext cx="152400" cy="152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6096000" y="2362200"/>
              <a:ext cx="152400" cy="1524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5867400" y="3124200"/>
              <a:ext cx="152400" cy="152400"/>
            </a:xfrm>
            <a:prstGeom prst="ellipse">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5334000" y="1981200"/>
              <a:ext cx="152400" cy="152400"/>
            </a:xfrm>
            <a:prstGeom prst="ellipse">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5334000" y="4038600"/>
              <a:ext cx="152400" cy="15240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4" name="Picture 12" descr="alice.png"/>
          <p:cNvPicPr>
            <a:picLocks noChangeAspect="1"/>
          </p:cNvPicPr>
          <p:nvPr/>
        </p:nvPicPr>
        <p:blipFill>
          <a:blip r:embed="rId5"/>
          <a:srcRect/>
          <a:stretch>
            <a:fillRect/>
          </a:stretch>
        </p:blipFill>
        <p:spPr bwMode="auto">
          <a:xfrm flipH="1">
            <a:off x="7848600" y="3581400"/>
            <a:ext cx="464004" cy="471488"/>
          </a:xfrm>
          <a:prstGeom prst="rect">
            <a:avLst/>
          </a:prstGeom>
          <a:noFill/>
          <a:ln w="9525">
            <a:noFill/>
            <a:miter lim="800000"/>
            <a:headEnd/>
            <a:tailEnd/>
          </a:ln>
          <a:effectLst>
            <a:outerShdw blurRad="50800" dist="38100" dir="5400000" algn="t" rotWithShape="0">
              <a:prstClr val="black">
                <a:alpha val="40000"/>
              </a:prstClr>
            </a:outerShdw>
          </a:effectLst>
        </p:spPr>
      </p:pic>
      <p:sp>
        <p:nvSpPr>
          <p:cNvPr id="66" name="Rectangle 65"/>
          <p:cNvSpPr>
            <a:spLocks noChangeArrowheads="1"/>
          </p:cNvSpPr>
          <p:nvPr/>
        </p:nvSpPr>
        <p:spPr bwMode="auto">
          <a:xfrm>
            <a:off x="457200" y="5410200"/>
            <a:ext cx="8077200" cy="1066800"/>
          </a:xfrm>
          <a:prstGeom prst="rect">
            <a:avLst/>
          </a:prstGeom>
          <a:solidFill>
            <a:schemeClr val="tx2">
              <a:lumMod val="20000"/>
              <a:lumOff val="80000"/>
            </a:schemeClr>
          </a:solidFill>
          <a:ln w="9525">
            <a:noFill/>
            <a:miter lim="800000"/>
            <a:headEnd/>
            <a:tailEnd/>
          </a:ln>
          <a:effectLst>
            <a:outerShdw blurRad="50800" dist="38100" dir="2700000" algn="tl" rotWithShape="0">
              <a:prstClr val="black">
                <a:alpha val="40000"/>
              </a:prstClr>
            </a:outerShdw>
          </a:effectLst>
        </p:spPr>
        <p:txBody>
          <a:bodyPr wrap="none" anchor="ctr"/>
          <a:lstStyle/>
          <a:p>
            <a:pPr marL="0" lvl="1" algn="ctr"/>
            <a:r>
              <a:rPr lang="en-US" sz="2800" b="1" dirty="0" smtClean="0"/>
              <a:t>Question:</a:t>
            </a:r>
            <a:r>
              <a:rPr lang="en-US" sz="2800" dirty="0" smtClean="0"/>
              <a:t> </a:t>
            </a:r>
            <a:r>
              <a:rPr lang="en-US" sz="2800" smtClean="0"/>
              <a:t>Given some traffic samples </a:t>
            </a:r>
            <a:r>
              <a:rPr lang="en-US" sz="2800" dirty="0" smtClean="0"/>
              <a:t>from a device, </a:t>
            </a:r>
          </a:p>
          <a:p>
            <a:pPr marL="0" lvl="1" algn="ctr"/>
            <a:r>
              <a:rPr lang="en-US" sz="2800" dirty="0" smtClean="0"/>
              <a:t>can we identify when it is present in the future?</a:t>
            </a:r>
          </a:p>
        </p:txBody>
      </p:sp>
      <p:grpSp>
        <p:nvGrpSpPr>
          <p:cNvPr id="69" name="Group 68"/>
          <p:cNvGrpSpPr/>
          <p:nvPr/>
        </p:nvGrpSpPr>
        <p:grpSpPr>
          <a:xfrm>
            <a:off x="6019800" y="2057400"/>
            <a:ext cx="2082428" cy="685800"/>
            <a:chOff x="6019800" y="2057400"/>
            <a:chExt cx="2082428" cy="685800"/>
          </a:xfrm>
        </p:grpSpPr>
        <p:sp>
          <p:nvSpPr>
            <p:cNvPr id="67" name="Oval 66"/>
            <p:cNvSpPr/>
            <p:nvPr/>
          </p:nvSpPr>
          <p:spPr>
            <a:xfrm>
              <a:off x="6019800" y="2286000"/>
              <a:ext cx="457200" cy="457200"/>
            </a:xfrm>
            <a:prstGeom prst="ellipse">
              <a:avLst/>
            </a:prstGeom>
            <a:noFill/>
            <a:ln w="571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TextBox 67"/>
            <p:cNvSpPr txBox="1"/>
            <p:nvPr/>
          </p:nvSpPr>
          <p:spPr>
            <a:xfrm>
              <a:off x="6400800" y="2057400"/>
              <a:ext cx="1701428" cy="369332"/>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b="1" dirty="0" smtClean="0"/>
                <a:t>Was Alice here?</a:t>
              </a:r>
              <a:endParaRPr lang="en-US" b="1" dirty="0"/>
            </a:p>
          </p:txBody>
        </p:sp>
      </p:grpSp>
      <p:pic>
        <p:nvPicPr>
          <p:cNvPr id="70" name="Picture 69" descr="charlie.png"/>
          <p:cNvPicPr>
            <a:picLocks noChangeAspect="1"/>
          </p:cNvPicPr>
          <p:nvPr/>
        </p:nvPicPr>
        <p:blipFill>
          <a:blip r:embed="rId6" cstate="screen"/>
          <a:stretch>
            <a:fillRect/>
          </a:stretch>
        </p:blipFill>
        <p:spPr>
          <a:xfrm flipH="1">
            <a:off x="5181600" y="3505200"/>
            <a:ext cx="304800" cy="567944"/>
          </a:xfrm>
          <a:prstGeom prst="rect">
            <a:avLst/>
          </a:prstGeom>
          <a:effectLst>
            <a:outerShdw blurRad="50800" dist="38100" dir="5400000" algn="t" rotWithShape="0">
              <a:prstClr val="black">
                <a:alpha val="40000"/>
              </a:prstClr>
            </a:outerShdw>
          </a:effectLst>
        </p:spPr>
      </p:pic>
      <p:pic>
        <p:nvPicPr>
          <p:cNvPr id="71" name="Picture 13" descr="bob.png"/>
          <p:cNvPicPr>
            <a:picLocks noChangeAspect="1"/>
          </p:cNvPicPr>
          <p:nvPr/>
        </p:nvPicPr>
        <p:blipFill>
          <a:blip r:embed="rId7" cstate="screen"/>
          <a:srcRect/>
          <a:stretch>
            <a:fillRect/>
          </a:stretch>
        </p:blipFill>
        <p:spPr bwMode="auto">
          <a:xfrm>
            <a:off x="6019800" y="1371600"/>
            <a:ext cx="457200" cy="469871"/>
          </a:xfrm>
          <a:prstGeom prst="rect">
            <a:avLst/>
          </a:prstGeom>
          <a:noFill/>
          <a:ln w="9525">
            <a:noFill/>
            <a:miter lim="800000"/>
            <a:headEnd/>
            <a:tailEnd/>
          </a:ln>
          <a:effectLst>
            <a:outerShdw blurRad="50800" dist="38100" dir="5400000" algn="t" rotWithShape="0">
              <a:prstClr val="black">
                <a:alpha val="40000"/>
              </a:prstClr>
            </a:outerShdw>
          </a:effectLst>
        </p:spPr>
      </p:pic>
      <p:sp>
        <p:nvSpPr>
          <p:cNvPr id="32" name="TextBox 31"/>
          <p:cNvSpPr txBox="1"/>
          <p:nvPr/>
        </p:nvSpPr>
        <p:spPr>
          <a:xfrm>
            <a:off x="6858000" y="4419600"/>
            <a:ext cx="1370568" cy="646331"/>
          </a:xfrm>
          <a:prstGeom prst="rect">
            <a:avLst/>
          </a:prstGeom>
          <a:noFill/>
        </p:spPr>
        <p:txBody>
          <a:bodyPr wrap="none" rtlCol="0">
            <a:spAutoFit/>
          </a:bodyPr>
          <a:lstStyle/>
          <a:p>
            <a:pPr algn="ctr"/>
            <a:r>
              <a:rPr lang="en-US" dirty="0" smtClean="0"/>
              <a:t>Known to be</a:t>
            </a:r>
          </a:p>
          <a:p>
            <a:pPr algn="ctr"/>
            <a:r>
              <a:rPr lang="en-US" dirty="0" smtClean="0"/>
              <a:t>from Alice</a:t>
            </a:r>
            <a:endParaRPr lang="en-US" dirty="0"/>
          </a:p>
        </p:txBody>
      </p:sp>
      <p:cxnSp>
        <p:nvCxnSpPr>
          <p:cNvPr id="33" name="Straight Arrow Connector 32"/>
          <p:cNvCxnSpPr>
            <a:stCxn id="32" idx="0"/>
          </p:cNvCxnSpPr>
          <p:nvPr/>
        </p:nvCxnSpPr>
        <p:spPr>
          <a:xfrm rot="5400000" flipH="1" flipV="1">
            <a:off x="7391142" y="4266942"/>
            <a:ext cx="304800" cy="516"/>
          </a:xfrm>
          <a:prstGeom prst="straightConnector1">
            <a:avLst/>
          </a:prstGeom>
          <a:ln w="38100">
            <a:solidFill>
              <a:schemeClr val="tx1"/>
            </a:solidFill>
            <a:headEnd type="none" w="med" len="med"/>
            <a:tailEnd type="triangl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410616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 name="Picture 12" descr="alice.png"/>
          <p:cNvPicPr>
            <a:picLocks noChangeAspect="1"/>
          </p:cNvPicPr>
          <p:nvPr/>
        </p:nvPicPr>
        <p:blipFill>
          <a:blip r:embed="rId3"/>
          <a:srcRect/>
          <a:stretch>
            <a:fillRect/>
          </a:stretch>
        </p:blipFill>
        <p:spPr bwMode="auto">
          <a:xfrm>
            <a:off x="533400" y="2362200"/>
            <a:ext cx="688975" cy="700088"/>
          </a:xfrm>
          <a:prstGeom prst="rect">
            <a:avLst/>
          </a:prstGeom>
          <a:noFill/>
          <a:ln w="9525">
            <a:noFill/>
            <a:miter lim="800000"/>
            <a:headEnd/>
            <a:tailEnd/>
          </a:ln>
          <a:effectLst/>
        </p:spPr>
      </p:pic>
      <p:grpSp>
        <p:nvGrpSpPr>
          <p:cNvPr id="2" name="Group 99"/>
          <p:cNvGrpSpPr>
            <a:grpSpLocks/>
          </p:cNvGrpSpPr>
          <p:nvPr/>
        </p:nvGrpSpPr>
        <p:grpSpPr bwMode="auto">
          <a:xfrm>
            <a:off x="609600" y="3505200"/>
            <a:ext cx="6324600" cy="838200"/>
            <a:chOff x="609600" y="3505200"/>
            <a:chExt cx="6324600" cy="838200"/>
          </a:xfrm>
          <a:effectLst>
            <a:outerShdw blurRad="50800" dist="38100" dir="2700000" algn="tl" rotWithShape="0">
              <a:prstClr val="black">
                <a:alpha val="40000"/>
              </a:prstClr>
            </a:outerShdw>
          </a:effectLst>
        </p:grpSpPr>
        <p:sp>
          <p:nvSpPr>
            <p:cNvPr id="68" name="Rectangle 67"/>
            <p:cNvSpPr/>
            <p:nvPr/>
          </p:nvSpPr>
          <p:spPr>
            <a:xfrm>
              <a:off x="609600" y="3505200"/>
              <a:ext cx="1828800" cy="8382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solidFill>
                    <a:schemeClr val="tx1"/>
                  </a:solidFill>
                </a:rPr>
                <a:t>Discover</a:t>
              </a:r>
              <a:endParaRPr lang="en-US" sz="2800" dirty="0">
                <a:solidFill>
                  <a:schemeClr val="tx1"/>
                </a:solidFill>
              </a:endParaRPr>
            </a:p>
          </p:txBody>
        </p:sp>
        <p:grpSp>
          <p:nvGrpSpPr>
            <p:cNvPr id="3" name="Group 26"/>
            <p:cNvGrpSpPr>
              <a:grpSpLocks/>
            </p:cNvGrpSpPr>
            <p:nvPr/>
          </p:nvGrpSpPr>
          <p:grpSpPr bwMode="auto">
            <a:xfrm>
              <a:off x="2667000" y="3505202"/>
              <a:ext cx="3962400" cy="381000"/>
              <a:chOff x="2744714" y="3352116"/>
              <a:chExt cx="3962400" cy="381311"/>
            </a:xfrm>
          </p:grpSpPr>
          <p:sp>
            <p:nvSpPr>
              <p:cNvPr id="73" name="Rectangle 72"/>
              <p:cNvSpPr/>
              <p:nvPr/>
            </p:nvSpPr>
            <p:spPr bwMode="auto">
              <a:xfrm>
                <a:off x="2744714" y="3352116"/>
                <a:ext cx="1600200" cy="381311"/>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fontAlgn="auto">
                  <a:spcBef>
                    <a:spcPts val="0"/>
                  </a:spcBef>
                  <a:spcAft>
                    <a:spcPts val="0"/>
                  </a:spcAft>
                  <a:defRPr/>
                </a:pPr>
                <a:r>
                  <a:rPr lang="en-US" sz="1050" b="1" dirty="0" smtClean="0">
                    <a:solidFill>
                      <a:schemeClr val="tx1"/>
                    </a:solidFill>
                  </a:rPr>
                  <a:t>From</a:t>
                </a:r>
                <a:r>
                  <a:rPr lang="en-US" sz="1050" dirty="0" smtClean="0">
                    <a:solidFill>
                      <a:schemeClr val="tx1"/>
                    </a:solidFill>
                  </a:rPr>
                  <a:t>: </a:t>
                </a:r>
                <a:r>
                  <a:rPr lang="en-US" sz="1050" dirty="0" smtClean="0">
                    <a:solidFill>
                      <a:schemeClr val="tx2">
                        <a:lumMod val="60000"/>
                        <a:lumOff val="40000"/>
                      </a:schemeClr>
                    </a:solidFill>
                  </a:rPr>
                  <a:t>11:22:33:44:55:66</a:t>
                </a:r>
              </a:p>
              <a:p>
                <a:pPr fontAlgn="auto">
                  <a:spcBef>
                    <a:spcPts val="0"/>
                  </a:spcBef>
                  <a:spcAft>
                    <a:spcPts val="0"/>
                  </a:spcAft>
                  <a:defRPr/>
                </a:pPr>
                <a:r>
                  <a:rPr lang="en-US" sz="1050" b="1" dirty="0" smtClean="0">
                    <a:solidFill>
                      <a:schemeClr val="tx1"/>
                    </a:solidFill>
                  </a:rPr>
                  <a:t>To</a:t>
                </a:r>
                <a:r>
                  <a:rPr lang="en-US" sz="1050" dirty="0" smtClean="0">
                    <a:solidFill>
                      <a:schemeClr val="tx1"/>
                    </a:solidFill>
                  </a:rPr>
                  <a:t>:  </a:t>
                </a:r>
                <a:r>
                  <a:rPr lang="en-US" sz="1050" dirty="0" smtClean="0">
                    <a:solidFill>
                      <a:schemeClr val="tx1">
                        <a:lumMod val="50000"/>
                        <a:lumOff val="50000"/>
                      </a:schemeClr>
                    </a:solidFill>
                  </a:rPr>
                  <a:t>BROADCAST</a:t>
                </a:r>
                <a:endParaRPr lang="en-US" sz="1050" dirty="0">
                  <a:solidFill>
                    <a:schemeClr val="tx1">
                      <a:lumMod val="50000"/>
                      <a:lumOff val="50000"/>
                    </a:schemeClr>
                  </a:solidFill>
                </a:endParaRPr>
              </a:p>
            </p:txBody>
          </p:sp>
          <p:sp>
            <p:nvSpPr>
              <p:cNvPr id="74" name="Rectangle 73"/>
              <p:cNvSpPr/>
              <p:nvPr/>
            </p:nvSpPr>
            <p:spPr bwMode="auto">
              <a:xfrm>
                <a:off x="4344914" y="3352116"/>
                <a:ext cx="2362200" cy="381311"/>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en-US" sz="1600" dirty="0" smtClean="0"/>
                  <a:t>Search probe</a:t>
                </a:r>
                <a:endParaRPr lang="en-US" sz="1600" dirty="0"/>
              </a:p>
            </p:txBody>
          </p:sp>
        </p:grpSp>
        <p:grpSp>
          <p:nvGrpSpPr>
            <p:cNvPr id="4" name="Group 27"/>
            <p:cNvGrpSpPr>
              <a:grpSpLocks/>
            </p:cNvGrpSpPr>
            <p:nvPr/>
          </p:nvGrpSpPr>
          <p:grpSpPr bwMode="auto">
            <a:xfrm>
              <a:off x="2971800" y="3962402"/>
              <a:ext cx="3962400" cy="381000"/>
              <a:chOff x="2744714" y="3352488"/>
              <a:chExt cx="3962400" cy="381311"/>
            </a:xfrm>
          </p:grpSpPr>
          <p:sp>
            <p:nvSpPr>
              <p:cNvPr id="71" name="Rectangle 70"/>
              <p:cNvSpPr/>
              <p:nvPr/>
            </p:nvSpPr>
            <p:spPr bwMode="auto">
              <a:xfrm>
                <a:off x="2744714" y="3352488"/>
                <a:ext cx="1600200" cy="381311"/>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fontAlgn="auto">
                  <a:spcBef>
                    <a:spcPts val="0"/>
                  </a:spcBef>
                  <a:spcAft>
                    <a:spcPts val="0"/>
                  </a:spcAft>
                  <a:defRPr/>
                </a:pPr>
                <a:r>
                  <a:rPr lang="en-US" sz="1000" b="1" dirty="0" smtClean="0">
                    <a:solidFill>
                      <a:schemeClr val="tx1"/>
                    </a:solidFill>
                  </a:rPr>
                  <a:t>From</a:t>
                </a:r>
                <a:r>
                  <a:rPr lang="en-US" sz="1000" dirty="0" smtClean="0">
                    <a:solidFill>
                      <a:schemeClr val="tx1"/>
                    </a:solidFill>
                  </a:rPr>
                  <a:t>: </a:t>
                </a:r>
                <a:r>
                  <a:rPr lang="en-US" sz="1000" dirty="0" smtClean="0">
                    <a:solidFill>
                      <a:srgbClr val="FF0000"/>
                    </a:solidFill>
                  </a:rPr>
                  <a:t>11:22:33:44:55:66</a:t>
                </a:r>
              </a:p>
              <a:p>
                <a:pPr fontAlgn="auto">
                  <a:spcBef>
                    <a:spcPts val="0"/>
                  </a:spcBef>
                  <a:spcAft>
                    <a:spcPts val="0"/>
                  </a:spcAft>
                  <a:defRPr/>
                </a:pPr>
                <a:r>
                  <a:rPr lang="en-US" sz="1000" b="1" dirty="0" smtClean="0">
                    <a:solidFill>
                      <a:schemeClr val="tx1"/>
                    </a:solidFill>
                  </a:rPr>
                  <a:t>To</a:t>
                </a:r>
                <a:r>
                  <a:rPr lang="en-US" sz="1000" dirty="0" smtClean="0">
                    <a:solidFill>
                      <a:schemeClr val="tx1"/>
                    </a:solidFill>
                  </a:rPr>
                  <a:t>:  </a:t>
                </a:r>
                <a:r>
                  <a:rPr lang="en-US" sz="1000" dirty="0" smtClean="0">
                    <a:solidFill>
                      <a:schemeClr val="tx1">
                        <a:lumMod val="50000"/>
                        <a:lumOff val="50000"/>
                      </a:schemeClr>
                    </a:solidFill>
                  </a:rPr>
                  <a:t>BROADCAST</a:t>
                </a:r>
                <a:endParaRPr lang="en-US" sz="1000" dirty="0">
                  <a:solidFill>
                    <a:schemeClr val="tx1">
                      <a:lumMod val="50000"/>
                      <a:lumOff val="50000"/>
                    </a:schemeClr>
                  </a:solidFill>
                </a:endParaRPr>
              </a:p>
            </p:txBody>
          </p:sp>
          <p:sp>
            <p:nvSpPr>
              <p:cNvPr id="72" name="Rectangle 71"/>
              <p:cNvSpPr/>
              <p:nvPr/>
            </p:nvSpPr>
            <p:spPr bwMode="auto">
              <a:xfrm>
                <a:off x="4344914" y="3352488"/>
                <a:ext cx="2362200" cy="381311"/>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en-US" sz="1600" dirty="0" smtClean="0"/>
                  <a:t>Announcement</a:t>
                </a:r>
                <a:endParaRPr lang="en-US" sz="1600" dirty="0"/>
              </a:p>
            </p:txBody>
          </p:sp>
        </p:grpSp>
      </p:grpSp>
      <p:grpSp>
        <p:nvGrpSpPr>
          <p:cNvPr id="5" name="Group 100"/>
          <p:cNvGrpSpPr>
            <a:grpSpLocks/>
          </p:cNvGrpSpPr>
          <p:nvPr/>
        </p:nvGrpSpPr>
        <p:grpSpPr bwMode="auto">
          <a:xfrm>
            <a:off x="609600" y="4572000"/>
            <a:ext cx="6400800" cy="838200"/>
            <a:chOff x="609600" y="4571316"/>
            <a:chExt cx="6400726" cy="838884"/>
          </a:xfrm>
          <a:effectLst>
            <a:outerShdw blurRad="50800" dist="38100" dir="2700000" algn="tl" rotWithShape="0">
              <a:prstClr val="black">
                <a:alpha val="40000"/>
              </a:prstClr>
            </a:outerShdw>
          </a:effectLst>
        </p:grpSpPr>
        <p:sp>
          <p:nvSpPr>
            <p:cNvPr id="79" name="Rectangle 78"/>
            <p:cNvSpPr/>
            <p:nvPr/>
          </p:nvSpPr>
          <p:spPr bwMode="auto">
            <a:xfrm>
              <a:off x="2666976" y="4571316"/>
              <a:ext cx="1600182" cy="381311"/>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defRPr/>
              </a:pPr>
              <a:r>
                <a:rPr lang="en-US" sz="1000" b="1" dirty="0" smtClean="0">
                  <a:solidFill>
                    <a:schemeClr val="tx1"/>
                  </a:solidFill>
                </a:rPr>
                <a:t>From</a:t>
              </a:r>
              <a:r>
                <a:rPr lang="en-US" sz="1000" dirty="0" smtClean="0">
                  <a:solidFill>
                    <a:schemeClr val="tx1"/>
                  </a:solidFill>
                </a:rPr>
                <a:t>: </a:t>
              </a:r>
              <a:r>
                <a:rPr lang="en-US" sz="1000" dirty="0" smtClean="0">
                  <a:solidFill>
                    <a:schemeClr val="tx2">
                      <a:lumMod val="60000"/>
                      <a:lumOff val="40000"/>
                    </a:schemeClr>
                  </a:solidFill>
                </a:rPr>
                <a:t>11:22:33:44:55:66</a:t>
              </a:r>
            </a:p>
            <a:p>
              <a:pPr fontAlgn="auto">
                <a:spcBef>
                  <a:spcPts val="0"/>
                </a:spcBef>
                <a:spcAft>
                  <a:spcPts val="0"/>
                </a:spcAft>
                <a:defRPr/>
              </a:pPr>
              <a:r>
                <a:rPr lang="en-US" sz="1000" b="1" dirty="0" smtClean="0">
                  <a:solidFill>
                    <a:schemeClr val="tx1"/>
                  </a:solidFill>
                </a:rPr>
                <a:t>To</a:t>
              </a:r>
              <a:r>
                <a:rPr lang="en-US" sz="1000" dirty="0" smtClean="0">
                  <a:solidFill>
                    <a:schemeClr val="tx1"/>
                  </a:solidFill>
                </a:rPr>
                <a:t>: </a:t>
              </a:r>
              <a:r>
                <a:rPr lang="en-US" sz="1000" dirty="0" smtClean="0">
                  <a:solidFill>
                    <a:srgbClr val="FF0000"/>
                  </a:solidFill>
                </a:rPr>
                <a:t>AA:BB:CC:DD:EE:FF</a:t>
              </a:r>
              <a:endParaRPr lang="en-US" sz="1000" dirty="0">
                <a:solidFill>
                  <a:schemeClr val="tx1"/>
                </a:solidFill>
              </a:endParaRPr>
            </a:p>
          </p:txBody>
        </p:sp>
        <p:sp>
          <p:nvSpPr>
            <p:cNvPr id="80" name="Rectangle 79"/>
            <p:cNvSpPr/>
            <p:nvPr/>
          </p:nvSpPr>
          <p:spPr bwMode="auto">
            <a:xfrm>
              <a:off x="4267158" y="4571316"/>
              <a:ext cx="2362173" cy="381311"/>
            </a:xfrm>
            <a:prstGeom prst="rect">
              <a:avLst/>
            </a:prstGeom>
            <a:solidFill>
              <a:schemeClr val="bg1"/>
            </a:solid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en-US" sz="1600" dirty="0" smtClean="0"/>
                <a:t>Credentials, key exchange</a:t>
              </a:r>
              <a:endParaRPr lang="en-US" sz="1600" dirty="0"/>
            </a:p>
          </p:txBody>
        </p:sp>
        <p:sp>
          <p:nvSpPr>
            <p:cNvPr id="81" name="Rectangle 80"/>
            <p:cNvSpPr/>
            <p:nvPr/>
          </p:nvSpPr>
          <p:spPr bwMode="auto">
            <a:xfrm>
              <a:off x="3047972" y="5028889"/>
              <a:ext cx="1600182" cy="381311"/>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defRPr/>
              </a:pPr>
              <a:r>
                <a:rPr lang="en-US" sz="1000" b="1" dirty="0" smtClean="0">
                  <a:solidFill>
                    <a:schemeClr val="tx1"/>
                  </a:solidFill>
                </a:rPr>
                <a:t>From</a:t>
              </a:r>
              <a:r>
                <a:rPr lang="en-US" sz="1000" dirty="0" smtClean="0">
                  <a:solidFill>
                    <a:schemeClr val="tx1"/>
                  </a:solidFill>
                </a:rPr>
                <a:t>: </a:t>
              </a:r>
              <a:r>
                <a:rPr lang="en-US" sz="1000" dirty="0" smtClean="0">
                  <a:solidFill>
                    <a:srgbClr val="FF0000"/>
                  </a:solidFill>
                </a:rPr>
                <a:t>AA:BB:CC:DD:EE:FF</a:t>
              </a:r>
              <a:endParaRPr lang="en-US" sz="1000" dirty="0" smtClean="0">
                <a:solidFill>
                  <a:schemeClr val="tx2">
                    <a:lumMod val="60000"/>
                    <a:lumOff val="40000"/>
                  </a:schemeClr>
                </a:solidFill>
              </a:endParaRPr>
            </a:p>
            <a:p>
              <a:pPr fontAlgn="auto">
                <a:spcBef>
                  <a:spcPts val="0"/>
                </a:spcBef>
                <a:spcAft>
                  <a:spcPts val="0"/>
                </a:spcAft>
                <a:defRPr/>
              </a:pPr>
              <a:r>
                <a:rPr lang="en-US" sz="1000" b="1" dirty="0" smtClean="0">
                  <a:solidFill>
                    <a:schemeClr val="tx1"/>
                  </a:solidFill>
                </a:rPr>
                <a:t>To</a:t>
              </a:r>
              <a:r>
                <a:rPr lang="en-US" sz="1000" dirty="0" smtClean="0">
                  <a:solidFill>
                    <a:schemeClr val="tx1"/>
                  </a:solidFill>
                </a:rPr>
                <a:t>: </a:t>
              </a:r>
              <a:r>
                <a:rPr lang="en-US" sz="1000" dirty="0" smtClean="0">
                  <a:solidFill>
                    <a:schemeClr val="tx2">
                      <a:lumMod val="60000"/>
                      <a:lumOff val="40000"/>
                    </a:schemeClr>
                  </a:solidFill>
                </a:rPr>
                <a:t>11:22:33:44:55:66</a:t>
              </a:r>
              <a:endParaRPr lang="en-US" sz="1000" dirty="0">
                <a:solidFill>
                  <a:schemeClr val="tx1"/>
                </a:solidFill>
              </a:endParaRPr>
            </a:p>
          </p:txBody>
        </p:sp>
        <p:sp>
          <p:nvSpPr>
            <p:cNvPr id="82" name="Rectangle 81"/>
            <p:cNvSpPr/>
            <p:nvPr/>
          </p:nvSpPr>
          <p:spPr bwMode="auto">
            <a:xfrm>
              <a:off x="4648153" y="5028889"/>
              <a:ext cx="2362173" cy="381311"/>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en-US" sz="1600" dirty="0" smtClean="0"/>
                <a:t>Credentials, key exchange</a:t>
              </a:r>
              <a:endParaRPr lang="en-US" sz="1600" dirty="0"/>
            </a:p>
          </p:txBody>
        </p:sp>
        <p:sp>
          <p:nvSpPr>
            <p:cNvPr id="83" name="Rectangle 82"/>
            <p:cNvSpPr/>
            <p:nvPr/>
          </p:nvSpPr>
          <p:spPr>
            <a:xfrm>
              <a:off x="609600" y="4571316"/>
              <a:ext cx="1828779" cy="838884"/>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solidFill>
                    <a:schemeClr val="tx1"/>
                  </a:solidFill>
                </a:rPr>
                <a:t>Authenticate</a:t>
              </a:r>
            </a:p>
            <a:p>
              <a:pPr algn="ctr">
                <a:defRPr/>
              </a:pPr>
              <a:r>
                <a:rPr lang="en-US" sz="2400" dirty="0">
                  <a:solidFill>
                    <a:schemeClr val="tx1"/>
                  </a:solidFill>
                </a:rPr>
                <a:t>and Bind</a:t>
              </a:r>
            </a:p>
          </p:txBody>
        </p:sp>
      </p:grpSp>
      <p:grpSp>
        <p:nvGrpSpPr>
          <p:cNvPr id="6" name="Group 101"/>
          <p:cNvGrpSpPr>
            <a:grpSpLocks/>
          </p:cNvGrpSpPr>
          <p:nvPr/>
        </p:nvGrpSpPr>
        <p:grpSpPr bwMode="auto">
          <a:xfrm>
            <a:off x="609600" y="5638799"/>
            <a:ext cx="6400800" cy="838201"/>
            <a:chOff x="609600" y="5638115"/>
            <a:chExt cx="6400726" cy="838885"/>
          </a:xfrm>
          <a:effectLst>
            <a:outerShdw blurRad="50800" dist="38100" dir="2700000" algn="tl" rotWithShape="0">
              <a:prstClr val="black">
                <a:alpha val="40000"/>
              </a:prstClr>
            </a:outerShdw>
          </a:effectLst>
        </p:grpSpPr>
        <p:sp>
          <p:nvSpPr>
            <p:cNvPr id="85" name="Rectangle 84"/>
            <p:cNvSpPr/>
            <p:nvPr/>
          </p:nvSpPr>
          <p:spPr bwMode="auto">
            <a:xfrm>
              <a:off x="2666976" y="5638115"/>
              <a:ext cx="1752580" cy="381311"/>
            </a:xfrm>
            <a:prstGeom prst="rect">
              <a:avLst/>
            </a:prstGeom>
            <a:solidFill>
              <a:srgbClr val="FFFF00"/>
            </a:solidFill>
          </p:spPr>
          <p:style>
            <a:lnRef idx="2">
              <a:schemeClr val="accent1"/>
            </a:lnRef>
            <a:fillRef idx="1">
              <a:schemeClr val="lt1"/>
            </a:fillRef>
            <a:effectRef idx="0">
              <a:schemeClr val="accent1"/>
            </a:effectRef>
            <a:fontRef idx="minor">
              <a:schemeClr val="dk1"/>
            </a:fontRef>
          </p:style>
          <p:txBody>
            <a:bodyPr anchor="ctr"/>
            <a:lstStyle/>
            <a:p>
              <a:pPr>
                <a:defRPr/>
              </a:pPr>
              <a:r>
                <a:rPr lang="en-US" sz="1000" b="1" dirty="0" smtClean="0">
                  <a:solidFill>
                    <a:schemeClr val="tx1"/>
                  </a:solidFill>
                </a:rPr>
                <a:t>From</a:t>
              </a:r>
              <a:r>
                <a:rPr lang="en-US" sz="1000" dirty="0" smtClean="0">
                  <a:solidFill>
                    <a:schemeClr val="tx1"/>
                  </a:solidFill>
                </a:rPr>
                <a:t>: </a:t>
              </a:r>
              <a:r>
                <a:rPr lang="en-US" sz="1000" dirty="0" smtClean="0">
                  <a:solidFill>
                    <a:schemeClr val="tx2">
                      <a:lumMod val="60000"/>
                      <a:lumOff val="40000"/>
                    </a:schemeClr>
                  </a:solidFill>
                </a:rPr>
                <a:t>11:22:33:44:55:66</a:t>
              </a:r>
            </a:p>
            <a:p>
              <a:pPr fontAlgn="auto">
                <a:spcBef>
                  <a:spcPts val="0"/>
                </a:spcBef>
                <a:spcAft>
                  <a:spcPts val="0"/>
                </a:spcAft>
                <a:defRPr/>
              </a:pPr>
              <a:r>
                <a:rPr lang="en-US" sz="1000" b="1" dirty="0" smtClean="0">
                  <a:solidFill>
                    <a:schemeClr val="tx1"/>
                  </a:solidFill>
                </a:rPr>
                <a:t>To</a:t>
              </a:r>
              <a:r>
                <a:rPr lang="en-US" sz="1000" dirty="0" smtClean="0">
                  <a:solidFill>
                    <a:schemeClr val="tx1"/>
                  </a:solidFill>
                </a:rPr>
                <a:t>: </a:t>
              </a:r>
              <a:r>
                <a:rPr lang="en-US" sz="1000" dirty="0" smtClean="0">
                  <a:solidFill>
                    <a:srgbClr val="FF0000"/>
                  </a:solidFill>
                </a:rPr>
                <a:t>AA:BB:CC:DD:EE:FF</a:t>
              </a:r>
              <a:endParaRPr lang="en-US" sz="1000" dirty="0">
                <a:solidFill>
                  <a:schemeClr val="tx1"/>
                </a:solidFill>
              </a:endParaRPr>
            </a:p>
          </p:txBody>
        </p:sp>
        <p:sp>
          <p:nvSpPr>
            <p:cNvPr id="86" name="Rectangle 85"/>
            <p:cNvSpPr/>
            <p:nvPr/>
          </p:nvSpPr>
          <p:spPr bwMode="auto">
            <a:xfrm>
              <a:off x="4419556" y="5638116"/>
              <a:ext cx="1295385" cy="381311"/>
            </a:xfrm>
            <a:prstGeom prst="rect">
              <a:avLst/>
            </a:prstGeom>
            <a:blipFill>
              <a:blip r:embed="rId4"/>
              <a:tile tx="0" ty="0" sx="100000" sy="100000" flip="none" algn="tl"/>
            </a:blip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dirty="0">
                <a:solidFill>
                  <a:schemeClr val="bg1">
                    <a:lumMod val="50000"/>
                  </a:schemeClr>
                </a:solidFill>
              </a:endParaRPr>
            </a:p>
          </p:txBody>
        </p:sp>
        <p:sp>
          <p:nvSpPr>
            <p:cNvPr id="87" name="Rectangle 86"/>
            <p:cNvSpPr/>
            <p:nvPr/>
          </p:nvSpPr>
          <p:spPr bwMode="auto">
            <a:xfrm>
              <a:off x="2971773" y="6095688"/>
              <a:ext cx="1752580" cy="381311"/>
            </a:xfrm>
            <a:prstGeom prst="rect">
              <a:avLst/>
            </a:prstGeom>
            <a:solidFill>
              <a:srgbClr val="FFFF00"/>
            </a:solidFill>
          </p:spPr>
          <p:style>
            <a:lnRef idx="2">
              <a:schemeClr val="accent1"/>
            </a:lnRef>
            <a:fillRef idx="1">
              <a:schemeClr val="lt1"/>
            </a:fillRef>
            <a:effectRef idx="0">
              <a:schemeClr val="accent1"/>
            </a:effectRef>
            <a:fontRef idx="minor">
              <a:schemeClr val="dk1"/>
            </a:fontRef>
          </p:style>
          <p:txBody>
            <a:bodyPr anchor="ctr"/>
            <a:lstStyle/>
            <a:p>
              <a:pPr>
                <a:defRPr/>
              </a:pPr>
              <a:r>
                <a:rPr lang="en-US" sz="1000" b="1" dirty="0" smtClean="0">
                  <a:solidFill>
                    <a:schemeClr val="tx1"/>
                  </a:solidFill>
                </a:rPr>
                <a:t>From</a:t>
              </a:r>
              <a:r>
                <a:rPr lang="en-US" sz="1000" dirty="0" smtClean="0">
                  <a:solidFill>
                    <a:schemeClr val="tx1"/>
                  </a:solidFill>
                </a:rPr>
                <a:t>: </a:t>
              </a:r>
              <a:r>
                <a:rPr lang="en-US" sz="1000" dirty="0" smtClean="0">
                  <a:solidFill>
                    <a:srgbClr val="FF0000"/>
                  </a:solidFill>
                </a:rPr>
                <a:t>AA:BB:CC:DD:EE:FF</a:t>
              </a:r>
              <a:endParaRPr lang="en-US" sz="1000" dirty="0" smtClean="0">
                <a:solidFill>
                  <a:schemeClr val="tx2">
                    <a:lumMod val="60000"/>
                    <a:lumOff val="40000"/>
                  </a:schemeClr>
                </a:solidFill>
              </a:endParaRPr>
            </a:p>
            <a:p>
              <a:pPr fontAlgn="auto">
                <a:spcBef>
                  <a:spcPts val="0"/>
                </a:spcBef>
                <a:spcAft>
                  <a:spcPts val="0"/>
                </a:spcAft>
                <a:defRPr/>
              </a:pPr>
              <a:r>
                <a:rPr lang="en-US" sz="1000" b="1" dirty="0" smtClean="0">
                  <a:solidFill>
                    <a:schemeClr val="tx1"/>
                  </a:solidFill>
                </a:rPr>
                <a:t>To</a:t>
              </a:r>
              <a:r>
                <a:rPr lang="en-US" sz="1000" dirty="0" smtClean="0">
                  <a:solidFill>
                    <a:schemeClr val="tx1"/>
                  </a:solidFill>
                </a:rPr>
                <a:t>: </a:t>
              </a:r>
              <a:r>
                <a:rPr lang="en-US" sz="1000" dirty="0" smtClean="0">
                  <a:solidFill>
                    <a:schemeClr val="tx2">
                      <a:lumMod val="60000"/>
                      <a:lumOff val="40000"/>
                    </a:schemeClr>
                  </a:solidFill>
                </a:rPr>
                <a:t>11:22:33:44:55:66</a:t>
              </a:r>
              <a:endParaRPr lang="en-US" sz="1000" dirty="0">
                <a:solidFill>
                  <a:schemeClr val="tx1"/>
                </a:solidFill>
              </a:endParaRPr>
            </a:p>
          </p:txBody>
        </p:sp>
        <p:sp>
          <p:nvSpPr>
            <p:cNvPr id="88" name="Rectangle 87"/>
            <p:cNvSpPr/>
            <p:nvPr/>
          </p:nvSpPr>
          <p:spPr bwMode="auto">
            <a:xfrm>
              <a:off x="4724352" y="6095689"/>
              <a:ext cx="2285974" cy="381311"/>
            </a:xfrm>
            <a:prstGeom prst="rect">
              <a:avLst/>
            </a:prstGeom>
            <a:blipFill>
              <a:blip r:embed="rId4"/>
              <a:tile tx="0" ty="0" sx="100000" sy="100000" flip="none" algn="tl"/>
            </a:blip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dirty="0">
                <a:solidFill>
                  <a:schemeClr val="bg1">
                    <a:lumMod val="50000"/>
                  </a:schemeClr>
                </a:solidFill>
              </a:endParaRPr>
            </a:p>
          </p:txBody>
        </p:sp>
        <p:sp>
          <p:nvSpPr>
            <p:cNvPr id="89" name="Rectangle 88"/>
            <p:cNvSpPr/>
            <p:nvPr/>
          </p:nvSpPr>
          <p:spPr>
            <a:xfrm>
              <a:off x="609600" y="5638116"/>
              <a:ext cx="1828779" cy="838884"/>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solidFill>
                    <a:schemeClr val="tx1"/>
                  </a:solidFill>
                </a:rPr>
                <a:t>Send Data</a:t>
              </a:r>
              <a:endParaRPr lang="en-US" sz="2800" dirty="0">
                <a:solidFill>
                  <a:schemeClr val="tx1"/>
                </a:solidFill>
              </a:endParaRPr>
            </a:p>
          </p:txBody>
        </p:sp>
      </p:grpSp>
      <p:sp>
        <p:nvSpPr>
          <p:cNvPr id="90" name="Rectangle 89"/>
          <p:cNvSpPr/>
          <p:nvPr/>
        </p:nvSpPr>
        <p:spPr>
          <a:xfrm>
            <a:off x="3657600" y="1295400"/>
            <a:ext cx="1828800" cy="762000"/>
          </a:xfrm>
          <a:prstGeom prst="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solidFill>
                  <a:schemeClr val="tx1"/>
                </a:solidFill>
              </a:rPr>
              <a:t>Bootstrap</a:t>
            </a:r>
            <a:endParaRPr lang="en-US" sz="2800" dirty="0">
              <a:solidFill>
                <a:schemeClr val="tx1"/>
              </a:solidFill>
            </a:endParaRPr>
          </a:p>
        </p:txBody>
      </p:sp>
      <p:pic>
        <p:nvPicPr>
          <p:cNvPr id="107" name="Picture 106" descr="laptop1.png"/>
          <p:cNvPicPr>
            <a:picLocks noChangeAspect="1"/>
          </p:cNvPicPr>
          <p:nvPr/>
        </p:nvPicPr>
        <p:blipFill>
          <a:blip r:embed="rId5"/>
          <a:stretch>
            <a:fillRect/>
          </a:stretch>
        </p:blipFill>
        <p:spPr>
          <a:xfrm>
            <a:off x="990600" y="2590800"/>
            <a:ext cx="694887" cy="591263"/>
          </a:xfrm>
          <a:prstGeom prst="rect">
            <a:avLst/>
          </a:prstGeom>
          <a:effectLst/>
        </p:spPr>
      </p:pic>
      <p:pic>
        <p:nvPicPr>
          <p:cNvPr id="108" name="Picture 107" descr="ap1.png"/>
          <p:cNvPicPr>
            <a:picLocks noChangeAspect="1"/>
          </p:cNvPicPr>
          <p:nvPr/>
        </p:nvPicPr>
        <p:blipFill>
          <a:blip r:embed="rId6"/>
          <a:stretch>
            <a:fillRect/>
          </a:stretch>
        </p:blipFill>
        <p:spPr>
          <a:xfrm>
            <a:off x="7543800" y="2514600"/>
            <a:ext cx="621741" cy="621741"/>
          </a:xfrm>
          <a:prstGeom prst="rect">
            <a:avLst/>
          </a:prstGeom>
          <a:effectLst/>
        </p:spPr>
      </p:pic>
      <p:grpSp>
        <p:nvGrpSpPr>
          <p:cNvPr id="7" name="Group 110"/>
          <p:cNvGrpSpPr/>
          <p:nvPr/>
        </p:nvGrpSpPr>
        <p:grpSpPr>
          <a:xfrm>
            <a:off x="1662126" y="2819385"/>
            <a:ext cx="5922982" cy="681677"/>
            <a:chOff x="1662126" y="2819385"/>
            <a:chExt cx="5922982" cy="681677"/>
          </a:xfrm>
          <a:effectLst/>
        </p:grpSpPr>
        <p:pic>
          <p:nvPicPr>
            <p:cNvPr id="109" name="Picture 99" descr="radiowaves2.png"/>
            <p:cNvPicPr>
              <a:picLocks noChangeAspect="1"/>
            </p:cNvPicPr>
            <p:nvPr/>
          </p:nvPicPr>
          <p:blipFill>
            <a:blip r:embed="rId7"/>
            <a:srcRect/>
            <a:stretch>
              <a:fillRect/>
            </a:stretch>
          </p:blipFill>
          <p:spPr bwMode="auto">
            <a:xfrm rot="7643821">
              <a:off x="1585926" y="2895585"/>
              <a:ext cx="609600" cy="457200"/>
            </a:xfrm>
            <a:prstGeom prst="rect">
              <a:avLst/>
            </a:prstGeom>
            <a:noFill/>
            <a:ln w="9525">
              <a:noFill/>
              <a:miter lim="800000"/>
              <a:headEnd/>
              <a:tailEnd/>
            </a:ln>
          </p:spPr>
        </p:pic>
        <p:pic>
          <p:nvPicPr>
            <p:cNvPr id="110" name="Picture 99" descr="radiowaves2.png"/>
            <p:cNvPicPr>
              <a:picLocks noChangeAspect="1"/>
            </p:cNvPicPr>
            <p:nvPr/>
          </p:nvPicPr>
          <p:blipFill>
            <a:blip r:embed="rId7"/>
            <a:srcRect/>
            <a:stretch>
              <a:fillRect/>
            </a:stretch>
          </p:blipFill>
          <p:spPr bwMode="auto">
            <a:xfrm rot="14494919">
              <a:off x="7051708" y="2967662"/>
              <a:ext cx="609600" cy="457200"/>
            </a:xfrm>
            <a:prstGeom prst="rect">
              <a:avLst/>
            </a:prstGeom>
            <a:noFill/>
            <a:ln w="9525">
              <a:noFill/>
              <a:miter lim="800000"/>
              <a:headEnd/>
              <a:tailEnd/>
            </a:ln>
          </p:spPr>
        </p:pic>
      </p:grpSp>
      <p:pic>
        <p:nvPicPr>
          <p:cNvPr id="66" name="Picture 13" descr="bob.png"/>
          <p:cNvPicPr>
            <a:picLocks noChangeAspect="1"/>
          </p:cNvPicPr>
          <p:nvPr/>
        </p:nvPicPr>
        <p:blipFill>
          <a:blip r:embed="rId8" cstate="screen"/>
          <a:srcRect/>
          <a:stretch>
            <a:fillRect/>
          </a:stretch>
        </p:blipFill>
        <p:spPr bwMode="auto">
          <a:xfrm>
            <a:off x="8008938" y="2514600"/>
            <a:ext cx="687387" cy="706438"/>
          </a:xfrm>
          <a:prstGeom prst="rect">
            <a:avLst/>
          </a:prstGeom>
          <a:noFill/>
          <a:ln w="9525">
            <a:noFill/>
            <a:miter lim="800000"/>
            <a:headEnd/>
            <a:tailEnd/>
          </a:ln>
          <a:effectLst/>
        </p:spPr>
      </p:pic>
      <p:sp>
        <p:nvSpPr>
          <p:cNvPr id="53" name="Title 1"/>
          <p:cNvSpPr>
            <a:spLocks noGrp="1"/>
          </p:cNvSpPr>
          <p:nvPr>
            <p:ph type="title"/>
          </p:nvPr>
        </p:nvSpPr>
        <p:spPr>
          <a:xfrm>
            <a:off x="457200" y="274638"/>
            <a:ext cx="8229600" cy="1143000"/>
          </a:xfrm>
        </p:spPr>
        <p:txBody>
          <a:bodyPr/>
          <a:lstStyle/>
          <a:p>
            <a:r>
              <a:rPr lang="en-US" dirty="0" smtClean="0"/>
              <a:t>Is There a Common Defense?</a:t>
            </a:r>
            <a:endParaRPr lang="en-US" dirty="0"/>
          </a:p>
        </p:txBody>
      </p:sp>
      <p:sp>
        <p:nvSpPr>
          <p:cNvPr id="56" name="Slide Number Placeholder 55"/>
          <p:cNvSpPr>
            <a:spLocks noGrp="1"/>
          </p:cNvSpPr>
          <p:nvPr>
            <p:ph type="sldNum" sz="quarter" idx="12"/>
          </p:nvPr>
        </p:nvSpPr>
        <p:spPr/>
        <p:txBody>
          <a:bodyPr/>
          <a:lstStyle/>
          <a:p>
            <a:fld id="{26FF095B-7508-4EE0-8899-3B73C16B2014}" type="slidenum">
              <a:rPr lang="en-US" smtClean="0"/>
              <a:pPr/>
              <a:t>21</a:t>
            </a:fld>
            <a:endParaRPr lang="en-US"/>
          </a:p>
        </p:txBody>
      </p:sp>
      <p:grpSp>
        <p:nvGrpSpPr>
          <p:cNvPr id="8" name="Group 9"/>
          <p:cNvGrpSpPr>
            <a:grpSpLocks/>
          </p:cNvGrpSpPr>
          <p:nvPr/>
        </p:nvGrpSpPr>
        <p:grpSpPr bwMode="auto">
          <a:xfrm>
            <a:off x="4953000" y="2133601"/>
            <a:ext cx="2590800" cy="685799"/>
            <a:chOff x="2743200" y="2209801"/>
            <a:chExt cx="2590800" cy="685800"/>
          </a:xfrm>
          <a:effectLst/>
        </p:grpSpPr>
        <p:pic>
          <p:nvPicPr>
            <p:cNvPr id="45" name="Picture 7" descr="postit.png"/>
            <p:cNvPicPr>
              <a:picLocks noChangeAspect="1"/>
            </p:cNvPicPr>
            <p:nvPr/>
          </p:nvPicPr>
          <p:blipFill>
            <a:blip r:embed="rId9" cstate="screen"/>
            <a:srcRect/>
            <a:stretch>
              <a:fillRect/>
            </a:stretch>
          </p:blipFill>
          <p:spPr bwMode="auto">
            <a:xfrm>
              <a:off x="2743200" y="2209801"/>
              <a:ext cx="2590800" cy="685800"/>
            </a:xfrm>
            <a:prstGeom prst="rect">
              <a:avLst/>
            </a:prstGeom>
            <a:noFill/>
            <a:ln w="9525">
              <a:noFill/>
              <a:miter lim="800000"/>
              <a:headEnd/>
              <a:tailEnd/>
            </a:ln>
          </p:spPr>
        </p:pic>
        <p:sp>
          <p:nvSpPr>
            <p:cNvPr id="46" name="TextBox 8"/>
            <p:cNvSpPr txBox="1">
              <a:spLocks noChangeArrowheads="1"/>
            </p:cNvSpPr>
            <p:nvPr/>
          </p:nvSpPr>
          <p:spPr bwMode="auto">
            <a:xfrm>
              <a:off x="3048000" y="2286000"/>
              <a:ext cx="1919115" cy="523221"/>
            </a:xfrm>
            <a:prstGeom prst="rect">
              <a:avLst/>
            </a:prstGeom>
            <a:noFill/>
            <a:ln w="9525">
              <a:noFill/>
              <a:miter lim="800000"/>
              <a:headEnd/>
              <a:tailEnd/>
            </a:ln>
          </p:spPr>
          <p:txBody>
            <a:bodyPr wrap="none">
              <a:spAutoFit/>
            </a:bodyPr>
            <a:lstStyle/>
            <a:p>
              <a:pPr>
                <a:defRPr/>
              </a:pPr>
              <a:r>
                <a:rPr lang="en-US" sz="1400" dirty="0" smtClean="0">
                  <a:latin typeface="Comic Sans MS" pitchFamily="66" charset="0"/>
                </a:rPr>
                <a:t>Name: </a:t>
              </a:r>
              <a:r>
                <a:rPr lang="en-US" sz="1400" dirty="0" smtClean="0">
                  <a:solidFill>
                    <a:schemeClr val="bg2">
                      <a:lumMod val="50000"/>
                    </a:schemeClr>
                  </a:solidFill>
                  <a:latin typeface="Comic Sans MS" pitchFamily="66" charset="0"/>
                </a:rPr>
                <a:t>Alice’s Laptop</a:t>
              </a:r>
              <a:endParaRPr lang="en-US" sz="1400" dirty="0">
                <a:solidFill>
                  <a:schemeClr val="bg2">
                    <a:lumMod val="50000"/>
                  </a:schemeClr>
                </a:solidFill>
                <a:latin typeface="Comic Sans MS" pitchFamily="66" charset="0"/>
              </a:endParaRPr>
            </a:p>
            <a:p>
              <a:pPr>
                <a:defRPr/>
              </a:pPr>
              <a:r>
                <a:rPr lang="en-US" sz="1400" dirty="0" smtClean="0">
                  <a:latin typeface="Comic Sans MS" pitchFamily="66" charset="0"/>
                </a:rPr>
                <a:t>Secret: </a:t>
              </a:r>
              <a:r>
                <a:rPr lang="en-US" sz="1400" dirty="0" smtClean="0">
                  <a:solidFill>
                    <a:schemeClr val="bg2">
                      <a:lumMod val="50000"/>
                    </a:schemeClr>
                  </a:solidFill>
                  <a:latin typeface="Comic Sans MS" pitchFamily="66" charset="0"/>
                </a:rPr>
                <a:t>Alice&lt;3Bob</a:t>
              </a:r>
              <a:endParaRPr lang="en-US" sz="1400" dirty="0">
                <a:solidFill>
                  <a:schemeClr val="bg2">
                    <a:lumMod val="50000"/>
                  </a:schemeClr>
                </a:solidFill>
                <a:latin typeface="Comic Sans MS" pitchFamily="66" charset="0"/>
              </a:endParaRPr>
            </a:p>
          </p:txBody>
        </p:sp>
      </p:grpSp>
      <p:grpSp>
        <p:nvGrpSpPr>
          <p:cNvPr id="9" name="Group 30"/>
          <p:cNvGrpSpPr>
            <a:grpSpLocks/>
          </p:cNvGrpSpPr>
          <p:nvPr/>
        </p:nvGrpSpPr>
        <p:grpSpPr bwMode="auto">
          <a:xfrm>
            <a:off x="1676400" y="2133602"/>
            <a:ext cx="2590800" cy="685799"/>
            <a:chOff x="2743200" y="2209801"/>
            <a:chExt cx="2590800" cy="685800"/>
          </a:xfrm>
          <a:effectLst/>
        </p:grpSpPr>
        <p:pic>
          <p:nvPicPr>
            <p:cNvPr id="48" name="Picture 31" descr="postit.png"/>
            <p:cNvPicPr>
              <a:picLocks noChangeAspect="1"/>
            </p:cNvPicPr>
            <p:nvPr/>
          </p:nvPicPr>
          <p:blipFill>
            <a:blip r:embed="rId9" cstate="screen"/>
            <a:srcRect/>
            <a:stretch>
              <a:fillRect/>
            </a:stretch>
          </p:blipFill>
          <p:spPr bwMode="auto">
            <a:xfrm>
              <a:off x="2743200" y="2209801"/>
              <a:ext cx="2590800" cy="685800"/>
            </a:xfrm>
            <a:prstGeom prst="rect">
              <a:avLst/>
            </a:prstGeom>
            <a:noFill/>
            <a:ln w="9525">
              <a:noFill/>
              <a:miter lim="800000"/>
              <a:headEnd/>
              <a:tailEnd/>
            </a:ln>
          </p:spPr>
        </p:pic>
        <p:sp>
          <p:nvSpPr>
            <p:cNvPr id="49" name="TextBox 32"/>
            <p:cNvSpPr txBox="1">
              <a:spLocks noChangeArrowheads="1"/>
            </p:cNvSpPr>
            <p:nvPr/>
          </p:nvSpPr>
          <p:spPr bwMode="auto">
            <a:xfrm>
              <a:off x="3048000" y="2285999"/>
              <a:ext cx="1981200" cy="523220"/>
            </a:xfrm>
            <a:prstGeom prst="rect">
              <a:avLst/>
            </a:prstGeom>
            <a:noFill/>
            <a:ln w="9525">
              <a:noFill/>
              <a:miter lim="800000"/>
              <a:headEnd/>
              <a:tailEnd/>
            </a:ln>
          </p:spPr>
          <p:txBody>
            <a:bodyPr>
              <a:spAutoFit/>
            </a:bodyPr>
            <a:lstStyle/>
            <a:p>
              <a:pPr>
                <a:defRPr/>
              </a:pPr>
              <a:r>
                <a:rPr lang="en-US" sz="1400" dirty="0" smtClean="0">
                  <a:latin typeface="Comic Sans MS" pitchFamily="66" charset="0"/>
                </a:rPr>
                <a:t>Name: </a:t>
              </a:r>
              <a:r>
                <a:rPr lang="en-US" sz="1400" dirty="0" smtClean="0">
                  <a:solidFill>
                    <a:schemeClr val="bg2">
                      <a:lumMod val="50000"/>
                    </a:schemeClr>
                  </a:solidFill>
                  <a:latin typeface="Comic Sans MS" pitchFamily="66" charset="0"/>
                </a:rPr>
                <a:t>Bob’s Network</a:t>
              </a:r>
              <a:endParaRPr lang="en-US" sz="1400" dirty="0">
                <a:latin typeface="Comic Sans MS" pitchFamily="66" charset="0"/>
              </a:endParaRPr>
            </a:p>
            <a:p>
              <a:pPr>
                <a:defRPr/>
              </a:pPr>
              <a:r>
                <a:rPr lang="en-US" sz="1400" dirty="0" smtClean="0">
                  <a:latin typeface="Comic Sans MS" pitchFamily="66" charset="0"/>
                </a:rPr>
                <a:t>Secret: </a:t>
              </a:r>
              <a:r>
                <a:rPr lang="en-US" sz="1400" dirty="0" smtClean="0">
                  <a:solidFill>
                    <a:schemeClr val="bg2">
                      <a:lumMod val="50000"/>
                    </a:schemeClr>
                  </a:solidFill>
                  <a:latin typeface="Comic Sans MS" pitchFamily="66" charset="0"/>
                </a:rPr>
                <a:t>Alice&lt;3Bob</a:t>
              </a:r>
              <a:endParaRPr lang="en-US" sz="1400" dirty="0">
                <a:solidFill>
                  <a:schemeClr val="bg2">
                    <a:lumMod val="50000"/>
                  </a:schemeClr>
                </a:solidFill>
                <a:latin typeface="Comic Sans MS" pitchFamily="66" charset="0"/>
              </a:endParaRPr>
            </a:p>
          </p:txBody>
        </p:sp>
      </p:grpSp>
      <p:sp>
        <p:nvSpPr>
          <p:cNvPr id="43" name="Rectangle 42"/>
          <p:cNvSpPr/>
          <p:nvPr/>
        </p:nvSpPr>
        <p:spPr bwMode="auto">
          <a:xfrm>
            <a:off x="4267200" y="3505200"/>
            <a:ext cx="2590800" cy="381000"/>
          </a:xfrm>
          <a:prstGeom prst="rect">
            <a:avLst/>
          </a:prstGeom>
          <a:solidFill>
            <a:srgbClr val="FFFF00"/>
          </a:solid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en-US" dirty="0" smtClean="0"/>
              <a:t>Is </a:t>
            </a:r>
            <a:r>
              <a:rPr lang="en-US" b="1" dirty="0" smtClean="0"/>
              <a:t>Bob’s Network </a:t>
            </a:r>
            <a:r>
              <a:rPr lang="en-US" dirty="0" smtClean="0"/>
              <a:t>here?</a:t>
            </a:r>
            <a:endParaRPr lang="en-US" sz="2000" dirty="0"/>
          </a:p>
        </p:txBody>
      </p:sp>
      <p:sp>
        <p:nvSpPr>
          <p:cNvPr id="50" name="Rectangle 49"/>
          <p:cNvSpPr/>
          <p:nvPr/>
        </p:nvSpPr>
        <p:spPr bwMode="auto">
          <a:xfrm>
            <a:off x="4572000" y="3962400"/>
            <a:ext cx="2362200" cy="381000"/>
          </a:xfrm>
          <a:prstGeom prst="rect">
            <a:avLst/>
          </a:prstGeom>
          <a:solidFill>
            <a:srgbClr val="FFFF00"/>
          </a:solid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en-US" b="1" dirty="0"/>
              <a:t>Bob’s Network </a:t>
            </a:r>
            <a:r>
              <a:rPr lang="en-US" dirty="0"/>
              <a:t>is here</a:t>
            </a:r>
          </a:p>
        </p:txBody>
      </p:sp>
      <p:sp>
        <p:nvSpPr>
          <p:cNvPr id="54" name="Rectangle 53"/>
          <p:cNvSpPr/>
          <p:nvPr/>
        </p:nvSpPr>
        <p:spPr bwMode="auto">
          <a:xfrm>
            <a:off x="4267200" y="4572000"/>
            <a:ext cx="2362200" cy="381000"/>
          </a:xfrm>
          <a:prstGeom prst="rect">
            <a:avLst/>
          </a:prstGeom>
          <a:solidFill>
            <a:srgbClr val="FFFF00"/>
          </a:solid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en-US" dirty="0"/>
              <a:t>Proof that I’m </a:t>
            </a:r>
            <a:r>
              <a:rPr lang="en-US" b="1" dirty="0"/>
              <a:t>Alice </a:t>
            </a:r>
          </a:p>
        </p:txBody>
      </p:sp>
      <p:sp>
        <p:nvSpPr>
          <p:cNvPr id="55" name="Rectangle 54"/>
          <p:cNvSpPr/>
          <p:nvPr/>
        </p:nvSpPr>
        <p:spPr bwMode="auto">
          <a:xfrm>
            <a:off x="4648200" y="5029200"/>
            <a:ext cx="2362200" cy="381000"/>
          </a:xfrm>
          <a:prstGeom prst="rect">
            <a:avLst/>
          </a:prstGeom>
          <a:solidFill>
            <a:srgbClr val="FFFF00"/>
          </a:solid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en-US" dirty="0"/>
              <a:t>Proof that I’m </a:t>
            </a:r>
            <a:r>
              <a:rPr lang="en-US" b="1" dirty="0"/>
              <a:t>Bob</a:t>
            </a:r>
          </a:p>
        </p:txBody>
      </p:sp>
      <p:sp>
        <p:nvSpPr>
          <p:cNvPr id="65" name="Right Brace 64"/>
          <p:cNvSpPr/>
          <p:nvPr/>
        </p:nvSpPr>
        <p:spPr>
          <a:xfrm>
            <a:off x="7162800" y="3505200"/>
            <a:ext cx="152400" cy="190500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7" name="Right Brace 66"/>
          <p:cNvSpPr/>
          <p:nvPr/>
        </p:nvSpPr>
        <p:spPr>
          <a:xfrm>
            <a:off x="7162800" y="5638800"/>
            <a:ext cx="152400" cy="83820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9" name="TextBox 68"/>
          <p:cNvSpPr txBox="1"/>
          <p:nvPr/>
        </p:nvSpPr>
        <p:spPr>
          <a:xfrm>
            <a:off x="7391400" y="3962400"/>
            <a:ext cx="1159998" cy="923330"/>
          </a:xfrm>
          <a:prstGeom prst="rect">
            <a:avLst/>
          </a:prstGeom>
          <a:noFill/>
        </p:spPr>
        <p:txBody>
          <a:bodyPr wrap="none" rtlCol="0">
            <a:spAutoFit/>
          </a:bodyPr>
          <a:lstStyle/>
          <a:p>
            <a:r>
              <a:rPr lang="en-US" b="1" dirty="0" smtClean="0">
                <a:solidFill>
                  <a:srgbClr val="FF0000"/>
                </a:solidFill>
              </a:rPr>
              <a:t>Problem</a:t>
            </a:r>
            <a:r>
              <a:rPr lang="en-US" dirty="0" smtClean="0">
                <a:solidFill>
                  <a:srgbClr val="FF0000"/>
                </a:solidFill>
              </a:rPr>
              <a:t>:</a:t>
            </a:r>
          </a:p>
          <a:p>
            <a:r>
              <a:rPr lang="en-US" dirty="0" smtClean="0">
                <a:solidFill>
                  <a:srgbClr val="FF0000"/>
                </a:solidFill>
              </a:rPr>
              <a:t>Long-term</a:t>
            </a:r>
          </a:p>
          <a:p>
            <a:r>
              <a:rPr lang="en-US" dirty="0" err="1" smtClean="0">
                <a:solidFill>
                  <a:srgbClr val="FF0000"/>
                </a:solidFill>
              </a:rPr>
              <a:t>Linkability</a:t>
            </a:r>
            <a:endParaRPr lang="en-US" dirty="0">
              <a:solidFill>
                <a:srgbClr val="FF0000"/>
              </a:solidFill>
            </a:endParaRPr>
          </a:p>
        </p:txBody>
      </p:sp>
      <p:sp>
        <p:nvSpPr>
          <p:cNvPr id="70" name="TextBox 69"/>
          <p:cNvSpPr txBox="1"/>
          <p:nvPr/>
        </p:nvSpPr>
        <p:spPr>
          <a:xfrm>
            <a:off x="7391400" y="5562600"/>
            <a:ext cx="1216102" cy="923330"/>
          </a:xfrm>
          <a:prstGeom prst="rect">
            <a:avLst/>
          </a:prstGeom>
          <a:noFill/>
        </p:spPr>
        <p:txBody>
          <a:bodyPr wrap="none" rtlCol="0">
            <a:spAutoFit/>
          </a:bodyPr>
          <a:lstStyle/>
          <a:p>
            <a:r>
              <a:rPr lang="en-US" b="1" dirty="0" smtClean="0">
                <a:solidFill>
                  <a:srgbClr val="FF0000"/>
                </a:solidFill>
              </a:rPr>
              <a:t>Problem</a:t>
            </a:r>
            <a:r>
              <a:rPr lang="en-US" dirty="0" smtClean="0">
                <a:solidFill>
                  <a:srgbClr val="FF0000"/>
                </a:solidFill>
              </a:rPr>
              <a:t>:</a:t>
            </a:r>
          </a:p>
          <a:p>
            <a:r>
              <a:rPr lang="en-US" dirty="0" smtClean="0">
                <a:solidFill>
                  <a:srgbClr val="FF0000"/>
                </a:solidFill>
              </a:rPr>
              <a:t>Short-term</a:t>
            </a:r>
          </a:p>
          <a:p>
            <a:r>
              <a:rPr lang="en-US" dirty="0" err="1" smtClean="0">
                <a:solidFill>
                  <a:srgbClr val="FF0000"/>
                </a:solidFill>
              </a:rPr>
              <a:t>Linkability</a:t>
            </a:r>
            <a:endParaRPr lang="en-US" dirty="0">
              <a:solidFill>
                <a:srgbClr val="FF0000"/>
              </a:solidFill>
            </a:endParaRPr>
          </a:p>
        </p:txBody>
      </p:sp>
    </p:spTree>
    <p:extLst>
      <p:ext uri="{BB962C8B-B14F-4D97-AF65-F5344CB8AC3E}">
        <p14:creationId xmlns:p14="http://schemas.microsoft.com/office/powerpoint/2010/main" val="211132201"/>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99"/>
          <p:cNvGrpSpPr>
            <a:grpSpLocks/>
          </p:cNvGrpSpPr>
          <p:nvPr/>
        </p:nvGrpSpPr>
        <p:grpSpPr bwMode="auto">
          <a:xfrm>
            <a:off x="609600" y="3505200"/>
            <a:ext cx="6324600" cy="838200"/>
            <a:chOff x="609600" y="3505200"/>
            <a:chExt cx="6324600" cy="838200"/>
          </a:xfrm>
          <a:effectLst>
            <a:outerShdw blurRad="50800" dist="38100" dir="2700000" algn="tl" rotWithShape="0">
              <a:prstClr val="black">
                <a:alpha val="40000"/>
              </a:prstClr>
            </a:outerShdw>
          </a:effectLst>
        </p:grpSpPr>
        <p:sp>
          <p:nvSpPr>
            <p:cNvPr id="93" name="Rectangle 92"/>
            <p:cNvSpPr/>
            <p:nvPr/>
          </p:nvSpPr>
          <p:spPr>
            <a:xfrm>
              <a:off x="609600" y="3505200"/>
              <a:ext cx="1828800" cy="8382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solidFill>
                    <a:schemeClr val="tx1"/>
                  </a:solidFill>
                </a:rPr>
                <a:t>Discover</a:t>
              </a:r>
              <a:endParaRPr lang="en-US" sz="2800" dirty="0">
                <a:solidFill>
                  <a:schemeClr val="tx1"/>
                </a:solidFill>
              </a:endParaRPr>
            </a:p>
          </p:txBody>
        </p:sp>
        <p:grpSp>
          <p:nvGrpSpPr>
            <p:cNvPr id="6" name="Group 26"/>
            <p:cNvGrpSpPr>
              <a:grpSpLocks/>
            </p:cNvGrpSpPr>
            <p:nvPr/>
          </p:nvGrpSpPr>
          <p:grpSpPr bwMode="auto">
            <a:xfrm>
              <a:off x="2667000" y="3505200"/>
              <a:ext cx="3962400" cy="380689"/>
              <a:chOff x="2744714" y="3352116"/>
              <a:chExt cx="3962400" cy="381000"/>
            </a:xfrm>
          </p:grpSpPr>
          <p:sp>
            <p:nvSpPr>
              <p:cNvPr id="16" name="Rectangle 15"/>
              <p:cNvSpPr/>
              <p:nvPr/>
            </p:nvSpPr>
            <p:spPr bwMode="auto">
              <a:xfrm>
                <a:off x="2744714" y="3352116"/>
                <a:ext cx="1600200" cy="381311"/>
              </a:xfrm>
              <a:prstGeom prst="rect">
                <a:avLst/>
              </a:prstGeom>
              <a:blipFill>
                <a:blip r:embed="rId3"/>
                <a:tile tx="0" ty="0" sx="100000" sy="100000" flip="none" algn="tl"/>
              </a:blip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dirty="0">
                  <a:solidFill>
                    <a:schemeClr val="tx1"/>
                  </a:solidFill>
                </a:endParaRPr>
              </a:p>
            </p:txBody>
          </p:sp>
          <p:sp>
            <p:nvSpPr>
              <p:cNvPr id="17" name="Rectangle 16"/>
              <p:cNvSpPr/>
              <p:nvPr/>
            </p:nvSpPr>
            <p:spPr bwMode="auto">
              <a:xfrm>
                <a:off x="4344914" y="3352116"/>
                <a:ext cx="2362200" cy="381311"/>
              </a:xfrm>
              <a:prstGeom prst="rect">
                <a:avLst/>
              </a:prstGeom>
              <a:blipFill>
                <a:blip r:embed="rId3"/>
                <a:tile tx="0" ty="0" sx="100000" sy="100000" flip="none" algn="tl"/>
              </a:blip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dirty="0"/>
              </a:p>
            </p:txBody>
          </p:sp>
        </p:grpSp>
        <p:grpSp>
          <p:nvGrpSpPr>
            <p:cNvPr id="7" name="Group 27"/>
            <p:cNvGrpSpPr>
              <a:grpSpLocks/>
            </p:cNvGrpSpPr>
            <p:nvPr/>
          </p:nvGrpSpPr>
          <p:grpSpPr bwMode="auto">
            <a:xfrm>
              <a:off x="2971800" y="3962028"/>
              <a:ext cx="3962400" cy="380689"/>
              <a:chOff x="2744714" y="3352116"/>
              <a:chExt cx="3962400" cy="381000"/>
            </a:xfrm>
          </p:grpSpPr>
          <p:sp>
            <p:nvSpPr>
              <p:cNvPr id="29" name="Rectangle 28"/>
              <p:cNvSpPr/>
              <p:nvPr/>
            </p:nvSpPr>
            <p:spPr bwMode="auto">
              <a:xfrm>
                <a:off x="2744714" y="3352488"/>
                <a:ext cx="1600200" cy="381311"/>
              </a:xfrm>
              <a:prstGeom prst="rect">
                <a:avLst/>
              </a:prstGeom>
              <a:blipFill>
                <a:blip r:embed="rId3"/>
                <a:tile tx="0" ty="0" sx="100000" sy="100000" flip="none" algn="tl"/>
              </a:blip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dirty="0">
                  <a:solidFill>
                    <a:schemeClr val="tx1"/>
                  </a:solidFill>
                </a:endParaRPr>
              </a:p>
            </p:txBody>
          </p:sp>
          <p:sp>
            <p:nvSpPr>
              <p:cNvPr id="30" name="Rectangle 29"/>
              <p:cNvSpPr/>
              <p:nvPr/>
            </p:nvSpPr>
            <p:spPr bwMode="auto">
              <a:xfrm>
                <a:off x="4344914" y="3352488"/>
                <a:ext cx="2362200" cy="381311"/>
              </a:xfrm>
              <a:prstGeom prst="rect">
                <a:avLst/>
              </a:prstGeom>
              <a:blipFill>
                <a:blip r:embed="rId3"/>
                <a:tile tx="0" ty="0" sx="100000" sy="100000" flip="none" algn="tl"/>
              </a:blip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dirty="0"/>
              </a:p>
            </p:txBody>
          </p:sp>
        </p:grpSp>
      </p:grpSp>
      <p:grpSp>
        <p:nvGrpSpPr>
          <p:cNvPr id="8" name="Group 100"/>
          <p:cNvGrpSpPr>
            <a:grpSpLocks/>
          </p:cNvGrpSpPr>
          <p:nvPr/>
        </p:nvGrpSpPr>
        <p:grpSpPr bwMode="auto">
          <a:xfrm>
            <a:off x="609600" y="4572000"/>
            <a:ext cx="6400800" cy="838200"/>
            <a:chOff x="609600" y="4571316"/>
            <a:chExt cx="6400726" cy="838884"/>
          </a:xfrm>
          <a:effectLst>
            <a:outerShdw blurRad="50800" dist="38100" dir="2700000" algn="tl" rotWithShape="0">
              <a:prstClr val="black">
                <a:alpha val="40000"/>
              </a:prstClr>
            </a:outerShdw>
          </a:effectLst>
        </p:grpSpPr>
        <p:sp>
          <p:nvSpPr>
            <p:cNvPr id="23" name="Rectangle 22"/>
            <p:cNvSpPr/>
            <p:nvPr/>
          </p:nvSpPr>
          <p:spPr bwMode="auto">
            <a:xfrm>
              <a:off x="2666976" y="4571316"/>
              <a:ext cx="1600182" cy="381311"/>
            </a:xfrm>
            <a:prstGeom prst="rect">
              <a:avLst/>
            </a:prstGeom>
            <a:blipFill>
              <a:blip r:embed="rId3"/>
              <a:tile tx="0" ty="0" sx="100000" sy="100000" flip="none" algn="tl"/>
            </a:blip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dirty="0">
                <a:solidFill>
                  <a:schemeClr val="tx1"/>
                </a:solidFill>
              </a:endParaRPr>
            </a:p>
          </p:txBody>
        </p:sp>
        <p:sp>
          <p:nvSpPr>
            <p:cNvPr id="24" name="Rectangle 23"/>
            <p:cNvSpPr/>
            <p:nvPr/>
          </p:nvSpPr>
          <p:spPr bwMode="auto">
            <a:xfrm>
              <a:off x="4267158" y="4571316"/>
              <a:ext cx="2362173" cy="381311"/>
            </a:xfrm>
            <a:prstGeom prst="rect">
              <a:avLst/>
            </a:prstGeom>
            <a:blipFill>
              <a:blip r:embed="rId3"/>
              <a:tile tx="0" ty="0" sx="100000" sy="100000" flip="none" algn="tl"/>
            </a:blip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dirty="0"/>
            </a:p>
          </p:txBody>
        </p:sp>
        <p:sp>
          <p:nvSpPr>
            <p:cNvPr id="36" name="Rectangle 35"/>
            <p:cNvSpPr/>
            <p:nvPr/>
          </p:nvSpPr>
          <p:spPr bwMode="auto">
            <a:xfrm>
              <a:off x="3047972" y="5028889"/>
              <a:ext cx="1600182" cy="381311"/>
            </a:xfrm>
            <a:prstGeom prst="rect">
              <a:avLst/>
            </a:prstGeom>
            <a:blipFill>
              <a:blip r:embed="rId3"/>
              <a:tile tx="0" ty="0" sx="100000" sy="100000" flip="none" algn="tl"/>
            </a:blip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dirty="0">
                <a:solidFill>
                  <a:schemeClr val="tx1"/>
                </a:solidFill>
              </a:endParaRPr>
            </a:p>
          </p:txBody>
        </p:sp>
        <p:sp>
          <p:nvSpPr>
            <p:cNvPr id="37" name="Rectangle 36"/>
            <p:cNvSpPr/>
            <p:nvPr/>
          </p:nvSpPr>
          <p:spPr bwMode="auto">
            <a:xfrm>
              <a:off x="4648153" y="5028889"/>
              <a:ext cx="2362173" cy="381311"/>
            </a:xfrm>
            <a:prstGeom prst="rect">
              <a:avLst/>
            </a:prstGeom>
            <a:blipFill>
              <a:blip r:embed="rId3"/>
              <a:tile tx="0" ty="0" sx="100000" sy="100000" flip="none" algn="tl"/>
            </a:blip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dirty="0"/>
            </a:p>
          </p:txBody>
        </p:sp>
        <p:sp>
          <p:nvSpPr>
            <p:cNvPr id="95" name="Rectangle 94"/>
            <p:cNvSpPr/>
            <p:nvPr/>
          </p:nvSpPr>
          <p:spPr>
            <a:xfrm>
              <a:off x="609600" y="4571316"/>
              <a:ext cx="1828779" cy="838884"/>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solidFill>
                    <a:schemeClr val="tx1"/>
                  </a:solidFill>
                </a:rPr>
                <a:t>Authenticate</a:t>
              </a:r>
            </a:p>
            <a:p>
              <a:pPr algn="ctr">
                <a:defRPr/>
              </a:pPr>
              <a:r>
                <a:rPr lang="en-US" sz="2400" dirty="0">
                  <a:solidFill>
                    <a:schemeClr val="tx1"/>
                  </a:solidFill>
                </a:rPr>
                <a:t>and Bind</a:t>
              </a:r>
            </a:p>
          </p:txBody>
        </p:sp>
      </p:grpSp>
      <p:grpSp>
        <p:nvGrpSpPr>
          <p:cNvPr id="9" name="Group 101"/>
          <p:cNvGrpSpPr>
            <a:grpSpLocks/>
          </p:cNvGrpSpPr>
          <p:nvPr/>
        </p:nvGrpSpPr>
        <p:grpSpPr bwMode="auto">
          <a:xfrm>
            <a:off x="609600" y="5638800"/>
            <a:ext cx="6400800" cy="838200"/>
            <a:chOff x="609600" y="5638116"/>
            <a:chExt cx="6400726" cy="838884"/>
          </a:xfrm>
          <a:effectLst>
            <a:outerShdw blurRad="50800" dist="38100" dir="2700000" algn="tl" rotWithShape="0">
              <a:prstClr val="black">
                <a:alpha val="40000"/>
              </a:prstClr>
            </a:outerShdw>
          </a:effectLst>
        </p:grpSpPr>
        <p:sp>
          <p:nvSpPr>
            <p:cNvPr id="44" name="Rectangle 43"/>
            <p:cNvSpPr/>
            <p:nvPr/>
          </p:nvSpPr>
          <p:spPr bwMode="auto">
            <a:xfrm>
              <a:off x="2666976" y="5638116"/>
              <a:ext cx="1752580" cy="381311"/>
            </a:xfrm>
            <a:prstGeom prst="rect">
              <a:avLst/>
            </a:prstGeom>
            <a:blipFill>
              <a:blip r:embed="rId3"/>
              <a:tile tx="0" ty="0" sx="100000" sy="100000" flip="none" algn="tl"/>
            </a:blip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dirty="0">
                <a:solidFill>
                  <a:schemeClr val="tx1"/>
                </a:solidFill>
              </a:endParaRPr>
            </a:p>
          </p:txBody>
        </p:sp>
        <p:sp>
          <p:nvSpPr>
            <p:cNvPr id="45" name="Rectangle 44"/>
            <p:cNvSpPr/>
            <p:nvPr/>
          </p:nvSpPr>
          <p:spPr bwMode="auto">
            <a:xfrm>
              <a:off x="4419556" y="5638116"/>
              <a:ext cx="1295385" cy="381311"/>
            </a:xfrm>
            <a:prstGeom prst="rect">
              <a:avLst/>
            </a:prstGeom>
            <a:blipFill>
              <a:blip r:embed="rId3"/>
              <a:tile tx="0" ty="0" sx="100000" sy="100000" flip="none" algn="tl"/>
            </a:blip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dirty="0">
                <a:solidFill>
                  <a:schemeClr val="bg1">
                    <a:lumMod val="50000"/>
                  </a:schemeClr>
                </a:solidFill>
              </a:endParaRPr>
            </a:p>
          </p:txBody>
        </p:sp>
        <p:sp>
          <p:nvSpPr>
            <p:cNvPr id="46" name="Rectangle 45"/>
            <p:cNvSpPr/>
            <p:nvPr/>
          </p:nvSpPr>
          <p:spPr bwMode="auto">
            <a:xfrm>
              <a:off x="2971773" y="6095689"/>
              <a:ext cx="1752580" cy="381311"/>
            </a:xfrm>
            <a:prstGeom prst="rect">
              <a:avLst/>
            </a:prstGeom>
            <a:blipFill>
              <a:blip r:embed="rId3"/>
              <a:tile tx="0" ty="0" sx="100000" sy="100000" flip="none" algn="tl"/>
            </a:blip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dirty="0">
                <a:solidFill>
                  <a:schemeClr val="tx1"/>
                </a:solidFill>
              </a:endParaRPr>
            </a:p>
          </p:txBody>
        </p:sp>
        <p:sp>
          <p:nvSpPr>
            <p:cNvPr id="47" name="Rectangle 46"/>
            <p:cNvSpPr/>
            <p:nvPr/>
          </p:nvSpPr>
          <p:spPr bwMode="auto">
            <a:xfrm>
              <a:off x="4724352" y="6095689"/>
              <a:ext cx="2285974" cy="381311"/>
            </a:xfrm>
            <a:prstGeom prst="rect">
              <a:avLst/>
            </a:prstGeom>
            <a:blipFill>
              <a:blip r:embed="rId3"/>
              <a:tile tx="0" ty="0" sx="100000" sy="100000" flip="none" algn="tl"/>
            </a:blip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dirty="0">
                <a:solidFill>
                  <a:schemeClr val="bg1">
                    <a:lumMod val="50000"/>
                  </a:schemeClr>
                </a:solidFill>
              </a:endParaRPr>
            </a:p>
          </p:txBody>
        </p:sp>
        <p:sp>
          <p:nvSpPr>
            <p:cNvPr id="96" name="Rectangle 95"/>
            <p:cNvSpPr/>
            <p:nvPr/>
          </p:nvSpPr>
          <p:spPr>
            <a:xfrm>
              <a:off x="609600" y="5638116"/>
              <a:ext cx="1828779" cy="838884"/>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solidFill>
                    <a:schemeClr val="tx1"/>
                  </a:solidFill>
                </a:rPr>
                <a:t>Send Data</a:t>
              </a:r>
              <a:endParaRPr lang="en-US" sz="2800" dirty="0">
                <a:solidFill>
                  <a:schemeClr val="tx1"/>
                </a:solidFill>
              </a:endParaRPr>
            </a:p>
          </p:txBody>
        </p:sp>
      </p:grpSp>
      <p:sp>
        <p:nvSpPr>
          <p:cNvPr id="10251" name="Title 1"/>
          <p:cNvSpPr>
            <a:spLocks noGrp="1"/>
          </p:cNvSpPr>
          <p:nvPr>
            <p:ph type="title"/>
          </p:nvPr>
        </p:nvSpPr>
        <p:spPr>
          <a:xfrm>
            <a:off x="381000" y="274638"/>
            <a:ext cx="8382000" cy="1143000"/>
          </a:xfrm>
        </p:spPr>
        <p:txBody>
          <a:bodyPr/>
          <a:lstStyle/>
          <a:p>
            <a:pPr eaLnBrk="1" hangingPunct="1"/>
            <a:r>
              <a:rPr lang="en-US" b="1" dirty="0" smtClean="0"/>
              <a:t>Goal</a:t>
            </a:r>
            <a:r>
              <a:rPr lang="en-US" dirty="0" smtClean="0"/>
              <a:t>: Make All Bits Appear Random</a:t>
            </a:r>
          </a:p>
        </p:txBody>
      </p:sp>
      <p:sp>
        <p:nvSpPr>
          <p:cNvPr id="59" name="Rectangle 58"/>
          <p:cNvSpPr/>
          <p:nvPr/>
        </p:nvSpPr>
        <p:spPr>
          <a:xfrm>
            <a:off x="3657600" y="1295400"/>
            <a:ext cx="1828800" cy="762000"/>
          </a:xfrm>
          <a:prstGeom prst="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solidFill>
                  <a:schemeClr val="tx1"/>
                </a:solidFill>
              </a:rPr>
              <a:t>Bootstrap</a:t>
            </a:r>
            <a:endParaRPr lang="en-US" sz="2800" dirty="0">
              <a:solidFill>
                <a:schemeClr val="tx1"/>
              </a:solidFill>
            </a:endParaRPr>
          </a:p>
        </p:txBody>
      </p:sp>
      <p:sp>
        <p:nvSpPr>
          <p:cNvPr id="51" name="Slide Number Placeholder 50"/>
          <p:cNvSpPr>
            <a:spLocks noGrp="1"/>
          </p:cNvSpPr>
          <p:nvPr>
            <p:ph type="sldNum" sz="quarter" idx="12"/>
          </p:nvPr>
        </p:nvSpPr>
        <p:spPr/>
        <p:txBody>
          <a:bodyPr/>
          <a:lstStyle/>
          <a:p>
            <a:fld id="{26FF095B-7508-4EE0-8899-3B73C16B2014}" type="slidenum">
              <a:rPr lang="en-US" smtClean="0"/>
              <a:pPr/>
              <a:t>22</a:t>
            </a:fld>
            <a:endParaRPr lang="en-US"/>
          </a:p>
        </p:txBody>
      </p:sp>
      <p:pic>
        <p:nvPicPr>
          <p:cNvPr id="38" name="Picture 12" descr="alice.png"/>
          <p:cNvPicPr>
            <a:picLocks noChangeAspect="1"/>
          </p:cNvPicPr>
          <p:nvPr/>
        </p:nvPicPr>
        <p:blipFill>
          <a:blip r:embed="rId4"/>
          <a:srcRect/>
          <a:stretch>
            <a:fillRect/>
          </a:stretch>
        </p:blipFill>
        <p:spPr bwMode="auto">
          <a:xfrm>
            <a:off x="533400" y="2362200"/>
            <a:ext cx="688975" cy="700088"/>
          </a:xfrm>
          <a:prstGeom prst="rect">
            <a:avLst/>
          </a:prstGeom>
          <a:noFill/>
          <a:ln w="9525">
            <a:noFill/>
            <a:miter lim="800000"/>
            <a:headEnd/>
            <a:tailEnd/>
          </a:ln>
          <a:effectLst/>
        </p:spPr>
      </p:pic>
      <p:pic>
        <p:nvPicPr>
          <p:cNvPr id="39" name="Picture 38" descr="laptop1.png"/>
          <p:cNvPicPr>
            <a:picLocks noChangeAspect="1"/>
          </p:cNvPicPr>
          <p:nvPr/>
        </p:nvPicPr>
        <p:blipFill>
          <a:blip r:embed="rId5"/>
          <a:stretch>
            <a:fillRect/>
          </a:stretch>
        </p:blipFill>
        <p:spPr>
          <a:xfrm>
            <a:off x="990600" y="2590800"/>
            <a:ext cx="694887" cy="591263"/>
          </a:xfrm>
          <a:prstGeom prst="rect">
            <a:avLst/>
          </a:prstGeom>
          <a:effectLst/>
        </p:spPr>
      </p:pic>
      <p:pic>
        <p:nvPicPr>
          <p:cNvPr id="40" name="Picture 39" descr="ap1.png"/>
          <p:cNvPicPr>
            <a:picLocks noChangeAspect="1"/>
          </p:cNvPicPr>
          <p:nvPr/>
        </p:nvPicPr>
        <p:blipFill>
          <a:blip r:embed="rId6"/>
          <a:stretch>
            <a:fillRect/>
          </a:stretch>
        </p:blipFill>
        <p:spPr>
          <a:xfrm>
            <a:off x="7543800" y="2514600"/>
            <a:ext cx="621741" cy="621741"/>
          </a:xfrm>
          <a:prstGeom prst="rect">
            <a:avLst/>
          </a:prstGeom>
          <a:effectLst/>
        </p:spPr>
      </p:pic>
      <p:grpSp>
        <p:nvGrpSpPr>
          <p:cNvPr id="41" name="Group 110"/>
          <p:cNvGrpSpPr/>
          <p:nvPr/>
        </p:nvGrpSpPr>
        <p:grpSpPr>
          <a:xfrm>
            <a:off x="1662126" y="2819385"/>
            <a:ext cx="5922982" cy="681677"/>
            <a:chOff x="1662126" y="2819385"/>
            <a:chExt cx="5922982" cy="681677"/>
          </a:xfrm>
          <a:effectLst/>
        </p:grpSpPr>
        <p:pic>
          <p:nvPicPr>
            <p:cNvPr id="42" name="Picture 99" descr="radiowaves2.png"/>
            <p:cNvPicPr>
              <a:picLocks noChangeAspect="1"/>
            </p:cNvPicPr>
            <p:nvPr/>
          </p:nvPicPr>
          <p:blipFill>
            <a:blip r:embed="rId7"/>
            <a:srcRect/>
            <a:stretch>
              <a:fillRect/>
            </a:stretch>
          </p:blipFill>
          <p:spPr bwMode="auto">
            <a:xfrm rot="7643821">
              <a:off x="1585926" y="2895585"/>
              <a:ext cx="609600" cy="457200"/>
            </a:xfrm>
            <a:prstGeom prst="rect">
              <a:avLst/>
            </a:prstGeom>
            <a:noFill/>
            <a:ln w="9525">
              <a:noFill/>
              <a:miter lim="800000"/>
              <a:headEnd/>
              <a:tailEnd/>
            </a:ln>
          </p:spPr>
        </p:pic>
        <p:pic>
          <p:nvPicPr>
            <p:cNvPr id="43" name="Picture 99" descr="radiowaves2.png"/>
            <p:cNvPicPr>
              <a:picLocks noChangeAspect="1"/>
            </p:cNvPicPr>
            <p:nvPr/>
          </p:nvPicPr>
          <p:blipFill>
            <a:blip r:embed="rId7"/>
            <a:srcRect/>
            <a:stretch>
              <a:fillRect/>
            </a:stretch>
          </p:blipFill>
          <p:spPr bwMode="auto">
            <a:xfrm rot="14494919">
              <a:off x="7051708" y="2967662"/>
              <a:ext cx="609600" cy="457200"/>
            </a:xfrm>
            <a:prstGeom prst="rect">
              <a:avLst/>
            </a:prstGeom>
            <a:noFill/>
            <a:ln w="9525">
              <a:noFill/>
              <a:miter lim="800000"/>
              <a:headEnd/>
              <a:tailEnd/>
            </a:ln>
          </p:spPr>
        </p:pic>
      </p:grpSp>
      <p:pic>
        <p:nvPicPr>
          <p:cNvPr id="48" name="Picture 13" descr="bob.png"/>
          <p:cNvPicPr>
            <a:picLocks noChangeAspect="1"/>
          </p:cNvPicPr>
          <p:nvPr/>
        </p:nvPicPr>
        <p:blipFill>
          <a:blip r:embed="rId8" cstate="screen"/>
          <a:srcRect/>
          <a:stretch>
            <a:fillRect/>
          </a:stretch>
        </p:blipFill>
        <p:spPr bwMode="auto">
          <a:xfrm>
            <a:off x="8008938" y="2514600"/>
            <a:ext cx="687387" cy="706438"/>
          </a:xfrm>
          <a:prstGeom prst="rect">
            <a:avLst/>
          </a:prstGeom>
          <a:noFill/>
          <a:ln w="9525">
            <a:noFill/>
            <a:miter lim="800000"/>
            <a:headEnd/>
            <a:tailEnd/>
          </a:ln>
          <a:effectLst/>
        </p:spPr>
      </p:pic>
      <p:grpSp>
        <p:nvGrpSpPr>
          <p:cNvPr id="49" name="Group 9"/>
          <p:cNvGrpSpPr>
            <a:grpSpLocks/>
          </p:cNvGrpSpPr>
          <p:nvPr/>
        </p:nvGrpSpPr>
        <p:grpSpPr bwMode="auto">
          <a:xfrm>
            <a:off x="4953000" y="2133601"/>
            <a:ext cx="2590800" cy="685799"/>
            <a:chOff x="2743200" y="2209801"/>
            <a:chExt cx="2590800" cy="685800"/>
          </a:xfrm>
          <a:effectLst/>
        </p:grpSpPr>
        <p:pic>
          <p:nvPicPr>
            <p:cNvPr id="50" name="Picture 7" descr="postit.png"/>
            <p:cNvPicPr>
              <a:picLocks noChangeAspect="1"/>
            </p:cNvPicPr>
            <p:nvPr/>
          </p:nvPicPr>
          <p:blipFill>
            <a:blip r:embed="rId9" cstate="screen"/>
            <a:srcRect/>
            <a:stretch>
              <a:fillRect/>
            </a:stretch>
          </p:blipFill>
          <p:spPr bwMode="auto">
            <a:xfrm>
              <a:off x="2743200" y="2209801"/>
              <a:ext cx="2590800" cy="685800"/>
            </a:xfrm>
            <a:prstGeom prst="rect">
              <a:avLst/>
            </a:prstGeom>
            <a:noFill/>
            <a:ln w="9525">
              <a:noFill/>
              <a:miter lim="800000"/>
              <a:headEnd/>
              <a:tailEnd/>
            </a:ln>
          </p:spPr>
        </p:pic>
        <p:sp>
          <p:nvSpPr>
            <p:cNvPr id="52" name="TextBox 8"/>
            <p:cNvSpPr txBox="1">
              <a:spLocks noChangeArrowheads="1"/>
            </p:cNvSpPr>
            <p:nvPr/>
          </p:nvSpPr>
          <p:spPr bwMode="auto">
            <a:xfrm>
              <a:off x="3048000" y="2286000"/>
              <a:ext cx="1919115" cy="523221"/>
            </a:xfrm>
            <a:prstGeom prst="rect">
              <a:avLst/>
            </a:prstGeom>
            <a:noFill/>
            <a:ln w="9525">
              <a:noFill/>
              <a:miter lim="800000"/>
              <a:headEnd/>
              <a:tailEnd/>
            </a:ln>
          </p:spPr>
          <p:txBody>
            <a:bodyPr wrap="none">
              <a:spAutoFit/>
            </a:bodyPr>
            <a:lstStyle/>
            <a:p>
              <a:pPr>
                <a:defRPr/>
              </a:pPr>
              <a:r>
                <a:rPr lang="en-US" sz="1400" dirty="0" smtClean="0">
                  <a:latin typeface="Comic Sans MS" pitchFamily="66" charset="0"/>
                </a:rPr>
                <a:t>Name: </a:t>
              </a:r>
              <a:r>
                <a:rPr lang="en-US" sz="1400" dirty="0" smtClean="0">
                  <a:solidFill>
                    <a:schemeClr val="bg2">
                      <a:lumMod val="50000"/>
                    </a:schemeClr>
                  </a:solidFill>
                  <a:latin typeface="Comic Sans MS" pitchFamily="66" charset="0"/>
                </a:rPr>
                <a:t>Alice’s Laptop</a:t>
              </a:r>
              <a:endParaRPr lang="en-US" sz="1400" dirty="0">
                <a:solidFill>
                  <a:schemeClr val="bg2">
                    <a:lumMod val="50000"/>
                  </a:schemeClr>
                </a:solidFill>
                <a:latin typeface="Comic Sans MS" pitchFamily="66" charset="0"/>
              </a:endParaRPr>
            </a:p>
            <a:p>
              <a:pPr>
                <a:defRPr/>
              </a:pPr>
              <a:r>
                <a:rPr lang="en-US" sz="1400" dirty="0" smtClean="0">
                  <a:latin typeface="Comic Sans MS" pitchFamily="66" charset="0"/>
                </a:rPr>
                <a:t>Secret: </a:t>
              </a:r>
              <a:r>
                <a:rPr lang="en-US" sz="1400" dirty="0" smtClean="0">
                  <a:solidFill>
                    <a:schemeClr val="bg2">
                      <a:lumMod val="50000"/>
                    </a:schemeClr>
                  </a:solidFill>
                  <a:latin typeface="Comic Sans MS" pitchFamily="66" charset="0"/>
                </a:rPr>
                <a:t>Alice&lt;3Bob</a:t>
              </a:r>
              <a:endParaRPr lang="en-US" sz="1400" dirty="0">
                <a:solidFill>
                  <a:schemeClr val="bg2">
                    <a:lumMod val="50000"/>
                  </a:schemeClr>
                </a:solidFill>
                <a:latin typeface="Comic Sans MS" pitchFamily="66" charset="0"/>
              </a:endParaRPr>
            </a:p>
          </p:txBody>
        </p:sp>
      </p:grpSp>
      <p:grpSp>
        <p:nvGrpSpPr>
          <p:cNvPr id="53" name="Group 30"/>
          <p:cNvGrpSpPr>
            <a:grpSpLocks/>
          </p:cNvGrpSpPr>
          <p:nvPr/>
        </p:nvGrpSpPr>
        <p:grpSpPr bwMode="auto">
          <a:xfrm>
            <a:off x="1676400" y="2133602"/>
            <a:ext cx="2590800" cy="685799"/>
            <a:chOff x="2743200" y="2209801"/>
            <a:chExt cx="2590800" cy="685800"/>
          </a:xfrm>
          <a:effectLst/>
        </p:grpSpPr>
        <p:pic>
          <p:nvPicPr>
            <p:cNvPr id="54" name="Picture 31" descr="postit.png"/>
            <p:cNvPicPr>
              <a:picLocks noChangeAspect="1"/>
            </p:cNvPicPr>
            <p:nvPr/>
          </p:nvPicPr>
          <p:blipFill>
            <a:blip r:embed="rId9" cstate="screen"/>
            <a:srcRect/>
            <a:stretch>
              <a:fillRect/>
            </a:stretch>
          </p:blipFill>
          <p:spPr bwMode="auto">
            <a:xfrm>
              <a:off x="2743200" y="2209801"/>
              <a:ext cx="2590800" cy="685800"/>
            </a:xfrm>
            <a:prstGeom prst="rect">
              <a:avLst/>
            </a:prstGeom>
            <a:noFill/>
            <a:ln w="9525">
              <a:noFill/>
              <a:miter lim="800000"/>
              <a:headEnd/>
              <a:tailEnd/>
            </a:ln>
          </p:spPr>
        </p:pic>
        <p:sp>
          <p:nvSpPr>
            <p:cNvPr id="55" name="TextBox 32"/>
            <p:cNvSpPr txBox="1">
              <a:spLocks noChangeArrowheads="1"/>
            </p:cNvSpPr>
            <p:nvPr/>
          </p:nvSpPr>
          <p:spPr bwMode="auto">
            <a:xfrm>
              <a:off x="3048000" y="2285999"/>
              <a:ext cx="1981200" cy="523220"/>
            </a:xfrm>
            <a:prstGeom prst="rect">
              <a:avLst/>
            </a:prstGeom>
            <a:noFill/>
            <a:ln w="9525">
              <a:noFill/>
              <a:miter lim="800000"/>
              <a:headEnd/>
              <a:tailEnd/>
            </a:ln>
          </p:spPr>
          <p:txBody>
            <a:bodyPr>
              <a:spAutoFit/>
            </a:bodyPr>
            <a:lstStyle/>
            <a:p>
              <a:pPr>
                <a:defRPr/>
              </a:pPr>
              <a:r>
                <a:rPr lang="en-US" sz="1400" dirty="0" smtClean="0">
                  <a:latin typeface="Comic Sans MS" pitchFamily="66" charset="0"/>
                </a:rPr>
                <a:t>Name: </a:t>
              </a:r>
              <a:r>
                <a:rPr lang="en-US" sz="1400" dirty="0" smtClean="0">
                  <a:solidFill>
                    <a:schemeClr val="bg2">
                      <a:lumMod val="50000"/>
                    </a:schemeClr>
                  </a:solidFill>
                  <a:latin typeface="Comic Sans MS" pitchFamily="66" charset="0"/>
                </a:rPr>
                <a:t>Bob’s Network</a:t>
              </a:r>
              <a:endParaRPr lang="en-US" sz="1400" dirty="0">
                <a:latin typeface="Comic Sans MS" pitchFamily="66" charset="0"/>
              </a:endParaRPr>
            </a:p>
            <a:p>
              <a:pPr>
                <a:defRPr/>
              </a:pPr>
              <a:r>
                <a:rPr lang="en-US" sz="1400" dirty="0" smtClean="0">
                  <a:latin typeface="Comic Sans MS" pitchFamily="66" charset="0"/>
                </a:rPr>
                <a:t>Secret: </a:t>
              </a:r>
              <a:r>
                <a:rPr lang="en-US" sz="1400" dirty="0" smtClean="0">
                  <a:solidFill>
                    <a:schemeClr val="bg2">
                      <a:lumMod val="50000"/>
                    </a:schemeClr>
                  </a:solidFill>
                  <a:latin typeface="Comic Sans MS" pitchFamily="66" charset="0"/>
                </a:rPr>
                <a:t>Alice&lt;3Bob</a:t>
              </a:r>
              <a:endParaRPr lang="en-US" sz="1400" dirty="0">
                <a:solidFill>
                  <a:schemeClr val="bg2">
                    <a:lumMod val="50000"/>
                  </a:schemeClr>
                </a:solidFill>
                <a:latin typeface="Comic Sans MS" pitchFamily="66" charset="0"/>
              </a:endParaRPr>
            </a:p>
          </p:txBody>
        </p:sp>
      </p:grpSp>
      <p:sp>
        <p:nvSpPr>
          <p:cNvPr id="56" name="Right Brace 55"/>
          <p:cNvSpPr/>
          <p:nvPr/>
        </p:nvSpPr>
        <p:spPr>
          <a:xfrm>
            <a:off x="7162800" y="3505200"/>
            <a:ext cx="152400" cy="190500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7" name="Right Brace 56"/>
          <p:cNvSpPr/>
          <p:nvPr/>
        </p:nvSpPr>
        <p:spPr>
          <a:xfrm>
            <a:off x="7162800" y="5638800"/>
            <a:ext cx="152400" cy="83820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 name="TextBox 57"/>
          <p:cNvSpPr txBox="1"/>
          <p:nvPr/>
        </p:nvSpPr>
        <p:spPr>
          <a:xfrm>
            <a:off x="7315200" y="3962400"/>
            <a:ext cx="1482201" cy="923330"/>
          </a:xfrm>
          <a:prstGeom prst="rect">
            <a:avLst/>
          </a:prstGeom>
          <a:noFill/>
        </p:spPr>
        <p:txBody>
          <a:bodyPr wrap="none" rtlCol="0">
            <a:spAutoFit/>
          </a:bodyPr>
          <a:lstStyle/>
          <a:p>
            <a:r>
              <a:rPr lang="en-US" dirty="0" smtClean="0">
                <a:solidFill>
                  <a:srgbClr val="0000FF"/>
                </a:solidFill>
              </a:rPr>
              <a:t>No bits</a:t>
            </a:r>
          </a:p>
          <a:p>
            <a:r>
              <a:rPr lang="en-US" dirty="0" smtClean="0">
                <a:solidFill>
                  <a:srgbClr val="0000FF"/>
                </a:solidFill>
              </a:rPr>
              <a:t>linkable over</a:t>
            </a:r>
          </a:p>
          <a:p>
            <a:r>
              <a:rPr lang="en-US" dirty="0" smtClean="0">
                <a:solidFill>
                  <a:srgbClr val="0000FF"/>
                </a:solidFill>
              </a:rPr>
              <a:t>the long-term</a:t>
            </a:r>
            <a:endParaRPr lang="en-US" dirty="0">
              <a:solidFill>
                <a:srgbClr val="0000FF"/>
              </a:solidFill>
            </a:endParaRPr>
          </a:p>
        </p:txBody>
      </p:sp>
      <p:sp>
        <p:nvSpPr>
          <p:cNvPr id="61" name="TextBox 60"/>
          <p:cNvSpPr txBox="1"/>
          <p:nvPr/>
        </p:nvSpPr>
        <p:spPr>
          <a:xfrm>
            <a:off x="7315200" y="5181600"/>
            <a:ext cx="1625766" cy="1477328"/>
          </a:xfrm>
          <a:prstGeom prst="rect">
            <a:avLst/>
          </a:prstGeom>
          <a:noFill/>
        </p:spPr>
        <p:txBody>
          <a:bodyPr wrap="none" rtlCol="0">
            <a:spAutoFit/>
          </a:bodyPr>
          <a:lstStyle/>
          <a:p>
            <a:r>
              <a:rPr lang="en-US" dirty="0" smtClean="0">
                <a:solidFill>
                  <a:srgbClr val="0000FF"/>
                </a:solidFill>
              </a:rPr>
              <a:t>Many streams</a:t>
            </a:r>
          </a:p>
          <a:p>
            <a:r>
              <a:rPr lang="en-US" dirty="0" smtClean="0">
                <a:solidFill>
                  <a:srgbClr val="0000FF"/>
                </a:solidFill>
              </a:rPr>
              <a:t>overlap in </a:t>
            </a:r>
          </a:p>
          <a:p>
            <a:r>
              <a:rPr lang="en-US" dirty="0" smtClean="0">
                <a:solidFill>
                  <a:srgbClr val="0000FF"/>
                </a:solidFill>
              </a:rPr>
              <a:t>real traffic</a:t>
            </a:r>
          </a:p>
          <a:p>
            <a:r>
              <a:rPr lang="en-US" dirty="0" smtClean="0">
                <a:solidFill>
                  <a:srgbClr val="0000FF"/>
                </a:solidFill>
                <a:sym typeface="Symbol"/>
              </a:rPr>
              <a:t> much nosier</a:t>
            </a:r>
          </a:p>
          <a:p>
            <a:r>
              <a:rPr lang="en-US" dirty="0" smtClean="0">
                <a:solidFill>
                  <a:srgbClr val="0000FF"/>
                </a:solidFill>
              </a:rPr>
              <a:t>side-channels</a:t>
            </a:r>
            <a:endParaRPr lang="en-US" dirty="0">
              <a:solidFill>
                <a:srgbClr val="0000FF"/>
              </a:solidFill>
            </a:endParaRPr>
          </a:p>
        </p:txBody>
      </p:sp>
    </p:spTree>
    <p:extLst>
      <p:ext uri="{BB962C8B-B14F-4D97-AF65-F5344CB8AC3E}">
        <p14:creationId xmlns:p14="http://schemas.microsoft.com/office/powerpoint/2010/main" val="1794446394"/>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9"/>
          <p:cNvGrpSpPr>
            <a:grpSpLocks/>
          </p:cNvGrpSpPr>
          <p:nvPr/>
        </p:nvGrpSpPr>
        <p:grpSpPr bwMode="auto">
          <a:xfrm>
            <a:off x="609600" y="3505200"/>
            <a:ext cx="6324600" cy="838200"/>
            <a:chOff x="609600" y="3505200"/>
            <a:chExt cx="6324600" cy="838200"/>
          </a:xfrm>
          <a:effectLst>
            <a:outerShdw blurRad="50800" dist="38100" dir="2700000" algn="tl" rotWithShape="0">
              <a:prstClr val="black">
                <a:alpha val="40000"/>
              </a:prstClr>
            </a:outerShdw>
          </a:effectLst>
        </p:grpSpPr>
        <p:sp>
          <p:nvSpPr>
            <p:cNvPr id="93" name="Rectangle 92"/>
            <p:cNvSpPr/>
            <p:nvPr/>
          </p:nvSpPr>
          <p:spPr>
            <a:xfrm>
              <a:off x="609600" y="3505200"/>
              <a:ext cx="1828800" cy="8382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solidFill>
                    <a:schemeClr val="tx1"/>
                  </a:solidFill>
                </a:rPr>
                <a:t>Discover</a:t>
              </a:r>
              <a:endParaRPr lang="en-US" sz="2800" dirty="0">
                <a:solidFill>
                  <a:schemeClr val="tx1"/>
                </a:solidFill>
              </a:endParaRPr>
            </a:p>
          </p:txBody>
        </p:sp>
        <p:grpSp>
          <p:nvGrpSpPr>
            <p:cNvPr id="3" name="Group 26"/>
            <p:cNvGrpSpPr>
              <a:grpSpLocks/>
            </p:cNvGrpSpPr>
            <p:nvPr/>
          </p:nvGrpSpPr>
          <p:grpSpPr bwMode="auto">
            <a:xfrm>
              <a:off x="2667000" y="3505200"/>
              <a:ext cx="3962400" cy="380689"/>
              <a:chOff x="2744714" y="3352116"/>
              <a:chExt cx="3962400" cy="381000"/>
            </a:xfrm>
          </p:grpSpPr>
          <p:sp>
            <p:nvSpPr>
              <p:cNvPr id="16" name="Rectangle 15"/>
              <p:cNvSpPr/>
              <p:nvPr/>
            </p:nvSpPr>
            <p:spPr bwMode="auto">
              <a:xfrm>
                <a:off x="2744714" y="3352116"/>
                <a:ext cx="1600200" cy="381311"/>
              </a:xfrm>
              <a:prstGeom prst="rect">
                <a:avLst/>
              </a:prstGeom>
              <a:blipFill>
                <a:blip r:embed="rId3"/>
                <a:tile tx="0" ty="0" sx="100000" sy="100000" flip="none" algn="tl"/>
              </a:blip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dirty="0">
                  <a:solidFill>
                    <a:schemeClr val="tx1"/>
                  </a:solidFill>
                </a:endParaRPr>
              </a:p>
            </p:txBody>
          </p:sp>
          <p:sp>
            <p:nvSpPr>
              <p:cNvPr id="17" name="Rectangle 16"/>
              <p:cNvSpPr/>
              <p:nvPr/>
            </p:nvSpPr>
            <p:spPr bwMode="auto">
              <a:xfrm>
                <a:off x="4344914" y="3352116"/>
                <a:ext cx="2362200" cy="381311"/>
              </a:xfrm>
              <a:prstGeom prst="rect">
                <a:avLst/>
              </a:prstGeom>
              <a:blipFill>
                <a:blip r:embed="rId3"/>
                <a:tile tx="0" ty="0" sx="100000" sy="100000" flip="none" algn="tl"/>
              </a:blip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dirty="0"/>
              </a:p>
            </p:txBody>
          </p:sp>
        </p:grpSp>
        <p:grpSp>
          <p:nvGrpSpPr>
            <p:cNvPr id="4" name="Group 27"/>
            <p:cNvGrpSpPr>
              <a:grpSpLocks/>
            </p:cNvGrpSpPr>
            <p:nvPr/>
          </p:nvGrpSpPr>
          <p:grpSpPr bwMode="auto">
            <a:xfrm>
              <a:off x="2971800" y="3962028"/>
              <a:ext cx="3962400" cy="380689"/>
              <a:chOff x="2744714" y="3352116"/>
              <a:chExt cx="3962400" cy="381000"/>
            </a:xfrm>
          </p:grpSpPr>
          <p:sp>
            <p:nvSpPr>
              <p:cNvPr id="29" name="Rectangle 28"/>
              <p:cNvSpPr/>
              <p:nvPr/>
            </p:nvSpPr>
            <p:spPr bwMode="auto">
              <a:xfrm>
                <a:off x="2744714" y="3352488"/>
                <a:ext cx="1600200" cy="381311"/>
              </a:xfrm>
              <a:prstGeom prst="rect">
                <a:avLst/>
              </a:prstGeom>
              <a:blipFill>
                <a:blip r:embed="rId3"/>
                <a:tile tx="0" ty="0" sx="100000" sy="100000" flip="none" algn="tl"/>
              </a:blip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dirty="0">
                  <a:solidFill>
                    <a:schemeClr val="tx1"/>
                  </a:solidFill>
                </a:endParaRPr>
              </a:p>
            </p:txBody>
          </p:sp>
          <p:sp>
            <p:nvSpPr>
              <p:cNvPr id="30" name="Rectangle 29"/>
              <p:cNvSpPr/>
              <p:nvPr/>
            </p:nvSpPr>
            <p:spPr bwMode="auto">
              <a:xfrm>
                <a:off x="4344914" y="3352488"/>
                <a:ext cx="2362200" cy="381311"/>
              </a:xfrm>
              <a:prstGeom prst="rect">
                <a:avLst/>
              </a:prstGeom>
              <a:blipFill>
                <a:blip r:embed="rId3"/>
                <a:tile tx="0" ty="0" sx="100000" sy="100000" flip="none" algn="tl"/>
              </a:blip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dirty="0"/>
              </a:p>
            </p:txBody>
          </p:sp>
        </p:grpSp>
      </p:grpSp>
      <p:grpSp>
        <p:nvGrpSpPr>
          <p:cNvPr id="5" name="Group 100"/>
          <p:cNvGrpSpPr>
            <a:grpSpLocks/>
          </p:cNvGrpSpPr>
          <p:nvPr/>
        </p:nvGrpSpPr>
        <p:grpSpPr bwMode="auto">
          <a:xfrm>
            <a:off x="609600" y="4572000"/>
            <a:ext cx="6400800" cy="838200"/>
            <a:chOff x="609600" y="4571316"/>
            <a:chExt cx="6400726" cy="838884"/>
          </a:xfrm>
          <a:effectLst>
            <a:outerShdw blurRad="50800" dist="38100" dir="2700000" algn="tl" rotWithShape="0">
              <a:prstClr val="black">
                <a:alpha val="40000"/>
              </a:prstClr>
            </a:outerShdw>
          </a:effectLst>
        </p:grpSpPr>
        <p:sp>
          <p:nvSpPr>
            <p:cNvPr id="23" name="Rectangle 22"/>
            <p:cNvSpPr/>
            <p:nvPr/>
          </p:nvSpPr>
          <p:spPr bwMode="auto">
            <a:xfrm>
              <a:off x="2666976" y="4571316"/>
              <a:ext cx="1600182" cy="381311"/>
            </a:xfrm>
            <a:prstGeom prst="rect">
              <a:avLst/>
            </a:prstGeom>
            <a:blipFill>
              <a:blip r:embed="rId3"/>
              <a:tile tx="0" ty="0" sx="100000" sy="100000" flip="none" algn="tl"/>
            </a:blip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dirty="0">
                <a:solidFill>
                  <a:schemeClr val="tx1"/>
                </a:solidFill>
              </a:endParaRPr>
            </a:p>
          </p:txBody>
        </p:sp>
        <p:sp>
          <p:nvSpPr>
            <p:cNvPr id="24" name="Rectangle 23"/>
            <p:cNvSpPr/>
            <p:nvPr/>
          </p:nvSpPr>
          <p:spPr bwMode="auto">
            <a:xfrm>
              <a:off x="4267158" y="4571316"/>
              <a:ext cx="2362173" cy="381311"/>
            </a:xfrm>
            <a:prstGeom prst="rect">
              <a:avLst/>
            </a:prstGeom>
            <a:blipFill>
              <a:blip r:embed="rId3"/>
              <a:tile tx="0" ty="0" sx="100000" sy="100000" flip="none" algn="tl"/>
            </a:blip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dirty="0"/>
            </a:p>
          </p:txBody>
        </p:sp>
        <p:sp>
          <p:nvSpPr>
            <p:cNvPr id="36" name="Rectangle 35"/>
            <p:cNvSpPr/>
            <p:nvPr/>
          </p:nvSpPr>
          <p:spPr bwMode="auto">
            <a:xfrm>
              <a:off x="3047972" y="5028889"/>
              <a:ext cx="1600182" cy="381311"/>
            </a:xfrm>
            <a:prstGeom prst="rect">
              <a:avLst/>
            </a:prstGeom>
            <a:blipFill>
              <a:blip r:embed="rId3"/>
              <a:tile tx="0" ty="0" sx="100000" sy="100000" flip="none" algn="tl"/>
            </a:blip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dirty="0">
                <a:solidFill>
                  <a:schemeClr val="tx1"/>
                </a:solidFill>
              </a:endParaRPr>
            </a:p>
          </p:txBody>
        </p:sp>
        <p:sp>
          <p:nvSpPr>
            <p:cNvPr id="37" name="Rectangle 36"/>
            <p:cNvSpPr/>
            <p:nvPr/>
          </p:nvSpPr>
          <p:spPr bwMode="auto">
            <a:xfrm>
              <a:off x="4648153" y="5028889"/>
              <a:ext cx="2362173" cy="381311"/>
            </a:xfrm>
            <a:prstGeom prst="rect">
              <a:avLst/>
            </a:prstGeom>
            <a:blipFill>
              <a:blip r:embed="rId3"/>
              <a:tile tx="0" ty="0" sx="100000" sy="100000" flip="none" algn="tl"/>
            </a:blip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dirty="0"/>
            </a:p>
          </p:txBody>
        </p:sp>
        <p:sp>
          <p:nvSpPr>
            <p:cNvPr id="95" name="Rectangle 94"/>
            <p:cNvSpPr/>
            <p:nvPr/>
          </p:nvSpPr>
          <p:spPr>
            <a:xfrm>
              <a:off x="609600" y="4571316"/>
              <a:ext cx="1828779" cy="838884"/>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solidFill>
                    <a:schemeClr val="tx1"/>
                  </a:solidFill>
                </a:rPr>
                <a:t>Authenticate</a:t>
              </a:r>
            </a:p>
            <a:p>
              <a:pPr algn="ctr">
                <a:defRPr/>
              </a:pPr>
              <a:r>
                <a:rPr lang="en-US" sz="2400" dirty="0">
                  <a:solidFill>
                    <a:schemeClr val="tx1"/>
                  </a:solidFill>
                </a:rPr>
                <a:t>and Bind</a:t>
              </a:r>
            </a:p>
          </p:txBody>
        </p:sp>
      </p:grpSp>
      <p:grpSp>
        <p:nvGrpSpPr>
          <p:cNvPr id="6" name="Group 101"/>
          <p:cNvGrpSpPr>
            <a:grpSpLocks/>
          </p:cNvGrpSpPr>
          <p:nvPr/>
        </p:nvGrpSpPr>
        <p:grpSpPr bwMode="auto">
          <a:xfrm>
            <a:off x="609600" y="5638800"/>
            <a:ext cx="6400800" cy="838200"/>
            <a:chOff x="609600" y="5638116"/>
            <a:chExt cx="6400726" cy="838884"/>
          </a:xfrm>
          <a:effectLst>
            <a:outerShdw blurRad="50800" dist="38100" dir="2700000" algn="tl" rotWithShape="0">
              <a:prstClr val="black">
                <a:alpha val="40000"/>
              </a:prstClr>
            </a:outerShdw>
          </a:effectLst>
        </p:grpSpPr>
        <p:sp>
          <p:nvSpPr>
            <p:cNvPr id="44" name="Rectangle 43"/>
            <p:cNvSpPr/>
            <p:nvPr/>
          </p:nvSpPr>
          <p:spPr bwMode="auto">
            <a:xfrm>
              <a:off x="2666976" y="5638116"/>
              <a:ext cx="1752580" cy="381311"/>
            </a:xfrm>
            <a:prstGeom prst="rect">
              <a:avLst/>
            </a:prstGeom>
            <a:blipFill>
              <a:blip r:embed="rId3"/>
              <a:tile tx="0" ty="0" sx="100000" sy="100000" flip="none" algn="tl"/>
            </a:blip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dirty="0">
                <a:solidFill>
                  <a:schemeClr val="tx1"/>
                </a:solidFill>
              </a:endParaRPr>
            </a:p>
          </p:txBody>
        </p:sp>
        <p:sp>
          <p:nvSpPr>
            <p:cNvPr id="45" name="Rectangle 44"/>
            <p:cNvSpPr/>
            <p:nvPr/>
          </p:nvSpPr>
          <p:spPr bwMode="auto">
            <a:xfrm>
              <a:off x="4419556" y="5638116"/>
              <a:ext cx="1295385" cy="381311"/>
            </a:xfrm>
            <a:prstGeom prst="rect">
              <a:avLst/>
            </a:prstGeom>
            <a:blipFill>
              <a:blip r:embed="rId3"/>
              <a:tile tx="0" ty="0" sx="100000" sy="100000" flip="none" algn="tl"/>
            </a:blip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dirty="0">
                <a:solidFill>
                  <a:schemeClr val="bg1">
                    <a:lumMod val="50000"/>
                  </a:schemeClr>
                </a:solidFill>
              </a:endParaRPr>
            </a:p>
          </p:txBody>
        </p:sp>
        <p:sp>
          <p:nvSpPr>
            <p:cNvPr id="46" name="Rectangle 45"/>
            <p:cNvSpPr/>
            <p:nvPr/>
          </p:nvSpPr>
          <p:spPr bwMode="auto">
            <a:xfrm>
              <a:off x="2971773" y="6095689"/>
              <a:ext cx="1752580" cy="381311"/>
            </a:xfrm>
            <a:prstGeom prst="rect">
              <a:avLst/>
            </a:prstGeom>
            <a:blipFill>
              <a:blip r:embed="rId3"/>
              <a:tile tx="0" ty="0" sx="100000" sy="100000" flip="none" algn="tl"/>
            </a:blip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dirty="0">
                <a:solidFill>
                  <a:schemeClr val="tx1"/>
                </a:solidFill>
              </a:endParaRPr>
            </a:p>
          </p:txBody>
        </p:sp>
        <p:sp>
          <p:nvSpPr>
            <p:cNvPr id="47" name="Rectangle 46"/>
            <p:cNvSpPr/>
            <p:nvPr/>
          </p:nvSpPr>
          <p:spPr bwMode="auto">
            <a:xfrm>
              <a:off x="4724352" y="6095689"/>
              <a:ext cx="2285974" cy="381311"/>
            </a:xfrm>
            <a:prstGeom prst="rect">
              <a:avLst/>
            </a:prstGeom>
            <a:blipFill>
              <a:blip r:embed="rId3"/>
              <a:tile tx="0" ty="0" sx="100000" sy="100000" flip="none" algn="tl"/>
            </a:blip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dirty="0">
                <a:solidFill>
                  <a:schemeClr val="bg1">
                    <a:lumMod val="50000"/>
                  </a:schemeClr>
                </a:solidFill>
              </a:endParaRPr>
            </a:p>
          </p:txBody>
        </p:sp>
        <p:sp>
          <p:nvSpPr>
            <p:cNvPr id="96" name="Rectangle 95"/>
            <p:cNvSpPr/>
            <p:nvPr/>
          </p:nvSpPr>
          <p:spPr>
            <a:xfrm>
              <a:off x="609600" y="5638116"/>
              <a:ext cx="1828779" cy="838884"/>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solidFill>
                    <a:schemeClr val="tx1"/>
                  </a:solidFill>
                </a:rPr>
                <a:t>Send Data</a:t>
              </a:r>
              <a:endParaRPr lang="en-US" sz="2800" dirty="0">
                <a:solidFill>
                  <a:schemeClr val="tx1"/>
                </a:solidFill>
              </a:endParaRPr>
            </a:p>
          </p:txBody>
        </p:sp>
      </p:grpSp>
      <p:sp>
        <p:nvSpPr>
          <p:cNvPr id="10251" name="Title 1"/>
          <p:cNvSpPr>
            <a:spLocks noGrp="1"/>
          </p:cNvSpPr>
          <p:nvPr>
            <p:ph type="title"/>
          </p:nvPr>
        </p:nvSpPr>
        <p:spPr>
          <a:xfrm>
            <a:off x="381000" y="274638"/>
            <a:ext cx="8382000" cy="1143000"/>
          </a:xfrm>
        </p:spPr>
        <p:txBody>
          <a:bodyPr/>
          <a:lstStyle/>
          <a:p>
            <a:pPr eaLnBrk="1" hangingPunct="1"/>
            <a:r>
              <a:rPr lang="en-US" b="1" dirty="0" smtClean="0"/>
              <a:t>Goal</a:t>
            </a:r>
            <a:r>
              <a:rPr lang="en-US" dirty="0" smtClean="0"/>
              <a:t>: Make All Bits Appear Random</a:t>
            </a:r>
          </a:p>
        </p:txBody>
      </p:sp>
      <p:sp>
        <p:nvSpPr>
          <p:cNvPr id="59" name="Rectangle 58"/>
          <p:cNvSpPr/>
          <p:nvPr/>
        </p:nvSpPr>
        <p:spPr>
          <a:xfrm>
            <a:off x="3657600" y="1295400"/>
            <a:ext cx="1828800" cy="762000"/>
          </a:xfrm>
          <a:prstGeom prst="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solidFill>
                  <a:schemeClr val="tx1"/>
                </a:solidFill>
              </a:rPr>
              <a:t>Bootstrap</a:t>
            </a:r>
            <a:endParaRPr lang="en-US" sz="2800" dirty="0">
              <a:solidFill>
                <a:schemeClr val="tx1"/>
              </a:solidFill>
            </a:endParaRPr>
          </a:p>
        </p:txBody>
      </p:sp>
      <p:sp>
        <p:nvSpPr>
          <p:cNvPr id="51" name="Slide Number Placeholder 50"/>
          <p:cNvSpPr>
            <a:spLocks noGrp="1"/>
          </p:cNvSpPr>
          <p:nvPr>
            <p:ph type="sldNum" sz="quarter" idx="12"/>
          </p:nvPr>
        </p:nvSpPr>
        <p:spPr/>
        <p:txBody>
          <a:bodyPr/>
          <a:lstStyle/>
          <a:p>
            <a:fld id="{26FF095B-7508-4EE0-8899-3B73C16B2014}" type="slidenum">
              <a:rPr lang="en-US" smtClean="0"/>
              <a:pPr/>
              <a:t>23</a:t>
            </a:fld>
            <a:endParaRPr lang="en-US"/>
          </a:p>
        </p:txBody>
      </p:sp>
      <p:sp>
        <p:nvSpPr>
          <p:cNvPr id="38" name="TextBox 37"/>
          <p:cNvSpPr txBox="1"/>
          <p:nvPr/>
        </p:nvSpPr>
        <p:spPr>
          <a:xfrm>
            <a:off x="7239000" y="3505200"/>
            <a:ext cx="1410411" cy="923330"/>
          </a:xfrm>
          <a:prstGeom prst="rect">
            <a:avLst/>
          </a:prstGeom>
          <a:noFill/>
        </p:spPr>
        <p:txBody>
          <a:bodyPr wrap="square" rtlCol="0">
            <a:spAutoFit/>
          </a:bodyPr>
          <a:lstStyle/>
          <a:p>
            <a:r>
              <a:rPr lang="en-US" dirty="0" smtClean="0">
                <a:solidFill>
                  <a:srgbClr val="FF0000"/>
                </a:solidFill>
              </a:rPr>
              <a:t>Identifiers</a:t>
            </a:r>
          </a:p>
          <a:p>
            <a:r>
              <a:rPr lang="en-US" dirty="0" smtClean="0">
                <a:solidFill>
                  <a:srgbClr val="FF0000"/>
                </a:solidFill>
              </a:rPr>
              <a:t>needed for</a:t>
            </a:r>
          </a:p>
          <a:p>
            <a:r>
              <a:rPr lang="en-US" dirty="0" smtClean="0">
                <a:solidFill>
                  <a:srgbClr val="FF0000"/>
                </a:solidFill>
              </a:rPr>
              <a:t>rendezvous!</a:t>
            </a:r>
            <a:endParaRPr lang="en-US" dirty="0">
              <a:solidFill>
                <a:srgbClr val="FF0000"/>
              </a:solidFill>
            </a:endParaRPr>
          </a:p>
        </p:txBody>
      </p:sp>
      <p:sp>
        <p:nvSpPr>
          <p:cNvPr id="39" name="TextBox 38"/>
          <p:cNvSpPr txBox="1"/>
          <p:nvPr/>
        </p:nvSpPr>
        <p:spPr>
          <a:xfrm>
            <a:off x="7221876" y="4495800"/>
            <a:ext cx="1727361" cy="923330"/>
          </a:xfrm>
          <a:prstGeom prst="rect">
            <a:avLst/>
          </a:prstGeom>
          <a:noFill/>
        </p:spPr>
        <p:txBody>
          <a:bodyPr wrap="square" rtlCol="0">
            <a:spAutoFit/>
          </a:bodyPr>
          <a:lstStyle/>
          <a:p>
            <a:r>
              <a:rPr lang="en-US" smtClean="0">
                <a:solidFill>
                  <a:srgbClr val="FF0000"/>
                </a:solidFill>
              </a:rPr>
              <a:t>Identifiers</a:t>
            </a:r>
            <a:endParaRPr lang="en-US" dirty="0" smtClean="0">
              <a:solidFill>
                <a:srgbClr val="FF0000"/>
              </a:solidFill>
            </a:endParaRPr>
          </a:p>
          <a:p>
            <a:r>
              <a:rPr lang="en-US" dirty="0" smtClean="0">
                <a:solidFill>
                  <a:srgbClr val="FF0000"/>
                </a:solidFill>
              </a:rPr>
              <a:t>needed for</a:t>
            </a:r>
          </a:p>
          <a:p>
            <a:r>
              <a:rPr lang="en-US" dirty="0" smtClean="0">
                <a:solidFill>
                  <a:srgbClr val="FF0000"/>
                </a:solidFill>
              </a:rPr>
              <a:t>authentication!</a:t>
            </a:r>
            <a:endParaRPr lang="en-US" dirty="0">
              <a:solidFill>
                <a:srgbClr val="FF0000"/>
              </a:solidFill>
            </a:endParaRPr>
          </a:p>
        </p:txBody>
      </p:sp>
      <p:sp>
        <p:nvSpPr>
          <p:cNvPr id="40" name="TextBox 39"/>
          <p:cNvSpPr txBox="1"/>
          <p:nvPr/>
        </p:nvSpPr>
        <p:spPr>
          <a:xfrm>
            <a:off x="7239000" y="5562600"/>
            <a:ext cx="1661096" cy="923330"/>
          </a:xfrm>
          <a:prstGeom prst="rect">
            <a:avLst/>
          </a:prstGeom>
          <a:noFill/>
        </p:spPr>
        <p:txBody>
          <a:bodyPr wrap="none" rtlCol="0">
            <a:spAutoFit/>
          </a:bodyPr>
          <a:lstStyle/>
          <a:p>
            <a:r>
              <a:rPr lang="en-US" dirty="0" smtClean="0">
                <a:solidFill>
                  <a:srgbClr val="FF0000"/>
                </a:solidFill>
              </a:rPr>
              <a:t>Identifiers</a:t>
            </a:r>
          </a:p>
          <a:p>
            <a:r>
              <a:rPr lang="en-US" dirty="0" smtClean="0">
                <a:solidFill>
                  <a:srgbClr val="FF0000"/>
                </a:solidFill>
              </a:rPr>
              <a:t>needed for</a:t>
            </a:r>
          </a:p>
          <a:p>
            <a:r>
              <a:rPr lang="en-US" dirty="0" smtClean="0">
                <a:solidFill>
                  <a:srgbClr val="FF0000"/>
                </a:solidFill>
              </a:rPr>
              <a:t>packet filtering!</a:t>
            </a:r>
            <a:endParaRPr lang="en-US" dirty="0">
              <a:solidFill>
                <a:srgbClr val="FF0000"/>
              </a:solidFill>
            </a:endParaRPr>
          </a:p>
        </p:txBody>
      </p:sp>
      <p:pic>
        <p:nvPicPr>
          <p:cNvPr id="41" name="Picture 12" descr="alice.png"/>
          <p:cNvPicPr>
            <a:picLocks noChangeAspect="1"/>
          </p:cNvPicPr>
          <p:nvPr/>
        </p:nvPicPr>
        <p:blipFill>
          <a:blip r:embed="rId4"/>
          <a:srcRect/>
          <a:stretch>
            <a:fillRect/>
          </a:stretch>
        </p:blipFill>
        <p:spPr bwMode="auto">
          <a:xfrm>
            <a:off x="533400" y="2362200"/>
            <a:ext cx="688975" cy="700088"/>
          </a:xfrm>
          <a:prstGeom prst="rect">
            <a:avLst/>
          </a:prstGeom>
          <a:noFill/>
          <a:ln w="9525">
            <a:noFill/>
            <a:miter lim="800000"/>
            <a:headEnd/>
            <a:tailEnd/>
          </a:ln>
          <a:effectLst/>
        </p:spPr>
      </p:pic>
      <p:pic>
        <p:nvPicPr>
          <p:cNvPr id="42" name="Picture 41" descr="laptop1.png"/>
          <p:cNvPicPr>
            <a:picLocks noChangeAspect="1"/>
          </p:cNvPicPr>
          <p:nvPr/>
        </p:nvPicPr>
        <p:blipFill>
          <a:blip r:embed="rId5"/>
          <a:stretch>
            <a:fillRect/>
          </a:stretch>
        </p:blipFill>
        <p:spPr>
          <a:xfrm>
            <a:off x="990600" y="2590800"/>
            <a:ext cx="694887" cy="591263"/>
          </a:xfrm>
          <a:prstGeom prst="rect">
            <a:avLst/>
          </a:prstGeom>
          <a:effectLst/>
        </p:spPr>
      </p:pic>
      <p:pic>
        <p:nvPicPr>
          <p:cNvPr id="43" name="Picture 42" descr="ap1.png"/>
          <p:cNvPicPr>
            <a:picLocks noChangeAspect="1"/>
          </p:cNvPicPr>
          <p:nvPr/>
        </p:nvPicPr>
        <p:blipFill>
          <a:blip r:embed="rId6"/>
          <a:stretch>
            <a:fillRect/>
          </a:stretch>
        </p:blipFill>
        <p:spPr>
          <a:xfrm>
            <a:off x="7543800" y="2514600"/>
            <a:ext cx="621741" cy="621741"/>
          </a:xfrm>
          <a:prstGeom prst="rect">
            <a:avLst/>
          </a:prstGeom>
          <a:effectLst/>
        </p:spPr>
      </p:pic>
      <p:grpSp>
        <p:nvGrpSpPr>
          <p:cNvPr id="48" name="Group 110"/>
          <p:cNvGrpSpPr/>
          <p:nvPr/>
        </p:nvGrpSpPr>
        <p:grpSpPr>
          <a:xfrm>
            <a:off x="1662126" y="2819385"/>
            <a:ext cx="5922982" cy="681677"/>
            <a:chOff x="1662126" y="2819385"/>
            <a:chExt cx="5922982" cy="681677"/>
          </a:xfrm>
          <a:effectLst/>
        </p:grpSpPr>
        <p:pic>
          <p:nvPicPr>
            <p:cNvPr id="49" name="Picture 99" descr="radiowaves2.png"/>
            <p:cNvPicPr>
              <a:picLocks noChangeAspect="1"/>
            </p:cNvPicPr>
            <p:nvPr/>
          </p:nvPicPr>
          <p:blipFill>
            <a:blip r:embed="rId7"/>
            <a:srcRect/>
            <a:stretch>
              <a:fillRect/>
            </a:stretch>
          </p:blipFill>
          <p:spPr bwMode="auto">
            <a:xfrm rot="7643821">
              <a:off x="1585926" y="2895585"/>
              <a:ext cx="609600" cy="457200"/>
            </a:xfrm>
            <a:prstGeom prst="rect">
              <a:avLst/>
            </a:prstGeom>
            <a:noFill/>
            <a:ln w="9525">
              <a:noFill/>
              <a:miter lim="800000"/>
              <a:headEnd/>
              <a:tailEnd/>
            </a:ln>
          </p:spPr>
        </p:pic>
        <p:pic>
          <p:nvPicPr>
            <p:cNvPr id="50" name="Picture 99" descr="radiowaves2.png"/>
            <p:cNvPicPr>
              <a:picLocks noChangeAspect="1"/>
            </p:cNvPicPr>
            <p:nvPr/>
          </p:nvPicPr>
          <p:blipFill>
            <a:blip r:embed="rId7"/>
            <a:srcRect/>
            <a:stretch>
              <a:fillRect/>
            </a:stretch>
          </p:blipFill>
          <p:spPr bwMode="auto">
            <a:xfrm rot="14494919">
              <a:off x="7051708" y="2967662"/>
              <a:ext cx="609600" cy="457200"/>
            </a:xfrm>
            <a:prstGeom prst="rect">
              <a:avLst/>
            </a:prstGeom>
            <a:noFill/>
            <a:ln w="9525">
              <a:noFill/>
              <a:miter lim="800000"/>
              <a:headEnd/>
              <a:tailEnd/>
            </a:ln>
          </p:spPr>
        </p:pic>
      </p:grpSp>
      <p:pic>
        <p:nvPicPr>
          <p:cNvPr id="52" name="Picture 13" descr="bob.png"/>
          <p:cNvPicPr>
            <a:picLocks noChangeAspect="1"/>
          </p:cNvPicPr>
          <p:nvPr/>
        </p:nvPicPr>
        <p:blipFill>
          <a:blip r:embed="rId8" cstate="screen"/>
          <a:srcRect/>
          <a:stretch>
            <a:fillRect/>
          </a:stretch>
        </p:blipFill>
        <p:spPr bwMode="auto">
          <a:xfrm>
            <a:off x="8008938" y="2514600"/>
            <a:ext cx="687387" cy="706438"/>
          </a:xfrm>
          <a:prstGeom prst="rect">
            <a:avLst/>
          </a:prstGeom>
          <a:noFill/>
          <a:ln w="9525">
            <a:noFill/>
            <a:miter lim="800000"/>
            <a:headEnd/>
            <a:tailEnd/>
          </a:ln>
          <a:effectLst/>
        </p:spPr>
      </p:pic>
      <p:grpSp>
        <p:nvGrpSpPr>
          <p:cNvPr id="53" name="Group 9"/>
          <p:cNvGrpSpPr>
            <a:grpSpLocks/>
          </p:cNvGrpSpPr>
          <p:nvPr/>
        </p:nvGrpSpPr>
        <p:grpSpPr bwMode="auto">
          <a:xfrm>
            <a:off x="4953000" y="2133601"/>
            <a:ext cx="2590800" cy="685799"/>
            <a:chOff x="2743200" y="2209801"/>
            <a:chExt cx="2590800" cy="685800"/>
          </a:xfrm>
          <a:effectLst/>
        </p:grpSpPr>
        <p:pic>
          <p:nvPicPr>
            <p:cNvPr id="54" name="Picture 7" descr="postit.png"/>
            <p:cNvPicPr>
              <a:picLocks noChangeAspect="1"/>
            </p:cNvPicPr>
            <p:nvPr/>
          </p:nvPicPr>
          <p:blipFill>
            <a:blip r:embed="rId9" cstate="screen"/>
            <a:srcRect/>
            <a:stretch>
              <a:fillRect/>
            </a:stretch>
          </p:blipFill>
          <p:spPr bwMode="auto">
            <a:xfrm>
              <a:off x="2743200" y="2209801"/>
              <a:ext cx="2590800" cy="685800"/>
            </a:xfrm>
            <a:prstGeom prst="rect">
              <a:avLst/>
            </a:prstGeom>
            <a:noFill/>
            <a:ln w="9525">
              <a:noFill/>
              <a:miter lim="800000"/>
              <a:headEnd/>
              <a:tailEnd/>
            </a:ln>
          </p:spPr>
        </p:pic>
        <p:sp>
          <p:nvSpPr>
            <p:cNvPr id="55" name="TextBox 8"/>
            <p:cNvSpPr txBox="1">
              <a:spLocks noChangeArrowheads="1"/>
            </p:cNvSpPr>
            <p:nvPr/>
          </p:nvSpPr>
          <p:spPr bwMode="auto">
            <a:xfrm>
              <a:off x="3048000" y="2286000"/>
              <a:ext cx="1919115" cy="523221"/>
            </a:xfrm>
            <a:prstGeom prst="rect">
              <a:avLst/>
            </a:prstGeom>
            <a:noFill/>
            <a:ln w="9525">
              <a:noFill/>
              <a:miter lim="800000"/>
              <a:headEnd/>
              <a:tailEnd/>
            </a:ln>
          </p:spPr>
          <p:txBody>
            <a:bodyPr wrap="none">
              <a:spAutoFit/>
            </a:bodyPr>
            <a:lstStyle/>
            <a:p>
              <a:pPr>
                <a:defRPr/>
              </a:pPr>
              <a:r>
                <a:rPr lang="en-US" sz="1400" dirty="0" smtClean="0">
                  <a:latin typeface="Comic Sans MS" pitchFamily="66" charset="0"/>
                </a:rPr>
                <a:t>Name: </a:t>
              </a:r>
              <a:r>
                <a:rPr lang="en-US" sz="1400" dirty="0" smtClean="0">
                  <a:solidFill>
                    <a:schemeClr val="bg2">
                      <a:lumMod val="50000"/>
                    </a:schemeClr>
                  </a:solidFill>
                  <a:latin typeface="Comic Sans MS" pitchFamily="66" charset="0"/>
                </a:rPr>
                <a:t>Alice’s Laptop</a:t>
              </a:r>
              <a:endParaRPr lang="en-US" sz="1400" dirty="0">
                <a:solidFill>
                  <a:schemeClr val="bg2">
                    <a:lumMod val="50000"/>
                  </a:schemeClr>
                </a:solidFill>
                <a:latin typeface="Comic Sans MS" pitchFamily="66" charset="0"/>
              </a:endParaRPr>
            </a:p>
            <a:p>
              <a:pPr>
                <a:defRPr/>
              </a:pPr>
              <a:r>
                <a:rPr lang="en-US" sz="1400" dirty="0" smtClean="0">
                  <a:latin typeface="Comic Sans MS" pitchFamily="66" charset="0"/>
                </a:rPr>
                <a:t>Secret: </a:t>
              </a:r>
              <a:r>
                <a:rPr lang="en-US" sz="1400" dirty="0" smtClean="0">
                  <a:solidFill>
                    <a:schemeClr val="bg2">
                      <a:lumMod val="50000"/>
                    </a:schemeClr>
                  </a:solidFill>
                  <a:latin typeface="Comic Sans MS" pitchFamily="66" charset="0"/>
                </a:rPr>
                <a:t>Alice&lt;3Bob</a:t>
              </a:r>
              <a:endParaRPr lang="en-US" sz="1400" dirty="0">
                <a:solidFill>
                  <a:schemeClr val="bg2">
                    <a:lumMod val="50000"/>
                  </a:schemeClr>
                </a:solidFill>
                <a:latin typeface="Comic Sans MS" pitchFamily="66" charset="0"/>
              </a:endParaRPr>
            </a:p>
          </p:txBody>
        </p:sp>
      </p:grpSp>
      <p:grpSp>
        <p:nvGrpSpPr>
          <p:cNvPr id="56" name="Group 30"/>
          <p:cNvGrpSpPr>
            <a:grpSpLocks/>
          </p:cNvGrpSpPr>
          <p:nvPr/>
        </p:nvGrpSpPr>
        <p:grpSpPr bwMode="auto">
          <a:xfrm>
            <a:off x="1676400" y="2133602"/>
            <a:ext cx="2590800" cy="685799"/>
            <a:chOff x="2743200" y="2209801"/>
            <a:chExt cx="2590800" cy="685800"/>
          </a:xfrm>
          <a:effectLst/>
        </p:grpSpPr>
        <p:pic>
          <p:nvPicPr>
            <p:cNvPr id="57" name="Picture 31" descr="postit.png"/>
            <p:cNvPicPr>
              <a:picLocks noChangeAspect="1"/>
            </p:cNvPicPr>
            <p:nvPr/>
          </p:nvPicPr>
          <p:blipFill>
            <a:blip r:embed="rId9" cstate="screen"/>
            <a:srcRect/>
            <a:stretch>
              <a:fillRect/>
            </a:stretch>
          </p:blipFill>
          <p:spPr bwMode="auto">
            <a:xfrm>
              <a:off x="2743200" y="2209801"/>
              <a:ext cx="2590800" cy="685800"/>
            </a:xfrm>
            <a:prstGeom prst="rect">
              <a:avLst/>
            </a:prstGeom>
            <a:noFill/>
            <a:ln w="9525">
              <a:noFill/>
              <a:miter lim="800000"/>
              <a:headEnd/>
              <a:tailEnd/>
            </a:ln>
          </p:spPr>
        </p:pic>
        <p:sp>
          <p:nvSpPr>
            <p:cNvPr id="61" name="TextBox 32"/>
            <p:cNvSpPr txBox="1">
              <a:spLocks noChangeArrowheads="1"/>
            </p:cNvSpPr>
            <p:nvPr/>
          </p:nvSpPr>
          <p:spPr bwMode="auto">
            <a:xfrm>
              <a:off x="3048000" y="2285999"/>
              <a:ext cx="1981200" cy="523220"/>
            </a:xfrm>
            <a:prstGeom prst="rect">
              <a:avLst/>
            </a:prstGeom>
            <a:noFill/>
            <a:ln w="9525">
              <a:noFill/>
              <a:miter lim="800000"/>
              <a:headEnd/>
              <a:tailEnd/>
            </a:ln>
          </p:spPr>
          <p:txBody>
            <a:bodyPr>
              <a:spAutoFit/>
            </a:bodyPr>
            <a:lstStyle/>
            <a:p>
              <a:pPr>
                <a:defRPr/>
              </a:pPr>
              <a:r>
                <a:rPr lang="en-US" sz="1400" dirty="0" smtClean="0">
                  <a:latin typeface="Comic Sans MS" pitchFamily="66" charset="0"/>
                </a:rPr>
                <a:t>Name: </a:t>
              </a:r>
              <a:r>
                <a:rPr lang="en-US" sz="1400" dirty="0" smtClean="0">
                  <a:solidFill>
                    <a:schemeClr val="bg2">
                      <a:lumMod val="50000"/>
                    </a:schemeClr>
                  </a:solidFill>
                  <a:latin typeface="Comic Sans MS" pitchFamily="66" charset="0"/>
                </a:rPr>
                <a:t>Bob’s Network</a:t>
              </a:r>
              <a:endParaRPr lang="en-US" sz="1400" dirty="0">
                <a:latin typeface="Comic Sans MS" pitchFamily="66" charset="0"/>
              </a:endParaRPr>
            </a:p>
            <a:p>
              <a:pPr>
                <a:defRPr/>
              </a:pPr>
              <a:r>
                <a:rPr lang="en-US" sz="1400" dirty="0" smtClean="0">
                  <a:latin typeface="Comic Sans MS" pitchFamily="66" charset="0"/>
                </a:rPr>
                <a:t>Secret: </a:t>
              </a:r>
              <a:r>
                <a:rPr lang="en-US" sz="1400" dirty="0" smtClean="0">
                  <a:solidFill>
                    <a:schemeClr val="bg2">
                      <a:lumMod val="50000"/>
                    </a:schemeClr>
                  </a:solidFill>
                  <a:latin typeface="Comic Sans MS" pitchFamily="66" charset="0"/>
                </a:rPr>
                <a:t>Alice&lt;3Bob</a:t>
              </a:r>
              <a:endParaRPr lang="en-US" sz="1400" dirty="0">
                <a:solidFill>
                  <a:schemeClr val="bg2">
                    <a:lumMod val="50000"/>
                  </a:schemeClr>
                </a:solidFill>
                <a:latin typeface="Comic Sans MS" pitchFamily="66" charset="0"/>
              </a:endParaRPr>
            </a:p>
          </p:txBody>
        </p:sp>
      </p:grpSp>
    </p:spTree>
    <p:extLst>
      <p:ext uri="{BB962C8B-B14F-4D97-AF65-F5344CB8AC3E}">
        <p14:creationId xmlns:p14="http://schemas.microsoft.com/office/powerpoint/2010/main" val="868905159"/>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6690" name="Rectangle 2"/>
          <p:cNvSpPr>
            <a:spLocks noGrp="1" noChangeArrowheads="1"/>
          </p:cNvSpPr>
          <p:nvPr>
            <p:ph type="title"/>
          </p:nvPr>
        </p:nvSpPr>
        <p:spPr/>
        <p:txBody>
          <a:bodyPr/>
          <a:lstStyle/>
          <a:p>
            <a:r>
              <a:rPr lang="en-US" smtClean="0"/>
              <a:t>Outline</a:t>
            </a:r>
            <a:endParaRPr lang="en-US"/>
          </a:p>
        </p:txBody>
      </p:sp>
      <p:sp>
        <p:nvSpPr>
          <p:cNvPr id="626691" name="Rectangle 3"/>
          <p:cNvSpPr>
            <a:spLocks noGrp="1" noChangeArrowheads="1"/>
          </p:cNvSpPr>
          <p:nvPr>
            <p:ph idx="1"/>
          </p:nvPr>
        </p:nvSpPr>
        <p:spPr/>
        <p:txBody>
          <a:bodyPr>
            <a:normAutofit/>
          </a:bodyPr>
          <a:lstStyle/>
          <a:p>
            <a:endParaRPr lang="en-US" dirty="0" smtClean="0">
              <a:solidFill>
                <a:srgbClr val="FF0000"/>
              </a:solidFill>
            </a:endParaRPr>
          </a:p>
          <a:p>
            <a:r>
              <a:rPr lang="en-US" dirty="0" smtClean="0"/>
              <a:t>Quantifying the tracking threat</a:t>
            </a:r>
          </a:p>
          <a:p>
            <a:pPr lvl="1"/>
            <a:endParaRPr lang="en-US" dirty="0">
              <a:solidFill>
                <a:srgbClr val="FF0000"/>
              </a:solidFill>
            </a:endParaRPr>
          </a:p>
          <a:p>
            <a:r>
              <a:rPr lang="en-US" dirty="0" smtClean="0">
                <a:solidFill>
                  <a:srgbClr val="FF0000"/>
                </a:solidFill>
              </a:rPr>
              <a:t>Building identifier-free protocols</a:t>
            </a:r>
          </a:p>
          <a:p>
            <a:endParaRPr lang="en-US" dirty="0">
              <a:solidFill>
                <a:srgbClr val="FF0000"/>
              </a:solidFill>
            </a:endParaRPr>
          </a:p>
          <a:p>
            <a:r>
              <a:rPr lang="en-US" dirty="0">
                <a:solidFill>
                  <a:srgbClr val="000000"/>
                </a:solidFill>
              </a:rPr>
              <a:t>Private crowd-sourcing</a:t>
            </a:r>
          </a:p>
          <a:p>
            <a:pPr lvl="1"/>
            <a:endParaRPr lang="en-US" dirty="0" smtClean="0">
              <a:solidFill>
                <a:srgbClr val="000000"/>
              </a:solidFill>
            </a:endParaRPr>
          </a:p>
          <a:p>
            <a:pPr lvl="1"/>
            <a:endParaRPr lang="en-US" dirty="0" smtClean="0"/>
          </a:p>
        </p:txBody>
      </p:sp>
      <p:sp>
        <p:nvSpPr>
          <p:cNvPr id="4" name="Slide Number Placeholder 5"/>
          <p:cNvSpPr>
            <a:spLocks noGrp="1"/>
          </p:cNvSpPr>
          <p:nvPr>
            <p:ph type="sldNum" sz="quarter" idx="12"/>
          </p:nvPr>
        </p:nvSpPr>
        <p:spPr/>
        <p:txBody>
          <a:bodyPr/>
          <a:lstStyle/>
          <a:p>
            <a:fld id="{33E72BA7-158D-4703-91FD-03780E497082}" type="slidenum">
              <a:rPr lang="en-US" altLang="en-US" smtClean="0"/>
              <a:pPr/>
              <a:t>24</a:t>
            </a:fld>
            <a:endParaRPr lang="en-US" altLang="en-US"/>
          </a:p>
        </p:txBody>
      </p:sp>
    </p:spTree>
    <p:extLst>
      <p:ext uri="{BB962C8B-B14F-4D97-AF65-F5344CB8AC3E}">
        <p14:creationId xmlns:p14="http://schemas.microsoft.com/office/powerpoint/2010/main" val="6356747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US" smtClean="0"/>
              <a:t>Design Requirements</a:t>
            </a:r>
          </a:p>
        </p:txBody>
      </p:sp>
      <p:sp>
        <p:nvSpPr>
          <p:cNvPr id="3" name="Content Placeholder 2"/>
          <p:cNvSpPr>
            <a:spLocks noGrp="1"/>
          </p:cNvSpPr>
          <p:nvPr>
            <p:ph idx="1"/>
          </p:nvPr>
        </p:nvSpPr>
        <p:spPr>
          <a:xfrm>
            <a:off x="457200" y="1295400"/>
            <a:ext cx="8229600" cy="5181600"/>
          </a:xfrm>
        </p:spPr>
        <p:txBody>
          <a:bodyPr rtlCol="0">
            <a:normAutofit/>
          </a:bodyPr>
          <a:lstStyle/>
          <a:p>
            <a:pPr>
              <a:lnSpc>
                <a:spcPct val="90000"/>
              </a:lnSpc>
              <a:defRPr/>
            </a:pPr>
            <a:r>
              <a:rPr lang="en-US" sz="3000" dirty="0"/>
              <a:t>W</a:t>
            </a:r>
            <a:r>
              <a:rPr lang="en-US" sz="3000" dirty="0" smtClean="0"/>
              <a:t>hen </a:t>
            </a:r>
            <a:r>
              <a:rPr lang="en-US" sz="3000" i="1" dirty="0" smtClean="0">
                <a:solidFill>
                  <a:srgbClr val="0066FF"/>
                </a:solidFill>
              </a:rPr>
              <a:t>A</a:t>
            </a:r>
            <a:r>
              <a:rPr lang="en-US" sz="3000" dirty="0" smtClean="0"/>
              <a:t> generates </a:t>
            </a:r>
            <a:r>
              <a:rPr lang="en-US" sz="3000" i="1" dirty="0" smtClean="0">
                <a:solidFill>
                  <a:schemeClr val="accent6">
                    <a:lumMod val="75000"/>
                  </a:schemeClr>
                </a:solidFill>
              </a:rPr>
              <a:t>Message</a:t>
            </a:r>
            <a:r>
              <a:rPr lang="en-US" sz="3000" dirty="0" smtClean="0"/>
              <a:t> to </a:t>
            </a:r>
            <a:r>
              <a:rPr lang="en-US" sz="3000" i="1" dirty="0" smtClean="0">
                <a:solidFill>
                  <a:srgbClr val="FF0000"/>
                </a:solidFill>
              </a:rPr>
              <a:t>B</a:t>
            </a:r>
            <a:r>
              <a:rPr lang="en-US" sz="3000" dirty="0" smtClean="0"/>
              <a:t>, she sends:</a:t>
            </a:r>
            <a:br>
              <a:rPr lang="en-US" sz="3000" dirty="0" smtClean="0"/>
            </a:br>
            <a:r>
              <a:rPr lang="en-US" sz="1200" i="1" dirty="0" smtClean="0"/>
              <a:t/>
            </a:r>
            <a:br>
              <a:rPr lang="en-US" sz="1200" i="1" dirty="0" smtClean="0"/>
            </a:br>
            <a:r>
              <a:rPr lang="en-US" sz="3000" i="1" dirty="0" smtClean="0"/>
              <a:t>	</a:t>
            </a:r>
            <a:r>
              <a:rPr lang="en-US" sz="2400" b="1" dirty="0" smtClean="0"/>
              <a:t> F</a:t>
            </a:r>
            <a:r>
              <a:rPr lang="en-US" sz="2400" dirty="0" smtClean="0"/>
              <a:t>(</a:t>
            </a:r>
            <a:r>
              <a:rPr lang="en-US" sz="2400" i="1" dirty="0" smtClean="0">
                <a:solidFill>
                  <a:srgbClr val="0066FF"/>
                </a:solidFill>
              </a:rPr>
              <a:t>A</a:t>
            </a:r>
            <a:r>
              <a:rPr lang="en-US" sz="2400" dirty="0" smtClean="0"/>
              <a:t>, </a:t>
            </a:r>
            <a:r>
              <a:rPr lang="en-US" sz="2400" i="1" dirty="0" smtClean="0">
                <a:solidFill>
                  <a:srgbClr val="FF0000"/>
                </a:solidFill>
              </a:rPr>
              <a:t>B</a:t>
            </a:r>
            <a:r>
              <a:rPr lang="en-US" sz="2400" dirty="0" smtClean="0"/>
              <a:t>, </a:t>
            </a:r>
            <a:r>
              <a:rPr lang="en-US" sz="2400" i="1" dirty="0" smtClean="0">
                <a:solidFill>
                  <a:schemeClr val="accent6">
                    <a:lumMod val="75000"/>
                  </a:schemeClr>
                </a:solidFill>
              </a:rPr>
              <a:t>Message</a:t>
            </a:r>
            <a:r>
              <a:rPr lang="en-US" sz="2400" dirty="0" smtClean="0"/>
              <a:t>)             →              </a:t>
            </a:r>
            <a:r>
              <a:rPr lang="en-US" sz="2400" i="1" dirty="0" err="1" smtClean="0">
                <a:solidFill>
                  <a:schemeClr val="bg1">
                    <a:lumMod val="50000"/>
                  </a:schemeClr>
                </a:solidFill>
              </a:rPr>
              <a:t>PrivateMessage</a:t>
            </a:r>
            <a:r>
              <a:rPr lang="en-US" sz="2400" i="1" dirty="0" smtClean="0"/>
              <a:t> </a:t>
            </a:r>
            <a:r>
              <a:rPr lang="en-US" sz="2400" dirty="0" smtClean="0"/>
              <a:t/>
            </a:r>
            <a:br>
              <a:rPr lang="en-US" sz="2400" dirty="0" smtClean="0"/>
            </a:br>
            <a:r>
              <a:rPr lang="en-US" sz="1200" i="1" dirty="0" smtClean="0"/>
              <a:t/>
            </a:r>
            <a:br>
              <a:rPr lang="en-US" sz="1200" i="1" dirty="0" smtClean="0"/>
            </a:br>
            <a:r>
              <a:rPr lang="en-US" sz="1200" i="1" dirty="0" smtClean="0"/>
              <a:t/>
            </a:r>
            <a:br>
              <a:rPr lang="en-US" sz="1200" i="1" dirty="0" smtClean="0"/>
            </a:br>
            <a:r>
              <a:rPr lang="en-US" sz="1200" i="1" dirty="0" smtClean="0"/>
              <a:t/>
            </a:r>
            <a:br>
              <a:rPr lang="en-US" sz="1200" i="1" dirty="0" smtClean="0"/>
            </a:br>
            <a:r>
              <a:rPr lang="en-US" sz="1200" i="1" dirty="0" smtClean="0"/>
              <a:t/>
            </a:r>
            <a:br>
              <a:rPr lang="en-US" sz="1200" i="1" dirty="0" smtClean="0"/>
            </a:br>
            <a:r>
              <a:rPr lang="en-US" sz="2800" dirty="0" smtClean="0"/>
              <a:t>where </a:t>
            </a:r>
            <a:r>
              <a:rPr lang="en-US" sz="2800" b="1" dirty="0" smtClean="0"/>
              <a:t>F</a:t>
            </a:r>
            <a:r>
              <a:rPr lang="en-US" sz="2800" dirty="0" smtClean="0"/>
              <a:t> has these properties:</a:t>
            </a:r>
            <a:br>
              <a:rPr lang="en-US" sz="2800" dirty="0" smtClean="0"/>
            </a:br>
            <a:endParaRPr lang="en-US" sz="1000" dirty="0" smtClean="0"/>
          </a:p>
          <a:p>
            <a:pPr lvl="1" eaLnBrk="1" fontAlgn="auto" hangingPunct="1">
              <a:lnSpc>
                <a:spcPct val="90000"/>
              </a:lnSpc>
              <a:spcAft>
                <a:spcPts val="0"/>
              </a:spcAft>
              <a:buFont typeface="Arial" pitchFamily="34" charset="0"/>
              <a:buChar char="–"/>
              <a:defRPr/>
            </a:pPr>
            <a:r>
              <a:rPr lang="en-US" sz="2400" b="1" dirty="0"/>
              <a:t>Confidentiality</a:t>
            </a:r>
            <a:r>
              <a:rPr lang="en-US" sz="2400" dirty="0"/>
              <a:t>: Only </a:t>
            </a:r>
            <a:r>
              <a:rPr lang="en-US" sz="2400" i="1" dirty="0">
                <a:solidFill>
                  <a:srgbClr val="0066FF"/>
                </a:solidFill>
              </a:rPr>
              <a:t>A</a:t>
            </a:r>
            <a:r>
              <a:rPr lang="en-US" sz="2400" dirty="0"/>
              <a:t> and </a:t>
            </a:r>
            <a:r>
              <a:rPr lang="en-US" sz="2400" i="1" dirty="0">
                <a:solidFill>
                  <a:srgbClr val="FF0000"/>
                </a:solidFill>
              </a:rPr>
              <a:t>B</a:t>
            </a:r>
            <a:r>
              <a:rPr lang="en-US" sz="2400" dirty="0"/>
              <a:t> can determine </a:t>
            </a:r>
            <a:r>
              <a:rPr lang="en-US" sz="2400" i="1" dirty="0">
                <a:solidFill>
                  <a:schemeClr val="accent6">
                    <a:lumMod val="75000"/>
                  </a:schemeClr>
                </a:solidFill>
              </a:rPr>
              <a:t>Message</a:t>
            </a:r>
            <a:r>
              <a:rPr lang="en-US" sz="2400" i="1" dirty="0"/>
              <a:t>.</a:t>
            </a:r>
          </a:p>
          <a:p>
            <a:pPr lvl="1" eaLnBrk="1" fontAlgn="auto" hangingPunct="1">
              <a:lnSpc>
                <a:spcPct val="90000"/>
              </a:lnSpc>
              <a:spcAft>
                <a:spcPts val="0"/>
              </a:spcAft>
              <a:buFont typeface="Arial" pitchFamily="34" charset="0"/>
              <a:buChar char="–"/>
              <a:defRPr/>
            </a:pPr>
            <a:r>
              <a:rPr lang="en-US" sz="2400" b="1" dirty="0"/>
              <a:t>Authenticity</a:t>
            </a:r>
            <a:r>
              <a:rPr lang="en-US" sz="2400" dirty="0"/>
              <a:t>: 	</a:t>
            </a:r>
            <a:r>
              <a:rPr lang="en-US" sz="2400" i="1" dirty="0">
                <a:solidFill>
                  <a:srgbClr val="FF0000"/>
                </a:solidFill>
              </a:rPr>
              <a:t>B</a:t>
            </a:r>
            <a:r>
              <a:rPr lang="en-US" sz="2400" dirty="0"/>
              <a:t> can verify </a:t>
            </a:r>
            <a:r>
              <a:rPr lang="en-US" sz="2400" i="1" dirty="0">
                <a:solidFill>
                  <a:srgbClr val="0066FF"/>
                </a:solidFill>
              </a:rPr>
              <a:t>A</a:t>
            </a:r>
            <a:r>
              <a:rPr lang="en-US" sz="2400" dirty="0"/>
              <a:t> created </a:t>
            </a:r>
            <a:r>
              <a:rPr lang="en-US" sz="2400" i="1" dirty="0" err="1">
                <a:solidFill>
                  <a:schemeClr val="bg1">
                    <a:lumMod val="50000"/>
                  </a:schemeClr>
                </a:solidFill>
              </a:rPr>
              <a:t>PrivateMessage</a:t>
            </a:r>
            <a:r>
              <a:rPr lang="en-US" sz="2400" i="1" dirty="0"/>
              <a:t>.</a:t>
            </a:r>
          </a:p>
          <a:p>
            <a:pPr lvl="1" eaLnBrk="1" fontAlgn="auto" hangingPunct="1">
              <a:lnSpc>
                <a:spcPct val="90000"/>
              </a:lnSpc>
              <a:spcAft>
                <a:spcPts val="0"/>
              </a:spcAft>
              <a:buFont typeface="Arial" pitchFamily="34" charset="0"/>
              <a:buChar char="–"/>
              <a:defRPr/>
            </a:pPr>
            <a:r>
              <a:rPr lang="en-US" sz="2400" b="1" dirty="0"/>
              <a:t>Integrity</a:t>
            </a:r>
            <a:r>
              <a:rPr lang="en-US" sz="2400" dirty="0"/>
              <a:t>: 	</a:t>
            </a:r>
            <a:r>
              <a:rPr lang="en-US" sz="2400" i="1" dirty="0">
                <a:solidFill>
                  <a:srgbClr val="FF0000"/>
                </a:solidFill>
              </a:rPr>
              <a:t>B</a:t>
            </a:r>
            <a:r>
              <a:rPr lang="en-US" sz="2400" dirty="0"/>
              <a:t> can verify </a:t>
            </a:r>
            <a:r>
              <a:rPr lang="en-US" sz="2400" i="1" dirty="0">
                <a:solidFill>
                  <a:schemeClr val="accent6">
                    <a:lumMod val="75000"/>
                  </a:schemeClr>
                </a:solidFill>
              </a:rPr>
              <a:t>Message</a:t>
            </a:r>
            <a:r>
              <a:rPr lang="en-US" sz="2400" i="1" dirty="0"/>
              <a:t> </a:t>
            </a:r>
            <a:r>
              <a:rPr lang="en-US" sz="2400" dirty="0"/>
              <a:t>not modified</a:t>
            </a:r>
            <a:r>
              <a:rPr lang="en-US" sz="2400" dirty="0" smtClean="0"/>
              <a:t>.</a:t>
            </a:r>
            <a:br>
              <a:rPr lang="en-US" sz="2400" dirty="0" smtClean="0"/>
            </a:br>
            <a:endParaRPr lang="en-US" sz="1800" dirty="0"/>
          </a:p>
          <a:p>
            <a:pPr lvl="1" eaLnBrk="1" fontAlgn="auto" hangingPunct="1">
              <a:lnSpc>
                <a:spcPct val="90000"/>
              </a:lnSpc>
              <a:spcAft>
                <a:spcPts val="0"/>
              </a:spcAft>
              <a:buFont typeface="Arial" pitchFamily="34" charset="0"/>
              <a:buChar char="–"/>
              <a:defRPr/>
            </a:pPr>
            <a:r>
              <a:rPr lang="en-US" sz="2400" b="1" dirty="0" err="1" smtClean="0"/>
              <a:t>Unlinkability</a:t>
            </a:r>
            <a:r>
              <a:rPr lang="en-US" sz="2400" dirty="0" smtClean="0"/>
              <a:t>: 	Only </a:t>
            </a:r>
            <a:r>
              <a:rPr lang="en-US" sz="2400" i="1" dirty="0" smtClean="0">
                <a:solidFill>
                  <a:srgbClr val="0066FF"/>
                </a:solidFill>
              </a:rPr>
              <a:t>A</a:t>
            </a:r>
            <a:r>
              <a:rPr lang="en-US" sz="2400" dirty="0" smtClean="0"/>
              <a:t> and </a:t>
            </a:r>
            <a:r>
              <a:rPr lang="en-US" sz="2400" i="1" dirty="0" smtClean="0">
                <a:solidFill>
                  <a:srgbClr val="FF0000"/>
                </a:solidFill>
              </a:rPr>
              <a:t>B</a:t>
            </a:r>
            <a:r>
              <a:rPr lang="en-US" sz="2400" dirty="0" smtClean="0"/>
              <a:t> can link </a:t>
            </a:r>
            <a:r>
              <a:rPr lang="en-US" sz="2400" i="1" dirty="0" err="1" smtClean="0">
                <a:solidFill>
                  <a:schemeClr val="bg1">
                    <a:lumMod val="50000"/>
                  </a:schemeClr>
                </a:solidFill>
              </a:rPr>
              <a:t>PrivateMessages</a:t>
            </a:r>
            <a:r>
              <a:rPr lang="en-US" sz="2400" i="1" dirty="0" smtClean="0"/>
              <a:t/>
            </a:r>
            <a:br>
              <a:rPr lang="en-US" sz="2400" i="1" dirty="0" smtClean="0"/>
            </a:br>
            <a:r>
              <a:rPr lang="en-US" sz="2400" i="1" dirty="0" smtClean="0"/>
              <a:t>			</a:t>
            </a:r>
            <a:r>
              <a:rPr lang="en-US" sz="2400" dirty="0" smtClean="0"/>
              <a:t>to same sender or receiver.</a:t>
            </a:r>
            <a:endParaRPr lang="en-US" sz="2400" baseline="-25000" dirty="0" smtClean="0"/>
          </a:p>
          <a:p>
            <a:pPr lvl="1" eaLnBrk="1" fontAlgn="auto" hangingPunct="1">
              <a:lnSpc>
                <a:spcPct val="90000"/>
              </a:lnSpc>
              <a:spcAft>
                <a:spcPts val="0"/>
              </a:spcAft>
              <a:buFont typeface="Arial" pitchFamily="34" charset="0"/>
              <a:buChar char="–"/>
              <a:defRPr/>
            </a:pPr>
            <a:r>
              <a:rPr lang="en-US" sz="2400" b="1" dirty="0" smtClean="0"/>
              <a:t>Efficiency</a:t>
            </a:r>
            <a:r>
              <a:rPr lang="en-US" sz="2400" dirty="0" smtClean="0"/>
              <a:t>:	</a:t>
            </a:r>
            <a:r>
              <a:rPr lang="en-US" sz="2400" i="1" dirty="0" smtClean="0">
                <a:solidFill>
                  <a:srgbClr val="FF0000"/>
                </a:solidFill>
              </a:rPr>
              <a:t>B</a:t>
            </a:r>
            <a:r>
              <a:rPr lang="en-US" sz="2400" dirty="0" smtClean="0"/>
              <a:t> can process </a:t>
            </a:r>
            <a:r>
              <a:rPr lang="en-US" sz="2400" i="1" dirty="0" err="1" smtClean="0">
                <a:solidFill>
                  <a:schemeClr val="bg1">
                    <a:lumMod val="50000"/>
                  </a:schemeClr>
                </a:solidFill>
              </a:rPr>
              <a:t>PrivateMessages</a:t>
            </a:r>
            <a:r>
              <a:rPr lang="en-US" sz="2400" i="1" dirty="0" smtClean="0">
                <a:solidFill>
                  <a:srgbClr val="F79646"/>
                </a:solidFill>
              </a:rPr>
              <a:t> </a:t>
            </a:r>
            <a:r>
              <a:rPr lang="en-US" sz="2400" dirty="0" smtClean="0"/>
              <a:t>as fast </a:t>
            </a:r>
            <a:br>
              <a:rPr lang="en-US" sz="2400" dirty="0" smtClean="0"/>
            </a:br>
            <a:r>
              <a:rPr lang="en-US" sz="2400" dirty="0" smtClean="0"/>
              <a:t>			as he can receive them.</a:t>
            </a:r>
          </a:p>
          <a:p>
            <a:pPr lvl="1" eaLnBrk="1" fontAlgn="auto" hangingPunct="1">
              <a:lnSpc>
                <a:spcPct val="90000"/>
              </a:lnSpc>
              <a:spcAft>
                <a:spcPts val="0"/>
              </a:spcAft>
              <a:buFont typeface="Arial" pitchFamily="34" charset="0"/>
              <a:buChar char="–"/>
              <a:defRPr/>
            </a:pPr>
            <a:endParaRPr lang="en-US" sz="3200" dirty="0" smtClean="0"/>
          </a:p>
        </p:txBody>
      </p:sp>
      <p:sp>
        <p:nvSpPr>
          <p:cNvPr id="9" name="Rectangle 8"/>
          <p:cNvSpPr/>
          <p:nvPr/>
        </p:nvSpPr>
        <p:spPr>
          <a:xfrm>
            <a:off x="1143000" y="2362200"/>
            <a:ext cx="3200400" cy="381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bwMode="auto">
          <a:xfrm>
            <a:off x="4876800" y="2362200"/>
            <a:ext cx="1600200" cy="381000"/>
          </a:xfrm>
          <a:prstGeom prst="rect">
            <a:avLst/>
          </a:prstGeom>
          <a:blipFill>
            <a:blip r:embed="rId3"/>
            <a:tile tx="0" ty="0" sx="100000" sy="100000" flip="none" algn="tl"/>
          </a:blip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dirty="0">
              <a:solidFill>
                <a:schemeClr val="bg1">
                  <a:lumMod val="50000"/>
                </a:schemeClr>
              </a:solidFill>
            </a:endParaRPr>
          </a:p>
        </p:txBody>
      </p:sp>
      <p:sp>
        <p:nvSpPr>
          <p:cNvPr id="6" name="Rectangle 5"/>
          <p:cNvSpPr/>
          <p:nvPr/>
        </p:nvSpPr>
        <p:spPr bwMode="auto">
          <a:xfrm>
            <a:off x="6477000" y="2362200"/>
            <a:ext cx="2209800" cy="381000"/>
          </a:xfrm>
          <a:prstGeom prst="rect">
            <a:avLst/>
          </a:prstGeom>
          <a:blipFill>
            <a:blip r:embed="rId3"/>
            <a:tile tx="0" ty="0" sx="100000" sy="100000" flip="none" algn="tl"/>
          </a:blip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dirty="0">
              <a:solidFill>
                <a:schemeClr val="bg1">
                  <a:lumMod val="50000"/>
                </a:schemeClr>
              </a:solidFill>
            </a:endParaRPr>
          </a:p>
        </p:txBody>
      </p:sp>
      <p:sp>
        <p:nvSpPr>
          <p:cNvPr id="7" name="Rectangle 6"/>
          <p:cNvSpPr/>
          <p:nvPr/>
        </p:nvSpPr>
        <p:spPr bwMode="auto">
          <a:xfrm>
            <a:off x="533400" y="2362200"/>
            <a:ext cx="1600200" cy="381000"/>
          </a:xfrm>
          <a:prstGeom prst="rect">
            <a:avLst/>
          </a:prstGeom>
          <a:no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en-US" dirty="0">
                <a:solidFill>
                  <a:srgbClr val="00B0F0"/>
                </a:solidFill>
              </a:rPr>
              <a:t>A</a:t>
            </a:r>
            <a:r>
              <a:rPr lang="en-US" dirty="0">
                <a:solidFill>
                  <a:schemeClr val="tx1"/>
                </a:solidFill>
              </a:rPr>
              <a:t>→</a:t>
            </a:r>
            <a:r>
              <a:rPr lang="en-US" dirty="0" smtClean="0">
                <a:solidFill>
                  <a:srgbClr val="FF0000"/>
                </a:solidFill>
              </a:rPr>
              <a:t>B</a:t>
            </a:r>
            <a:r>
              <a:rPr lang="en-US" dirty="0">
                <a:solidFill>
                  <a:schemeClr val="tx1"/>
                </a:solidFill>
              </a:rPr>
              <a:t> </a:t>
            </a:r>
            <a:r>
              <a:rPr lang="en-US" dirty="0" smtClean="0">
                <a:solidFill>
                  <a:schemeClr val="tx1"/>
                </a:solidFill>
              </a:rPr>
              <a:t> </a:t>
            </a:r>
            <a:r>
              <a:rPr lang="en-US" dirty="0">
                <a:solidFill>
                  <a:schemeClr val="bg1"/>
                </a:solidFill>
              </a:rPr>
              <a:t>Header</a:t>
            </a:r>
            <a:r>
              <a:rPr lang="en-US" b="1" dirty="0">
                <a:solidFill>
                  <a:schemeClr val="bg1"/>
                </a:solidFill>
              </a:rPr>
              <a:t>…</a:t>
            </a:r>
          </a:p>
        </p:txBody>
      </p:sp>
      <p:sp>
        <p:nvSpPr>
          <p:cNvPr id="8" name="Rectangle 7"/>
          <p:cNvSpPr/>
          <p:nvPr/>
        </p:nvSpPr>
        <p:spPr bwMode="auto">
          <a:xfrm>
            <a:off x="2133600" y="2362200"/>
            <a:ext cx="2209800" cy="381000"/>
          </a:xfrm>
          <a:prstGeom prst="rect">
            <a:avLst/>
          </a:prstGeom>
          <a:no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en-US" dirty="0">
                <a:solidFill>
                  <a:srgbClr val="FFFFFF"/>
                </a:solidFill>
              </a:rPr>
              <a:t>Unencrypted payload</a:t>
            </a:r>
          </a:p>
        </p:txBody>
      </p:sp>
      <p:sp>
        <p:nvSpPr>
          <p:cNvPr id="14" name="Slide Number Placeholder 13"/>
          <p:cNvSpPr>
            <a:spLocks noGrp="1"/>
          </p:cNvSpPr>
          <p:nvPr>
            <p:ph type="sldNum" sz="quarter" idx="12"/>
          </p:nvPr>
        </p:nvSpPr>
        <p:spPr/>
        <p:txBody>
          <a:bodyPr/>
          <a:lstStyle/>
          <a:p>
            <a:fld id="{26FF095B-7508-4EE0-8899-3B73C16B2014}" type="slidenum">
              <a:rPr lang="en-US" smtClean="0"/>
              <a:pPr/>
              <a:t>25</a:t>
            </a:fld>
            <a:endParaRPr lang="en-US"/>
          </a:p>
        </p:txBody>
      </p:sp>
    </p:spTree>
    <p:extLst>
      <p:ext uri="{BB962C8B-B14F-4D97-AF65-F5344CB8AC3E}">
        <p14:creationId xmlns:p14="http://schemas.microsoft.com/office/powerpoint/2010/main" val="192022689"/>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US" smtClean="0"/>
              <a:t>Solution Summary</a:t>
            </a:r>
          </a:p>
        </p:txBody>
      </p:sp>
      <p:sp>
        <p:nvSpPr>
          <p:cNvPr id="17411" name="Rectangle 12"/>
          <p:cNvSpPr>
            <a:spLocks noChangeArrowheads="1"/>
          </p:cNvSpPr>
          <p:nvPr/>
        </p:nvSpPr>
        <p:spPr bwMode="auto">
          <a:xfrm rot="-2608618">
            <a:off x="6534150" y="1708150"/>
            <a:ext cx="1806575" cy="461963"/>
          </a:xfrm>
          <a:prstGeom prst="rect">
            <a:avLst/>
          </a:prstGeom>
          <a:noFill/>
          <a:ln w="9525">
            <a:noFill/>
            <a:miter lim="800000"/>
            <a:headEnd/>
            <a:tailEnd/>
          </a:ln>
        </p:spPr>
        <p:txBody>
          <a:bodyPr wrap="none">
            <a:spAutoFit/>
          </a:bodyPr>
          <a:lstStyle/>
          <a:p>
            <a:r>
              <a:rPr lang="en-US" sz="2400" b="1">
                <a:latin typeface="Calibri" pitchFamily="34" charset="0"/>
              </a:rPr>
              <a:t>Unlinkability</a:t>
            </a:r>
            <a:endParaRPr lang="en-US" sz="2400">
              <a:latin typeface="Calibri" pitchFamily="34" charset="0"/>
            </a:endParaRPr>
          </a:p>
        </p:txBody>
      </p:sp>
      <p:cxnSp>
        <p:nvCxnSpPr>
          <p:cNvPr id="15" name="Straight Connector 14"/>
          <p:cNvCxnSpPr/>
          <p:nvPr/>
        </p:nvCxnSpPr>
        <p:spPr>
          <a:xfrm rot="5400000">
            <a:off x="2499519" y="4572794"/>
            <a:ext cx="38100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3415507" y="4571206"/>
            <a:ext cx="3810000"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4329907" y="4571206"/>
            <a:ext cx="3810000"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244307" y="4571206"/>
            <a:ext cx="3810000"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158707" y="4571206"/>
            <a:ext cx="3810000" cy="1587"/>
          </a:xfrm>
          <a:prstGeom prst="line">
            <a:avLst/>
          </a:prstGeom>
        </p:spPr>
        <p:style>
          <a:lnRef idx="1">
            <a:schemeClr val="accent1"/>
          </a:lnRef>
          <a:fillRef idx="0">
            <a:schemeClr val="accent1"/>
          </a:fillRef>
          <a:effectRef idx="0">
            <a:schemeClr val="accent1"/>
          </a:effectRef>
          <a:fontRef idx="minor">
            <a:schemeClr val="tx1"/>
          </a:fontRef>
        </p:style>
      </p:cxnSp>
      <p:sp>
        <p:nvSpPr>
          <p:cNvPr id="17417" name="Rectangle 39"/>
          <p:cNvSpPr>
            <a:spLocks noChangeArrowheads="1"/>
          </p:cNvSpPr>
          <p:nvPr/>
        </p:nvSpPr>
        <p:spPr bwMode="auto">
          <a:xfrm rot="-2659516">
            <a:off x="5705475" y="1841500"/>
            <a:ext cx="1347788" cy="461963"/>
          </a:xfrm>
          <a:prstGeom prst="rect">
            <a:avLst/>
          </a:prstGeom>
          <a:noFill/>
          <a:ln w="9525">
            <a:noFill/>
            <a:miter lim="800000"/>
            <a:headEnd/>
            <a:tailEnd/>
          </a:ln>
        </p:spPr>
        <p:txBody>
          <a:bodyPr>
            <a:spAutoFit/>
          </a:bodyPr>
          <a:lstStyle/>
          <a:p>
            <a:r>
              <a:rPr lang="en-US" sz="2400" b="1">
                <a:latin typeface="Calibri" pitchFamily="34" charset="0"/>
              </a:rPr>
              <a:t>Integrity</a:t>
            </a:r>
            <a:endParaRPr lang="en-US" sz="2400">
              <a:latin typeface="Calibri" pitchFamily="34" charset="0"/>
            </a:endParaRPr>
          </a:p>
        </p:txBody>
      </p:sp>
      <p:sp>
        <p:nvSpPr>
          <p:cNvPr id="17418" name="Rectangle 40"/>
          <p:cNvSpPr>
            <a:spLocks noChangeArrowheads="1"/>
          </p:cNvSpPr>
          <p:nvPr/>
        </p:nvSpPr>
        <p:spPr bwMode="auto">
          <a:xfrm rot="-2659516">
            <a:off x="4718050" y="1681163"/>
            <a:ext cx="1779588" cy="461962"/>
          </a:xfrm>
          <a:prstGeom prst="rect">
            <a:avLst/>
          </a:prstGeom>
          <a:noFill/>
          <a:ln w="9525">
            <a:noFill/>
            <a:miter lim="800000"/>
            <a:headEnd/>
            <a:tailEnd/>
          </a:ln>
        </p:spPr>
        <p:txBody>
          <a:bodyPr>
            <a:spAutoFit/>
          </a:bodyPr>
          <a:lstStyle/>
          <a:p>
            <a:r>
              <a:rPr lang="en-US" sz="2400" b="1">
                <a:latin typeface="Calibri" pitchFamily="34" charset="0"/>
              </a:rPr>
              <a:t>Authenticity</a:t>
            </a:r>
            <a:endParaRPr lang="en-US" sz="2400">
              <a:latin typeface="Calibri" pitchFamily="34" charset="0"/>
            </a:endParaRPr>
          </a:p>
        </p:txBody>
      </p:sp>
      <p:grpSp>
        <p:nvGrpSpPr>
          <p:cNvPr id="2" name="Group 42"/>
          <p:cNvGrpSpPr>
            <a:grpSpLocks/>
          </p:cNvGrpSpPr>
          <p:nvPr/>
        </p:nvGrpSpPr>
        <p:grpSpPr bwMode="auto">
          <a:xfrm>
            <a:off x="442913" y="2667000"/>
            <a:ext cx="7620000" cy="3811588"/>
            <a:chOff x="609600" y="2438400"/>
            <a:chExt cx="7620000" cy="3811588"/>
          </a:xfrm>
        </p:grpSpPr>
        <p:grpSp>
          <p:nvGrpSpPr>
            <p:cNvPr id="3" name="Group 38"/>
            <p:cNvGrpSpPr>
              <a:grpSpLocks/>
            </p:cNvGrpSpPr>
            <p:nvPr/>
          </p:nvGrpSpPr>
          <p:grpSpPr bwMode="auto">
            <a:xfrm>
              <a:off x="609600" y="2438400"/>
              <a:ext cx="7620000" cy="3811588"/>
              <a:chOff x="533400" y="2438400"/>
              <a:chExt cx="8153400" cy="3811588"/>
            </a:xfrm>
          </p:grpSpPr>
          <p:cxnSp>
            <p:nvCxnSpPr>
              <p:cNvPr id="5" name="Straight Connector 4"/>
              <p:cNvCxnSpPr/>
              <p:nvPr/>
            </p:nvCxnSpPr>
            <p:spPr>
              <a:xfrm>
                <a:off x="533400" y="3200400"/>
                <a:ext cx="8153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33400" y="2438400"/>
                <a:ext cx="8153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33400" y="3962400"/>
                <a:ext cx="8153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33400" y="4724400"/>
                <a:ext cx="8153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33400" y="5486400"/>
                <a:ext cx="8153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33400" y="6248400"/>
                <a:ext cx="8153400" cy="1588"/>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42" name="Straight Connector 41"/>
            <p:cNvCxnSpPr/>
            <p:nvPr/>
          </p:nvCxnSpPr>
          <p:spPr>
            <a:xfrm rot="5400000">
              <a:off x="1753394" y="4342606"/>
              <a:ext cx="3810000" cy="1587"/>
            </a:xfrm>
            <a:prstGeom prst="line">
              <a:avLst/>
            </a:prstGeom>
          </p:spPr>
          <p:style>
            <a:lnRef idx="1">
              <a:schemeClr val="accent1"/>
            </a:lnRef>
            <a:fillRef idx="0">
              <a:schemeClr val="accent1"/>
            </a:fillRef>
            <a:effectRef idx="0">
              <a:schemeClr val="accent1"/>
            </a:effectRef>
            <a:fontRef idx="minor">
              <a:schemeClr val="tx1"/>
            </a:fontRef>
          </p:style>
        </p:cxnSp>
      </p:grpSp>
      <p:sp>
        <p:nvSpPr>
          <p:cNvPr id="17420" name="Rectangle 44"/>
          <p:cNvSpPr>
            <a:spLocks noChangeArrowheads="1"/>
          </p:cNvSpPr>
          <p:nvPr/>
        </p:nvSpPr>
        <p:spPr bwMode="auto">
          <a:xfrm rot="-2614305">
            <a:off x="7516813" y="1858963"/>
            <a:ext cx="1395412" cy="461962"/>
          </a:xfrm>
          <a:prstGeom prst="rect">
            <a:avLst/>
          </a:prstGeom>
          <a:noFill/>
          <a:ln w="9525">
            <a:noFill/>
            <a:miter lim="800000"/>
            <a:headEnd/>
            <a:tailEnd/>
          </a:ln>
        </p:spPr>
        <p:txBody>
          <a:bodyPr wrap="none">
            <a:spAutoFit/>
          </a:bodyPr>
          <a:lstStyle/>
          <a:p>
            <a:r>
              <a:rPr lang="en-US" sz="2400" b="1">
                <a:latin typeface="Calibri" pitchFamily="34" charset="0"/>
              </a:rPr>
              <a:t>Efficiency</a:t>
            </a:r>
            <a:endParaRPr lang="en-US" sz="2400">
              <a:latin typeface="Calibri" pitchFamily="34" charset="0"/>
            </a:endParaRPr>
          </a:p>
        </p:txBody>
      </p:sp>
      <p:sp>
        <p:nvSpPr>
          <p:cNvPr id="17421" name="Rectangle 45"/>
          <p:cNvSpPr>
            <a:spLocks noChangeArrowheads="1"/>
          </p:cNvSpPr>
          <p:nvPr/>
        </p:nvSpPr>
        <p:spPr bwMode="auto">
          <a:xfrm rot="-2699701">
            <a:off x="3746500" y="1655763"/>
            <a:ext cx="2071688" cy="461962"/>
          </a:xfrm>
          <a:prstGeom prst="rect">
            <a:avLst/>
          </a:prstGeom>
          <a:noFill/>
          <a:ln w="9525">
            <a:noFill/>
            <a:miter lim="800000"/>
            <a:headEnd/>
            <a:tailEnd/>
          </a:ln>
        </p:spPr>
        <p:txBody>
          <a:bodyPr wrap="none">
            <a:spAutoFit/>
          </a:bodyPr>
          <a:lstStyle/>
          <a:p>
            <a:r>
              <a:rPr lang="en-US" sz="2400" b="1">
                <a:latin typeface="Calibri" pitchFamily="34" charset="0"/>
              </a:rPr>
              <a:t>Confidentiality</a:t>
            </a:r>
            <a:endParaRPr lang="en-US" sz="2400">
              <a:latin typeface="Calibri" pitchFamily="34" charset="0"/>
            </a:endParaRPr>
          </a:p>
        </p:txBody>
      </p:sp>
      <p:cxnSp>
        <p:nvCxnSpPr>
          <p:cNvPr id="50" name="Straight Connector 49"/>
          <p:cNvCxnSpPr/>
          <p:nvPr/>
        </p:nvCxnSpPr>
        <p:spPr>
          <a:xfrm flipV="1">
            <a:off x="3490913" y="1219200"/>
            <a:ext cx="1524000" cy="1447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V="1">
            <a:off x="4405313" y="1219200"/>
            <a:ext cx="1524000" cy="1447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5319713" y="1219200"/>
            <a:ext cx="1524000" cy="1447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V="1">
            <a:off x="6234113" y="1219200"/>
            <a:ext cx="1524000" cy="1447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V="1">
            <a:off x="7148513" y="1219200"/>
            <a:ext cx="1524000" cy="1447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V="1">
            <a:off x="8051800" y="1220788"/>
            <a:ext cx="1524000" cy="1447800"/>
          </a:xfrm>
          <a:prstGeom prst="line">
            <a:avLst/>
          </a:prstGeom>
        </p:spPr>
        <p:style>
          <a:lnRef idx="1">
            <a:schemeClr val="accent1"/>
          </a:lnRef>
          <a:fillRef idx="0">
            <a:schemeClr val="accent1"/>
          </a:fillRef>
          <a:effectRef idx="0">
            <a:schemeClr val="accent1"/>
          </a:effectRef>
          <a:fontRef idx="minor">
            <a:schemeClr val="tx1"/>
          </a:fontRef>
        </p:style>
      </p:cxnSp>
      <p:sp>
        <p:nvSpPr>
          <p:cNvPr id="17428" name="TextBox 55"/>
          <p:cNvSpPr txBox="1">
            <a:spLocks noChangeArrowheads="1"/>
          </p:cNvSpPr>
          <p:nvPr/>
        </p:nvSpPr>
        <p:spPr bwMode="auto">
          <a:xfrm>
            <a:off x="381000" y="2667000"/>
            <a:ext cx="2337307" cy="738664"/>
          </a:xfrm>
          <a:prstGeom prst="rect">
            <a:avLst/>
          </a:prstGeom>
          <a:noFill/>
          <a:ln w="9525">
            <a:noFill/>
            <a:miter lim="800000"/>
            <a:headEnd/>
            <a:tailEnd/>
          </a:ln>
        </p:spPr>
        <p:txBody>
          <a:bodyPr wrap="none">
            <a:spAutoFit/>
          </a:bodyPr>
          <a:lstStyle/>
          <a:p>
            <a:r>
              <a:rPr lang="en-US" sz="2400" dirty="0" smtClean="0">
                <a:latin typeface="Calibri" pitchFamily="34" charset="0"/>
              </a:rPr>
              <a:t>Today’s protocols</a:t>
            </a:r>
          </a:p>
          <a:p>
            <a:r>
              <a:rPr lang="en-US" dirty="0" smtClean="0">
                <a:latin typeface="Calibri" pitchFamily="34" charset="0"/>
              </a:rPr>
              <a:t>(e.g., 802.11 WPA)</a:t>
            </a:r>
            <a:endParaRPr lang="en-US" dirty="0">
              <a:latin typeface="Calibri" pitchFamily="34" charset="0"/>
            </a:endParaRPr>
          </a:p>
        </p:txBody>
      </p:sp>
      <p:sp>
        <p:nvSpPr>
          <p:cNvPr id="58" name="TextBox 57"/>
          <p:cNvSpPr txBox="1"/>
          <p:nvPr/>
        </p:nvSpPr>
        <p:spPr>
          <a:xfrm>
            <a:off x="381000" y="4191000"/>
            <a:ext cx="2028825" cy="830263"/>
          </a:xfrm>
          <a:prstGeom prst="rect">
            <a:avLst/>
          </a:prstGeom>
          <a:noFill/>
        </p:spPr>
        <p:txBody>
          <a:bodyPr wrap="none">
            <a:spAutoFit/>
          </a:bodyPr>
          <a:lstStyle/>
          <a:p>
            <a:pPr fontAlgn="auto">
              <a:spcBef>
                <a:spcPts val="0"/>
              </a:spcBef>
              <a:spcAft>
                <a:spcPts val="0"/>
              </a:spcAft>
              <a:defRPr/>
            </a:pPr>
            <a:r>
              <a:rPr lang="en-US" sz="2400" dirty="0">
                <a:solidFill>
                  <a:schemeClr val="bg1">
                    <a:lumMod val="75000"/>
                  </a:schemeClr>
                </a:solidFill>
                <a:latin typeface="+mn-lt"/>
                <a:cs typeface="+mn-cs"/>
              </a:rPr>
              <a:t>Public Key</a:t>
            </a:r>
          </a:p>
          <a:p>
            <a:pPr fontAlgn="auto">
              <a:spcBef>
                <a:spcPts val="0"/>
              </a:spcBef>
              <a:spcAft>
                <a:spcPts val="0"/>
              </a:spcAft>
              <a:defRPr/>
            </a:pPr>
            <a:r>
              <a:rPr lang="en-US" sz="2400" dirty="0">
                <a:solidFill>
                  <a:schemeClr val="bg1">
                    <a:lumMod val="75000"/>
                  </a:schemeClr>
                </a:solidFill>
                <a:latin typeface="+mn-lt"/>
                <a:cs typeface="+mn-cs"/>
              </a:rPr>
              <a:t>Symmetric Key</a:t>
            </a:r>
          </a:p>
        </p:txBody>
      </p:sp>
      <p:sp>
        <p:nvSpPr>
          <p:cNvPr id="59" name="TextBox 58"/>
          <p:cNvSpPr txBox="1"/>
          <p:nvPr/>
        </p:nvSpPr>
        <p:spPr>
          <a:xfrm>
            <a:off x="381000" y="5105400"/>
            <a:ext cx="3160713" cy="461963"/>
          </a:xfrm>
          <a:prstGeom prst="rect">
            <a:avLst/>
          </a:prstGeom>
          <a:noFill/>
        </p:spPr>
        <p:txBody>
          <a:bodyPr wrap="none">
            <a:spAutoFit/>
          </a:bodyPr>
          <a:lstStyle/>
          <a:p>
            <a:pPr fontAlgn="auto">
              <a:spcBef>
                <a:spcPts val="0"/>
              </a:spcBef>
              <a:spcAft>
                <a:spcPts val="0"/>
              </a:spcAft>
              <a:defRPr/>
            </a:pPr>
            <a:r>
              <a:rPr lang="en-US" sz="2400" b="1" dirty="0" err="1">
                <a:solidFill>
                  <a:schemeClr val="bg1">
                    <a:lumMod val="75000"/>
                  </a:schemeClr>
                </a:solidFill>
                <a:latin typeface="+mn-lt"/>
                <a:cs typeface="+mn-cs"/>
              </a:rPr>
              <a:t>SlyFi</a:t>
            </a:r>
            <a:r>
              <a:rPr lang="en-US" sz="2400" dirty="0">
                <a:solidFill>
                  <a:schemeClr val="bg1">
                    <a:lumMod val="75000"/>
                  </a:schemeClr>
                </a:solidFill>
                <a:latin typeface="+mn-lt"/>
                <a:cs typeface="+mn-cs"/>
              </a:rPr>
              <a:t>: Discovery/Binding</a:t>
            </a:r>
          </a:p>
        </p:txBody>
      </p:sp>
      <p:sp>
        <p:nvSpPr>
          <p:cNvPr id="60" name="TextBox 59"/>
          <p:cNvSpPr txBox="1"/>
          <p:nvPr/>
        </p:nvSpPr>
        <p:spPr>
          <a:xfrm>
            <a:off x="381000" y="5867400"/>
            <a:ext cx="2490788" cy="461963"/>
          </a:xfrm>
          <a:prstGeom prst="rect">
            <a:avLst/>
          </a:prstGeom>
          <a:noFill/>
        </p:spPr>
        <p:txBody>
          <a:bodyPr wrap="none">
            <a:spAutoFit/>
          </a:bodyPr>
          <a:lstStyle/>
          <a:p>
            <a:pPr fontAlgn="auto">
              <a:spcBef>
                <a:spcPts val="0"/>
              </a:spcBef>
              <a:spcAft>
                <a:spcPts val="0"/>
              </a:spcAft>
              <a:defRPr/>
            </a:pPr>
            <a:r>
              <a:rPr lang="en-US" sz="2400" b="1" dirty="0" err="1">
                <a:solidFill>
                  <a:schemeClr val="bg1">
                    <a:lumMod val="75000"/>
                  </a:schemeClr>
                </a:solidFill>
                <a:latin typeface="+mn-lt"/>
                <a:cs typeface="+mn-cs"/>
              </a:rPr>
              <a:t>SlyFi</a:t>
            </a:r>
            <a:r>
              <a:rPr lang="en-US" sz="2400" dirty="0">
                <a:solidFill>
                  <a:schemeClr val="bg1">
                    <a:lumMod val="75000"/>
                  </a:schemeClr>
                </a:solidFill>
                <a:latin typeface="+mn-lt"/>
                <a:cs typeface="+mn-cs"/>
              </a:rPr>
              <a:t>: Data packets</a:t>
            </a:r>
          </a:p>
        </p:txBody>
      </p:sp>
      <p:pic>
        <p:nvPicPr>
          <p:cNvPr id="17433" name="Picture 131" descr="checkmark"/>
          <p:cNvPicPr>
            <a:picLocks noChangeAspect="1" noChangeArrowheads="1"/>
          </p:cNvPicPr>
          <p:nvPr/>
        </p:nvPicPr>
        <p:blipFill>
          <a:blip r:embed="rId3" cstate="screen"/>
          <a:srcRect/>
          <a:stretch>
            <a:fillRect/>
          </a:stretch>
        </p:blipFill>
        <p:spPr bwMode="auto">
          <a:xfrm>
            <a:off x="7391400" y="2819400"/>
            <a:ext cx="436563" cy="485775"/>
          </a:xfrm>
          <a:prstGeom prst="rect">
            <a:avLst/>
          </a:prstGeom>
          <a:noFill/>
          <a:ln w="9525">
            <a:noFill/>
            <a:miter lim="800000"/>
            <a:headEnd/>
            <a:tailEnd/>
          </a:ln>
        </p:spPr>
      </p:pic>
      <p:sp>
        <p:nvSpPr>
          <p:cNvPr id="17434" name="TextBox 64"/>
          <p:cNvSpPr txBox="1">
            <a:spLocks noChangeArrowheads="1"/>
          </p:cNvSpPr>
          <p:nvPr/>
        </p:nvSpPr>
        <p:spPr bwMode="auto">
          <a:xfrm>
            <a:off x="3505200" y="2667000"/>
            <a:ext cx="914400" cy="830997"/>
          </a:xfrm>
          <a:prstGeom prst="rect">
            <a:avLst/>
          </a:prstGeom>
          <a:noFill/>
          <a:ln w="9525">
            <a:noFill/>
            <a:miter lim="800000"/>
            <a:headEnd/>
            <a:tailEnd/>
          </a:ln>
        </p:spPr>
        <p:txBody>
          <a:bodyPr wrap="square">
            <a:spAutoFit/>
          </a:bodyPr>
          <a:lstStyle/>
          <a:p>
            <a:pPr algn="ctr"/>
            <a:r>
              <a:rPr lang="en-US" sz="1600" b="1" dirty="0" smtClean="0">
                <a:solidFill>
                  <a:srgbClr val="FF0000"/>
                </a:solidFill>
                <a:latin typeface="Calibri" pitchFamily="34" charset="0"/>
              </a:rPr>
              <a:t>Only</a:t>
            </a:r>
          </a:p>
          <a:p>
            <a:pPr algn="ctr"/>
            <a:r>
              <a:rPr lang="en-US" sz="1600" b="1" dirty="0" smtClean="0">
                <a:solidFill>
                  <a:srgbClr val="FF0000"/>
                </a:solidFill>
                <a:latin typeface="Calibri" pitchFamily="34" charset="0"/>
              </a:rPr>
              <a:t>Data</a:t>
            </a:r>
          </a:p>
          <a:p>
            <a:pPr algn="ctr"/>
            <a:r>
              <a:rPr lang="en-US" sz="1600" b="1" dirty="0" smtClean="0">
                <a:solidFill>
                  <a:srgbClr val="FF0000"/>
                </a:solidFill>
                <a:latin typeface="Calibri" pitchFamily="34" charset="0"/>
              </a:rPr>
              <a:t>Payload</a:t>
            </a:r>
          </a:p>
        </p:txBody>
      </p:sp>
      <p:pic>
        <p:nvPicPr>
          <p:cNvPr id="17437" name="Picture 68" descr="120px-No_sign.svg.png"/>
          <p:cNvPicPr>
            <a:picLocks noChangeAspect="1"/>
          </p:cNvPicPr>
          <p:nvPr/>
        </p:nvPicPr>
        <p:blipFill>
          <a:blip r:embed="rId4"/>
          <a:srcRect/>
          <a:stretch>
            <a:fillRect/>
          </a:stretch>
        </p:blipFill>
        <p:spPr bwMode="auto">
          <a:xfrm>
            <a:off x="6400800" y="2743200"/>
            <a:ext cx="571500" cy="571500"/>
          </a:xfrm>
          <a:prstGeom prst="rect">
            <a:avLst/>
          </a:prstGeom>
          <a:noFill/>
          <a:ln w="9525">
            <a:noFill/>
            <a:miter lim="800000"/>
            <a:headEnd/>
            <a:tailEnd/>
          </a:ln>
        </p:spPr>
      </p:pic>
      <p:pic>
        <p:nvPicPr>
          <p:cNvPr id="17442" name="Picture 131" descr="checkmark"/>
          <p:cNvPicPr>
            <a:picLocks noChangeAspect="1" noChangeArrowheads="1"/>
          </p:cNvPicPr>
          <p:nvPr/>
        </p:nvPicPr>
        <p:blipFill>
          <a:blip r:embed="rId3" cstate="screen"/>
          <a:srcRect/>
          <a:stretch>
            <a:fillRect/>
          </a:stretch>
        </p:blipFill>
        <p:spPr bwMode="auto">
          <a:xfrm>
            <a:off x="7391400" y="3581400"/>
            <a:ext cx="436563" cy="485775"/>
          </a:xfrm>
          <a:prstGeom prst="rect">
            <a:avLst/>
          </a:prstGeom>
          <a:noFill/>
          <a:ln w="9525">
            <a:noFill/>
            <a:miter lim="800000"/>
            <a:headEnd/>
            <a:tailEnd/>
          </a:ln>
        </p:spPr>
      </p:pic>
      <p:sp>
        <p:nvSpPr>
          <p:cNvPr id="44" name="TextBox 64"/>
          <p:cNvSpPr txBox="1">
            <a:spLocks noChangeArrowheads="1"/>
          </p:cNvSpPr>
          <p:nvPr/>
        </p:nvSpPr>
        <p:spPr bwMode="auto">
          <a:xfrm>
            <a:off x="4419600" y="2667000"/>
            <a:ext cx="914400" cy="830997"/>
          </a:xfrm>
          <a:prstGeom prst="rect">
            <a:avLst/>
          </a:prstGeom>
          <a:noFill/>
          <a:ln w="9525">
            <a:noFill/>
            <a:miter lim="800000"/>
            <a:headEnd/>
            <a:tailEnd/>
          </a:ln>
        </p:spPr>
        <p:txBody>
          <a:bodyPr wrap="square">
            <a:spAutoFit/>
          </a:bodyPr>
          <a:lstStyle/>
          <a:p>
            <a:pPr algn="ctr"/>
            <a:r>
              <a:rPr lang="en-US" sz="1600" b="1" dirty="0" smtClean="0">
                <a:solidFill>
                  <a:srgbClr val="FF0000"/>
                </a:solidFill>
                <a:latin typeface="Calibri" pitchFamily="34" charset="0"/>
              </a:rPr>
              <a:t>Only</a:t>
            </a:r>
          </a:p>
          <a:p>
            <a:pPr algn="ctr"/>
            <a:r>
              <a:rPr lang="en-US" sz="1600" b="1" dirty="0" smtClean="0">
                <a:solidFill>
                  <a:srgbClr val="FF0000"/>
                </a:solidFill>
                <a:latin typeface="Calibri" pitchFamily="34" charset="0"/>
              </a:rPr>
              <a:t>Data</a:t>
            </a:r>
          </a:p>
          <a:p>
            <a:pPr algn="ctr"/>
            <a:r>
              <a:rPr lang="en-US" sz="1600" b="1" dirty="0" smtClean="0">
                <a:solidFill>
                  <a:srgbClr val="FF0000"/>
                </a:solidFill>
                <a:latin typeface="Calibri" pitchFamily="34" charset="0"/>
              </a:rPr>
              <a:t>Payload</a:t>
            </a:r>
          </a:p>
        </p:txBody>
      </p:sp>
      <p:sp>
        <p:nvSpPr>
          <p:cNvPr id="45" name="TextBox 64"/>
          <p:cNvSpPr txBox="1">
            <a:spLocks noChangeArrowheads="1"/>
          </p:cNvSpPr>
          <p:nvPr/>
        </p:nvSpPr>
        <p:spPr bwMode="auto">
          <a:xfrm>
            <a:off x="5334000" y="2667000"/>
            <a:ext cx="914400" cy="830997"/>
          </a:xfrm>
          <a:prstGeom prst="rect">
            <a:avLst/>
          </a:prstGeom>
          <a:noFill/>
          <a:ln w="9525">
            <a:noFill/>
            <a:miter lim="800000"/>
            <a:headEnd/>
            <a:tailEnd/>
          </a:ln>
        </p:spPr>
        <p:txBody>
          <a:bodyPr wrap="square">
            <a:spAutoFit/>
          </a:bodyPr>
          <a:lstStyle/>
          <a:p>
            <a:pPr algn="ctr"/>
            <a:r>
              <a:rPr lang="en-US" sz="1600" b="1" dirty="0" smtClean="0">
                <a:solidFill>
                  <a:srgbClr val="FF0000"/>
                </a:solidFill>
                <a:latin typeface="Calibri" pitchFamily="34" charset="0"/>
              </a:rPr>
              <a:t>Only</a:t>
            </a:r>
          </a:p>
          <a:p>
            <a:pPr algn="ctr"/>
            <a:r>
              <a:rPr lang="en-US" sz="1600" b="1" dirty="0" smtClean="0">
                <a:solidFill>
                  <a:srgbClr val="FF0000"/>
                </a:solidFill>
                <a:latin typeface="Calibri" pitchFamily="34" charset="0"/>
              </a:rPr>
              <a:t>Data</a:t>
            </a:r>
          </a:p>
          <a:p>
            <a:pPr algn="ctr"/>
            <a:r>
              <a:rPr lang="en-US" sz="1600" b="1" dirty="0" smtClean="0">
                <a:solidFill>
                  <a:srgbClr val="FF0000"/>
                </a:solidFill>
                <a:latin typeface="Calibri" pitchFamily="34" charset="0"/>
              </a:rPr>
              <a:t>Payload</a:t>
            </a:r>
          </a:p>
        </p:txBody>
      </p:sp>
      <p:sp>
        <p:nvSpPr>
          <p:cNvPr id="46" name="TextBox 64"/>
          <p:cNvSpPr txBox="1">
            <a:spLocks noChangeArrowheads="1"/>
          </p:cNvSpPr>
          <p:nvPr/>
        </p:nvSpPr>
        <p:spPr bwMode="auto">
          <a:xfrm>
            <a:off x="3505200" y="3429000"/>
            <a:ext cx="914400" cy="830997"/>
          </a:xfrm>
          <a:prstGeom prst="rect">
            <a:avLst/>
          </a:prstGeom>
          <a:noFill/>
          <a:ln w="9525">
            <a:noFill/>
            <a:miter lim="800000"/>
            <a:headEnd/>
            <a:tailEnd/>
          </a:ln>
        </p:spPr>
        <p:txBody>
          <a:bodyPr wrap="square">
            <a:spAutoFit/>
          </a:bodyPr>
          <a:lstStyle/>
          <a:p>
            <a:pPr algn="ctr"/>
            <a:r>
              <a:rPr lang="en-US" sz="1600" b="1" dirty="0" smtClean="0">
                <a:solidFill>
                  <a:srgbClr val="FF0000"/>
                </a:solidFill>
                <a:latin typeface="Calibri" pitchFamily="34" charset="0"/>
              </a:rPr>
              <a:t>Only</a:t>
            </a:r>
          </a:p>
          <a:p>
            <a:pPr algn="ctr"/>
            <a:r>
              <a:rPr lang="en-US" sz="1600" b="1" dirty="0" smtClean="0">
                <a:solidFill>
                  <a:srgbClr val="FF0000"/>
                </a:solidFill>
                <a:latin typeface="Calibri" pitchFamily="34" charset="0"/>
              </a:rPr>
              <a:t>Data</a:t>
            </a:r>
          </a:p>
          <a:p>
            <a:pPr algn="ctr"/>
            <a:r>
              <a:rPr lang="en-US" sz="1600" b="1" dirty="0" smtClean="0">
                <a:solidFill>
                  <a:srgbClr val="FF0000"/>
                </a:solidFill>
                <a:latin typeface="Calibri" pitchFamily="34" charset="0"/>
              </a:rPr>
              <a:t>Payload</a:t>
            </a:r>
          </a:p>
        </p:txBody>
      </p:sp>
      <p:sp>
        <p:nvSpPr>
          <p:cNvPr id="47" name="TextBox 64"/>
          <p:cNvSpPr txBox="1">
            <a:spLocks noChangeArrowheads="1"/>
          </p:cNvSpPr>
          <p:nvPr/>
        </p:nvSpPr>
        <p:spPr bwMode="auto">
          <a:xfrm>
            <a:off x="4419600" y="3429000"/>
            <a:ext cx="914400" cy="830997"/>
          </a:xfrm>
          <a:prstGeom prst="rect">
            <a:avLst/>
          </a:prstGeom>
          <a:noFill/>
          <a:ln w="9525">
            <a:noFill/>
            <a:miter lim="800000"/>
            <a:headEnd/>
            <a:tailEnd/>
          </a:ln>
        </p:spPr>
        <p:txBody>
          <a:bodyPr wrap="square">
            <a:spAutoFit/>
          </a:bodyPr>
          <a:lstStyle/>
          <a:p>
            <a:pPr algn="ctr"/>
            <a:r>
              <a:rPr lang="en-US" sz="1600" b="1" dirty="0" smtClean="0">
                <a:solidFill>
                  <a:srgbClr val="FF0000"/>
                </a:solidFill>
                <a:latin typeface="Calibri" pitchFamily="34" charset="0"/>
              </a:rPr>
              <a:t>Only</a:t>
            </a:r>
          </a:p>
          <a:p>
            <a:pPr algn="ctr"/>
            <a:r>
              <a:rPr lang="en-US" sz="1600" b="1" dirty="0" smtClean="0">
                <a:solidFill>
                  <a:srgbClr val="FF0000"/>
                </a:solidFill>
                <a:latin typeface="Calibri" pitchFamily="34" charset="0"/>
              </a:rPr>
              <a:t>Data</a:t>
            </a:r>
          </a:p>
          <a:p>
            <a:pPr algn="ctr"/>
            <a:r>
              <a:rPr lang="en-US" sz="1600" b="1" dirty="0" smtClean="0">
                <a:solidFill>
                  <a:srgbClr val="FF0000"/>
                </a:solidFill>
                <a:latin typeface="Calibri" pitchFamily="34" charset="0"/>
              </a:rPr>
              <a:t>Payload</a:t>
            </a:r>
          </a:p>
        </p:txBody>
      </p:sp>
      <p:sp>
        <p:nvSpPr>
          <p:cNvPr id="48" name="TextBox 64"/>
          <p:cNvSpPr txBox="1">
            <a:spLocks noChangeArrowheads="1"/>
          </p:cNvSpPr>
          <p:nvPr/>
        </p:nvSpPr>
        <p:spPr bwMode="auto">
          <a:xfrm>
            <a:off x="5334000" y="3429000"/>
            <a:ext cx="914400" cy="830997"/>
          </a:xfrm>
          <a:prstGeom prst="rect">
            <a:avLst/>
          </a:prstGeom>
          <a:noFill/>
          <a:ln w="9525">
            <a:noFill/>
            <a:miter lim="800000"/>
            <a:headEnd/>
            <a:tailEnd/>
          </a:ln>
        </p:spPr>
        <p:txBody>
          <a:bodyPr wrap="square">
            <a:spAutoFit/>
          </a:bodyPr>
          <a:lstStyle/>
          <a:p>
            <a:pPr algn="ctr"/>
            <a:r>
              <a:rPr lang="en-US" sz="1600" b="1" dirty="0" smtClean="0">
                <a:solidFill>
                  <a:srgbClr val="FF0000"/>
                </a:solidFill>
                <a:latin typeface="Calibri" pitchFamily="34" charset="0"/>
              </a:rPr>
              <a:t>Only</a:t>
            </a:r>
          </a:p>
          <a:p>
            <a:pPr algn="ctr"/>
            <a:r>
              <a:rPr lang="en-US" sz="1600" b="1" dirty="0" smtClean="0">
                <a:solidFill>
                  <a:srgbClr val="FF0000"/>
                </a:solidFill>
                <a:latin typeface="Calibri" pitchFamily="34" charset="0"/>
              </a:rPr>
              <a:t>Data</a:t>
            </a:r>
          </a:p>
          <a:p>
            <a:pPr algn="ctr"/>
            <a:r>
              <a:rPr lang="en-US" sz="1600" b="1" dirty="0" smtClean="0">
                <a:solidFill>
                  <a:srgbClr val="FF0000"/>
                </a:solidFill>
                <a:latin typeface="Calibri" pitchFamily="34" charset="0"/>
              </a:rPr>
              <a:t>Payload</a:t>
            </a:r>
          </a:p>
        </p:txBody>
      </p:sp>
      <p:sp>
        <p:nvSpPr>
          <p:cNvPr id="56" name="TextBox 37"/>
          <p:cNvSpPr txBox="1">
            <a:spLocks noChangeArrowheads="1"/>
          </p:cNvSpPr>
          <p:nvPr/>
        </p:nvSpPr>
        <p:spPr bwMode="auto">
          <a:xfrm>
            <a:off x="6172200" y="3429000"/>
            <a:ext cx="1066800" cy="830997"/>
          </a:xfrm>
          <a:prstGeom prst="rect">
            <a:avLst/>
          </a:prstGeom>
          <a:noFill/>
          <a:ln w="9525">
            <a:noFill/>
            <a:miter lim="800000"/>
            <a:headEnd/>
            <a:tailEnd/>
          </a:ln>
        </p:spPr>
        <p:txBody>
          <a:bodyPr wrap="square">
            <a:spAutoFit/>
          </a:bodyPr>
          <a:lstStyle/>
          <a:p>
            <a:pPr algn="ctr"/>
            <a:r>
              <a:rPr lang="en-US" sz="1600" b="1" dirty="0" smtClean="0">
                <a:solidFill>
                  <a:srgbClr val="FF0000"/>
                </a:solidFill>
                <a:latin typeface="Calibri" pitchFamily="34" charset="0"/>
              </a:rPr>
              <a:t>Finger-</a:t>
            </a:r>
          </a:p>
          <a:p>
            <a:pPr algn="ctr"/>
            <a:r>
              <a:rPr lang="en-US" sz="1600" b="1" dirty="0" smtClean="0">
                <a:solidFill>
                  <a:srgbClr val="FF0000"/>
                </a:solidFill>
                <a:latin typeface="Calibri" pitchFamily="34" charset="0"/>
              </a:rPr>
              <a:t>prints</a:t>
            </a:r>
          </a:p>
          <a:p>
            <a:pPr algn="ctr"/>
            <a:r>
              <a:rPr lang="en-US" sz="1600" b="1" dirty="0" smtClean="0">
                <a:solidFill>
                  <a:srgbClr val="FF0000"/>
                </a:solidFill>
                <a:latin typeface="Calibri" pitchFamily="34" charset="0"/>
              </a:rPr>
              <a:t>remain</a:t>
            </a:r>
            <a:endParaRPr lang="en-US" sz="1600" b="1" dirty="0">
              <a:solidFill>
                <a:srgbClr val="FF0000"/>
              </a:solidFill>
              <a:latin typeface="Calibri" pitchFamily="34" charset="0"/>
            </a:endParaRPr>
          </a:p>
        </p:txBody>
      </p:sp>
      <p:sp>
        <p:nvSpPr>
          <p:cNvPr id="62" name="Slide Number Placeholder 61"/>
          <p:cNvSpPr>
            <a:spLocks noGrp="1"/>
          </p:cNvSpPr>
          <p:nvPr>
            <p:ph type="sldNum" sz="quarter" idx="12"/>
          </p:nvPr>
        </p:nvSpPr>
        <p:spPr/>
        <p:txBody>
          <a:bodyPr/>
          <a:lstStyle/>
          <a:p>
            <a:fld id="{26FF095B-7508-4EE0-8899-3B73C16B2014}" type="slidenum">
              <a:rPr lang="en-US" smtClean="0"/>
              <a:pPr/>
              <a:t>26</a:t>
            </a:fld>
            <a:endParaRPr lang="en-US"/>
          </a:p>
        </p:txBody>
      </p:sp>
      <p:sp>
        <p:nvSpPr>
          <p:cNvPr id="17429" name="TextBox 56"/>
          <p:cNvSpPr txBox="1">
            <a:spLocks noChangeArrowheads="1"/>
          </p:cNvSpPr>
          <p:nvPr/>
        </p:nvSpPr>
        <p:spPr bwMode="auto">
          <a:xfrm>
            <a:off x="381000" y="3429000"/>
            <a:ext cx="2895344" cy="738664"/>
          </a:xfrm>
          <a:prstGeom prst="rect">
            <a:avLst/>
          </a:prstGeom>
          <a:noFill/>
          <a:ln w="9525">
            <a:noFill/>
            <a:miter lim="800000"/>
            <a:headEnd/>
            <a:tailEnd/>
          </a:ln>
        </p:spPr>
        <p:txBody>
          <a:bodyPr wrap="square">
            <a:spAutoFit/>
          </a:bodyPr>
          <a:lstStyle/>
          <a:p>
            <a:r>
              <a:rPr lang="en-US" sz="2400" dirty="0" smtClean="0">
                <a:latin typeface="Calibri" pitchFamily="34" charset="0"/>
              </a:rPr>
              <a:t>Temporary addresses</a:t>
            </a:r>
          </a:p>
          <a:p>
            <a:r>
              <a:rPr lang="en-US" dirty="0" smtClean="0"/>
              <a:t>(e.g., </a:t>
            </a:r>
            <a:r>
              <a:rPr lang="en-US" dirty="0" smtClean="0">
                <a:solidFill>
                  <a:schemeClr val="bg1">
                    <a:lumMod val="50000"/>
                  </a:schemeClr>
                </a:solidFill>
              </a:rPr>
              <a:t>[</a:t>
            </a:r>
            <a:r>
              <a:rPr lang="en-US" dirty="0" err="1" smtClean="0">
                <a:solidFill>
                  <a:schemeClr val="bg1">
                    <a:lumMod val="50000"/>
                  </a:schemeClr>
                </a:solidFill>
                <a:sym typeface="Wingdings" pitchFamily="2" charset="2"/>
              </a:rPr>
              <a:t>Gruteser</a:t>
            </a:r>
            <a:r>
              <a:rPr lang="en-US" dirty="0" smtClean="0">
                <a:solidFill>
                  <a:schemeClr val="bg1">
                    <a:lumMod val="50000"/>
                  </a:schemeClr>
                </a:solidFill>
                <a:sym typeface="Wingdings" pitchFamily="2" charset="2"/>
              </a:rPr>
              <a:t> 05, Jiang 07]</a:t>
            </a:r>
            <a:r>
              <a:rPr lang="en-US" dirty="0" smtClean="0">
                <a:sym typeface="Wingdings" pitchFamily="2" charset="2"/>
              </a:rPr>
              <a:t>)</a:t>
            </a:r>
            <a:endParaRPr lang="en-US" dirty="0" smtClean="0"/>
          </a:p>
        </p:txBody>
      </p:sp>
    </p:spTree>
    <p:extLst>
      <p:ext uri="{BB962C8B-B14F-4D97-AF65-F5344CB8AC3E}">
        <p14:creationId xmlns:p14="http://schemas.microsoft.com/office/powerpoint/2010/main" val="160374562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n-US" smtClean="0"/>
              <a:t>Straw man: Encrypt Everything</a:t>
            </a:r>
          </a:p>
        </p:txBody>
      </p:sp>
      <p:sp>
        <p:nvSpPr>
          <p:cNvPr id="50" name="Rectangle 49"/>
          <p:cNvSpPr/>
          <p:nvPr/>
        </p:nvSpPr>
        <p:spPr>
          <a:xfrm>
            <a:off x="533400" y="4114800"/>
            <a:ext cx="8001000" cy="523220"/>
          </a:xfrm>
          <a:prstGeom prst="rect">
            <a:avLst/>
          </a:prstGeom>
          <a:noFill/>
          <a:ln w="38100">
            <a:noFill/>
          </a:ln>
          <a:effectLst/>
        </p:spPr>
        <p:txBody>
          <a:bodyPr wrap="square">
            <a:spAutoFit/>
          </a:bodyPr>
          <a:lstStyle/>
          <a:p>
            <a:pPr algn="ctr"/>
            <a:r>
              <a:rPr lang="en-US" sz="2800" b="1" dirty="0" smtClean="0">
                <a:latin typeface="Calibri" pitchFamily="34" charset="0"/>
              </a:rPr>
              <a:t>Idea</a:t>
            </a:r>
            <a:r>
              <a:rPr lang="en-US" sz="2800" dirty="0" smtClean="0">
                <a:latin typeface="Calibri" pitchFamily="34" charset="0"/>
              </a:rPr>
              <a:t>: Use bootstrapped keys to encrypt everything</a:t>
            </a:r>
            <a:endParaRPr lang="en-US" sz="2800" dirty="0">
              <a:latin typeface="Calibri" pitchFamily="34" charset="0"/>
            </a:endParaRPr>
          </a:p>
        </p:txBody>
      </p:sp>
      <p:sp>
        <p:nvSpPr>
          <p:cNvPr id="53" name="Slide Number Placeholder 52"/>
          <p:cNvSpPr>
            <a:spLocks noGrp="1"/>
          </p:cNvSpPr>
          <p:nvPr>
            <p:ph type="sldNum" sz="quarter" idx="12"/>
          </p:nvPr>
        </p:nvSpPr>
        <p:spPr/>
        <p:txBody>
          <a:bodyPr/>
          <a:lstStyle/>
          <a:p>
            <a:fld id="{26FF095B-7508-4EE0-8899-3B73C16B2014}" type="slidenum">
              <a:rPr lang="en-US" smtClean="0"/>
              <a:pPr/>
              <a:t>27</a:t>
            </a:fld>
            <a:endParaRPr lang="en-US"/>
          </a:p>
        </p:txBody>
      </p:sp>
      <p:grpSp>
        <p:nvGrpSpPr>
          <p:cNvPr id="119" name="Group 118"/>
          <p:cNvGrpSpPr/>
          <p:nvPr/>
        </p:nvGrpSpPr>
        <p:grpSpPr>
          <a:xfrm>
            <a:off x="533400" y="1447800"/>
            <a:ext cx="8162925" cy="2053262"/>
            <a:chOff x="533400" y="1219200"/>
            <a:chExt cx="8162925" cy="2053262"/>
          </a:xfrm>
        </p:grpSpPr>
        <p:grpSp>
          <p:nvGrpSpPr>
            <p:cNvPr id="75" name="Group 9"/>
            <p:cNvGrpSpPr>
              <a:grpSpLocks/>
            </p:cNvGrpSpPr>
            <p:nvPr/>
          </p:nvGrpSpPr>
          <p:grpSpPr bwMode="auto">
            <a:xfrm>
              <a:off x="5715000" y="1295400"/>
              <a:ext cx="2590800" cy="685799"/>
              <a:chOff x="2743200" y="2209801"/>
              <a:chExt cx="2590800" cy="685800"/>
            </a:xfrm>
            <a:effectLst/>
          </p:grpSpPr>
          <p:pic>
            <p:nvPicPr>
              <p:cNvPr id="76" name="Picture 7" descr="postit.png"/>
              <p:cNvPicPr>
                <a:picLocks noChangeAspect="1"/>
              </p:cNvPicPr>
              <p:nvPr/>
            </p:nvPicPr>
            <p:blipFill>
              <a:blip r:embed="rId3" cstate="screen"/>
              <a:srcRect/>
              <a:stretch>
                <a:fillRect/>
              </a:stretch>
            </p:blipFill>
            <p:spPr bwMode="auto">
              <a:xfrm>
                <a:off x="2743200" y="2209801"/>
                <a:ext cx="2590800" cy="685800"/>
              </a:xfrm>
              <a:prstGeom prst="rect">
                <a:avLst/>
              </a:prstGeom>
              <a:noFill/>
              <a:ln w="9525">
                <a:noFill/>
                <a:miter lim="800000"/>
                <a:headEnd/>
                <a:tailEnd/>
              </a:ln>
            </p:spPr>
          </p:pic>
          <p:sp>
            <p:nvSpPr>
              <p:cNvPr id="77" name="TextBox 8"/>
              <p:cNvSpPr txBox="1">
                <a:spLocks noChangeArrowheads="1"/>
              </p:cNvSpPr>
              <p:nvPr/>
            </p:nvSpPr>
            <p:spPr bwMode="auto">
              <a:xfrm>
                <a:off x="3048000" y="2286000"/>
                <a:ext cx="1975221" cy="523221"/>
              </a:xfrm>
              <a:prstGeom prst="rect">
                <a:avLst/>
              </a:prstGeom>
              <a:noFill/>
              <a:ln w="9525">
                <a:noFill/>
                <a:miter lim="800000"/>
                <a:headEnd/>
                <a:tailEnd/>
              </a:ln>
            </p:spPr>
            <p:txBody>
              <a:bodyPr wrap="none">
                <a:spAutoFit/>
              </a:bodyPr>
              <a:lstStyle/>
              <a:p>
                <a:pPr>
                  <a:defRPr/>
                </a:pPr>
                <a:r>
                  <a:rPr lang="en-US" sz="1400" dirty="0" smtClean="0">
                    <a:latin typeface="Comic Sans MS" pitchFamily="66" charset="0"/>
                  </a:rPr>
                  <a:t>Name: </a:t>
                </a:r>
                <a:r>
                  <a:rPr lang="en-US" sz="1400" dirty="0">
                    <a:solidFill>
                      <a:schemeClr val="bg2">
                        <a:lumMod val="50000"/>
                      </a:schemeClr>
                    </a:solidFill>
                    <a:latin typeface="Comic Sans MS" pitchFamily="66" charset="0"/>
                  </a:rPr>
                  <a:t>Bob’s Network</a:t>
                </a:r>
              </a:p>
              <a:p>
                <a:pPr>
                  <a:defRPr/>
                </a:pPr>
                <a:r>
                  <a:rPr lang="en-US" sz="1400" dirty="0" smtClean="0">
                    <a:latin typeface="Comic Sans MS" pitchFamily="66" charset="0"/>
                  </a:rPr>
                  <a:t>Secret: </a:t>
                </a:r>
                <a:r>
                  <a:rPr lang="en-US" sz="1400" dirty="0" smtClean="0">
                    <a:solidFill>
                      <a:schemeClr val="bg2">
                        <a:lumMod val="50000"/>
                      </a:schemeClr>
                    </a:solidFill>
                    <a:latin typeface="Comic Sans MS" pitchFamily="66" charset="0"/>
                  </a:rPr>
                  <a:t>Alice&lt;3Bob</a:t>
                </a:r>
                <a:endParaRPr lang="en-US" sz="1400" dirty="0">
                  <a:solidFill>
                    <a:schemeClr val="bg2">
                      <a:lumMod val="50000"/>
                    </a:schemeClr>
                  </a:solidFill>
                  <a:latin typeface="Comic Sans MS" pitchFamily="66" charset="0"/>
                </a:endParaRPr>
              </a:p>
            </p:txBody>
          </p:sp>
        </p:grpSp>
        <p:grpSp>
          <p:nvGrpSpPr>
            <p:cNvPr id="78" name="Group 30"/>
            <p:cNvGrpSpPr>
              <a:grpSpLocks/>
            </p:cNvGrpSpPr>
            <p:nvPr/>
          </p:nvGrpSpPr>
          <p:grpSpPr bwMode="auto">
            <a:xfrm>
              <a:off x="838200" y="1295400"/>
              <a:ext cx="2590800" cy="685799"/>
              <a:chOff x="2743200" y="2209801"/>
              <a:chExt cx="2590800" cy="685800"/>
            </a:xfrm>
            <a:effectLst/>
          </p:grpSpPr>
          <p:pic>
            <p:nvPicPr>
              <p:cNvPr id="79" name="Picture 31" descr="postit.png"/>
              <p:cNvPicPr>
                <a:picLocks noChangeAspect="1"/>
              </p:cNvPicPr>
              <p:nvPr/>
            </p:nvPicPr>
            <p:blipFill>
              <a:blip r:embed="rId3" cstate="screen"/>
              <a:srcRect/>
              <a:stretch>
                <a:fillRect/>
              </a:stretch>
            </p:blipFill>
            <p:spPr bwMode="auto">
              <a:xfrm>
                <a:off x="2743200" y="2209801"/>
                <a:ext cx="2590800" cy="685800"/>
              </a:xfrm>
              <a:prstGeom prst="rect">
                <a:avLst/>
              </a:prstGeom>
              <a:noFill/>
              <a:ln w="9525">
                <a:noFill/>
                <a:miter lim="800000"/>
                <a:headEnd/>
                <a:tailEnd/>
              </a:ln>
            </p:spPr>
          </p:pic>
          <p:sp>
            <p:nvSpPr>
              <p:cNvPr id="80" name="TextBox 32"/>
              <p:cNvSpPr txBox="1">
                <a:spLocks noChangeArrowheads="1"/>
              </p:cNvSpPr>
              <p:nvPr/>
            </p:nvSpPr>
            <p:spPr bwMode="auto">
              <a:xfrm>
                <a:off x="3048000" y="2285999"/>
                <a:ext cx="1981200" cy="523220"/>
              </a:xfrm>
              <a:prstGeom prst="rect">
                <a:avLst/>
              </a:prstGeom>
              <a:noFill/>
              <a:ln w="9525">
                <a:noFill/>
                <a:miter lim="800000"/>
                <a:headEnd/>
                <a:tailEnd/>
              </a:ln>
            </p:spPr>
            <p:txBody>
              <a:bodyPr>
                <a:spAutoFit/>
              </a:bodyPr>
              <a:lstStyle/>
              <a:p>
                <a:pPr>
                  <a:defRPr/>
                </a:pPr>
                <a:r>
                  <a:rPr lang="en-US" sz="1400" dirty="0" smtClean="0">
                    <a:latin typeface="Comic Sans MS" pitchFamily="66" charset="0"/>
                  </a:rPr>
                  <a:t>Name: </a:t>
                </a:r>
                <a:r>
                  <a:rPr lang="en-US" sz="1400" dirty="0" smtClean="0">
                    <a:solidFill>
                      <a:schemeClr val="bg2">
                        <a:lumMod val="50000"/>
                      </a:schemeClr>
                    </a:solidFill>
                    <a:latin typeface="Comic Sans MS" pitchFamily="66" charset="0"/>
                  </a:rPr>
                  <a:t>Alice’s Laptop</a:t>
                </a:r>
                <a:endParaRPr lang="en-US" sz="1400" dirty="0">
                  <a:latin typeface="Comic Sans MS" pitchFamily="66" charset="0"/>
                </a:endParaRPr>
              </a:p>
              <a:p>
                <a:pPr>
                  <a:defRPr/>
                </a:pPr>
                <a:r>
                  <a:rPr lang="en-US" sz="1400" dirty="0" smtClean="0">
                    <a:latin typeface="Comic Sans MS" pitchFamily="66" charset="0"/>
                  </a:rPr>
                  <a:t>Secret: </a:t>
                </a:r>
                <a:r>
                  <a:rPr lang="en-US" sz="1400" dirty="0" smtClean="0">
                    <a:solidFill>
                      <a:schemeClr val="bg2">
                        <a:lumMod val="50000"/>
                      </a:schemeClr>
                    </a:solidFill>
                    <a:latin typeface="Comic Sans MS" pitchFamily="66" charset="0"/>
                  </a:rPr>
                  <a:t>Alice&lt;3Bob</a:t>
                </a:r>
                <a:endParaRPr lang="en-US" sz="1400" dirty="0">
                  <a:solidFill>
                    <a:schemeClr val="bg2">
                      <a:lumMod val="50000"/>
                    </a:schemeClr>
                  </a:solidFill>
                  <a:latin typeface="Comic Sans MS" pitchFamily="66" charset="0"/>
                </a:endParaRPr>
              </a:p>
            </p:txBody>
          </p:sp>
        </p:grpSp>
        <p:sp>
          <p:nvSpPr>
            <p:cNvPr id="81" name="Rectangle 80"/>
            <p:cNvSpPr/>
            <p:nvPr/>
          </p:nvSpPr>
          <p:spPr>
            <a:xfrm>
              <a:off x="3657600" y="1219200"/>
              <a:ext cx="1828800" cy="762000"/>
            </a:xfrm>
            <a:prstGeom prst="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solidFill>
                    <a:schemeClr val="tx1"/>
                  </a:solidFill>
                </a:rPr>
                <a:t>Bootstrap</a:t>
              </a:r>
              <a:endParaRPr lang="en-US" sz="2800" dirty="0">
                <a:solidFill>
                  <a:schemeClr val="tx1"/>
                </a:solidFill>
              </a:endParaRPr>
            </a:p>
          </p:txBody>
        </p:sp>
        <p:grpSp>
          <p:nvGrpSpPr>
            <p:cNvPr id="82" name="Group 81"/>
            <p:cNvGrpSpPr/>
            <p:nvPr/>
          </p:nvGrpSpPr>
          <p:grpSpPr>
            <a:xfrm>
              <a:off x="2057400" y="1981198"/>
              <a:ext cx="4953000" cy="990602"/>
              <a:chOff x="2057400" y="1981198"/>
              <a:chExt cx="4953000" cy="990602"/>
            </a:xfrm>
          </p:grpSpPr>
          <p:grpSp>
            <p:nvGrpSpPr>
              <p:cNvPr id="83" name="Group 160"/>
              <p:cNvGrpSpPr/>
              <p:nvPr/>
            </p:nvGrpSpPr>
            <p:grpSpPr>
              <a:xfrm>
                <a:off x="3276600" y="2057400"/>
                <a:ext cx="2590800" cy="914400"/>
                <a:chOff x="2362200" y="2362200"/>
                <a:chExt cx="2590800" cy="914400"/>
              </a:xfrm>
            </p:grpSpPr>
            <p:sp>
              <p:nvSpPr>
                <p:cNvPr id="87" name="Rectangle 86"/>
                <p:cNvSpPr/>
                <p:nvPr/>
              </p:nvSpPr>
              <p:spPr>
                <a:xfrm>
                  <a:off x="2362200" y="2362200"/>
                  <a:ext cx="2590800" cy="914400"/>
                </a:xfrm>
                <a:prstGeom prst="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p:cNvSpPr txBox="1"/>
                <p:nvPr/>
              </p:nvSpPr>
              <p:spPr>
                <a:xfrm>
                  <a:off x="2514600" y="2438400"/>
                  <a:ext cx="526106" cy="400110"/>
                </a:xfrm>
                <a:prstGeom prst="rect">
                  <a:avLst/>
                </a:prstGeom>
                <a:noFill/>
              </p:spPr>
              <p:txBody>
                <a:bodyPr wrap="none" rtlCol="0">
                  <a:spAutoFit/>
                </a:bodyPr>
                <a:lstStyle/>
                <a:p>
                  <a:r>
                    <a:rPr lang="en-US" sz="2000" b="1" dirty="0" smtClean="0"/>
                    <a:t>K</a:t>
                  </a:r>
                  <a:r>
                    <a:rPr lang="en-US" sz="2000" b="1" baseline="-25000" dirty="0" smtClean="0"/>
                    <a:t>AB</a:t>
                  </a:r>
                  <a:endParaRPr lang="en-US" sz="2000" b="1" dirty="0"/>
                </a:p>
              </p:txBody>
            </p:sp>
            <p:sp>
              <p:nvSpPr>
                <p:cNvPr id="98" name="TextBox 97"/>
                <p:cNvSpPr txBox="1"/>
                <p:nvPr/>
              </p:nvSpPr>
              <p:spPr>
                <a:xfrm>
                  <a:off x="2514600" y="2819400"/>
                  <a:ext cx="524439" cy="400110"/>
                </a:xfrm>
                <a:prstGeom prst="rect">
                  <a:avLst/>
                </a:prstGeom>
                <a:noFill/>
              </p:spPr>
              <p:txBody>
                <a:bodyPr wrap="none" rtlCol="0">
                  <a:spAutoFit/>
                </a:bodyPr>
                <a:lstStyle/>
                <a:p>
                  <a:r>
                    <a:rPr lang="en-US" sz="2000" b="1" dirty="0" smtClean="0"/>
                    <a:t>K</a:t>
                  </a:r>
                  <a:r>
                    <a:rPr lang="en-US" sz="2000" b="1" baseline="-25000" dirty="0" smtClean="0"/>
                    <a:t>BA</a:t>
                  </a:r>
                  <a:endParaRPr lang="en-US" sz="2000" b="1" dirty="0"/>
                </a:p>
              </p:txBody>
            </p:sp>
          </p:grpSp>
          <p:sp>
            <p:nvSpPr>
              <p:cNvPr id="84" name="TextBox 83"/>
              <p:cNvSpPr txBox="1"/>
              <p:nvPr/>
            </p:nvSpPr>
            <p:spPr>
              <a:xfrm>
                <a:off x="2057400" y="2286000"/>
                <a:ext cx="1253100" cy="369332"/>
              </a:xfrm>
              <a:prstGeom prst="rect">
                <a:avLst/>
              </a:prstGeom>
              <a:noFill/>
            </p:spPr>
            <p:txBody>
              <a:bodyPr wrap="none" rtlCol="0">
                <a:spAutoFit/>
              </a:bodyPr>
              <a:lstStyle/>
              <a:p>
                <a:r>
                  <a:rPr lang="en-US" dirty="0" smtClean="0">
                    <a:solidFill>
                      <a:schemeClr val="tx1">
                        <a:lumMod val="50000"/>
                        <a:lumOff val="50000"/>
                      </a:schemeClr>
                    </a:solidFill>
                  </a:rPr>
                  <a:t>derive keys</a:t>
                </a:r>
                <a:endParaRPr lang="en-US" dirty="0">
                  <a:solidFill>
                    <a:schemeClr val="tx1">
                      <a:lumMod val="50000"/>
                      <a:lumOff val="50000"/>
                    </a:schemeClr>
                  </a:solidFill>
                </a:endParaRPr>
              </a:p>
            </p:txBody>
          </p:sp>
          <p:cxnSp>
            <p:nvCxnSpPr>
              <p:cNvPr id="85" name="Shape 84"/>
              <p:cNvCxnSpPr>
                <a:stCxn id="79" idx="2"/>
              </p:cNvCxnSpPr>
              <p:nvPr/>
            </p:nvCxnSpPr>
            <p:spPr>
              <a:xfrm rot="16200000" flipH="1">
                <a:off x="2590800" y="1523999"/>
                <a:ext cx="228601" cy="1143000"/>
              </a:xfrm>
              <a:prstGeom prst="bentConnector2">
                <a:avLst/>
              </a:prstGeom>
              <a:ln w="57150">
                <a:solidFill>
                  <a:schemeClr val="tx2">
                    <a:lumMod val="20000"/>
                    <a:lumOff val="8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6" name="Shape 85"/>
              <p:cNvCxnSpPr>
                <a:stCxn id="76" idx="2"/>
              </p:cNvCxnSpPr>
              <p:nvPr/>
            </p:nvCxnSpPr>
            <p:spPr>
              <a:xfrm rot="5400000">
                <a:off x="6318813" y="1530752"/>
                <a:ext cx="241140" cy="1142035"/>
              </a:xfrm>
              <a:prstGeom prst="bentConnector2">
                <a:avLst/>
              </a:prstGeom>
              <a:ln w="57150">
                <a:solidFill>
                  <a:schemeClr val="tx2">
                    <a:lumMod val="20000"/>
                    <a:lumOff val="8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pic>
          <p:nvPicPr>
            <p:cNvPr id="106" name="Picture 105" descr="laptop1.png"/>
            <p:cNvPicPr>
              <a:picLocks noChangeAspect="1"/>
            </p:cNvPicPr>
            <p:nvPr/>
          </p:nvPicPr>
          <p:blipFill>
            <a:blip r:embed="rId4"/>
            <a:stretch>
              <a:fillRect/>
            </a:stretch>
          </p:blipFill>
          <p:spPr>
            <a:xfrm>
              <a:off x="990600" y="2362200"/>
              <a:ext cx="694887" cy="591263"/>
            </a:xfrm>
            <a:prstGeom prst="rect">
              <a:avLst/>
            </a:prstGeom>
            <a:effectLst/>
          </p:spPr>
        </p:pic>
        <p:pic>
          <p:nvPicPr>
            <p:cNvPr id="107" name="Picture 106" descr="ap1.png"/>
            <p:cNvPicPr>
              <a:picLocks noChangeAspect="1"/>
            </p:cNvPicPr>
            <p:nvPr/>
          </p:nvPicPr>
          <p:blipFill>
            <a:blip r:embed="rId5"/>
            <a:stretch>
              <a:fillRect/>
            </a:stretch>
          </p:blipFill>
          <p:spPr>
            <a:xfrm>
              <a:off x="7543800" y="2286000"/>
              <a:ext cx="621741" cy="621741"/>
            </a:xfrm>
            <a:prstGeom prst="rect">
              <a:avLst/>
            </a:prstGeom>
            <a:effectLst/>
          </p:spPr>
        </p:pic>
        <p:pic>
          <p:nvPicPr>
            <p:cNvPr id="108" name="Picture 12" descr="alice.png"/>
            <p:cNvPicPr>
              <a:picLocks noChangeAspect="1"/>
            </p:cNvPicPr>
            <p:nvPr/>
          </p:nvPicPr>
          <p:blipFill>
            <a:blip r:embed="rId6"/>
            <a:srcRect/>
            <a:stretch>
              <a:fillRect/>
            </a:stretch>
          </p:blipFill>
          <p:spPr bwMode="auto">
            <a:xfrm>
              <a:off x="533400" y="2133600"/>
              <a:ext cx="688975" cy="700088"/>
            </a:xfrm>
            <a:prstGeom prst="rect">
              <a:avLst/>
            </a:prstGeom>
            <a:noFill/>
            <a:ln w="9525">
              <a:noFill/>
              <a:miter lim="800000"/>
              <a:headEnd/>
              <a:tailEnd/>
            </a:ln>
            <a:effectLst/>
          </p:spPr>
        </p:pic>
        <p:pic>
          <p:nvPicPr>
            <p:cNvPr id="109" name="Picture 13" descr="bob.png"/>
            <p:cNvPicPr>
              <a:picLocks noChangeAspect="1"/>
            </p:cNvPicPr>
            <p:nvPr/>
          </p:nvPicPr>
          <p:blipFill>
            <a:blip r:embed="rId7" cstate="screen"/>
            <a:srcRect/>
            <a:stretch>
              <a:fillRect/>
            </a:stretch>
          </p:blipFill>
          <p:spPr bwMode="auto">
            <a:xfrm>
              <a:off x="8008938" y="2286000"/>
              <a:ext cx="687387" cy="706438"/>
            </a:xfrm>
            <a:prstGeom prst="rect">
              <a:avLst/>
            </a:prstGeom>
            <a:noFill/>
            <a:ln w="9525">
              <a:noFill/>
              <a:miter lim="800000"/>
              <a:headEnd/>
              <a:tailEnd/>
            </a:ln>
            <a:effectLst/>
          </p:spPr>
        </p:pic>
        <p:grpSp>
          <p:nvGrpSpPr>
            <p:cNvPr id="110" name="Group 110"/>
            <p:cNvGrpSpPr/>
            <p:nvPr/>
          </p:nvGrpSpPr>
          <p:grpSpPr>
            <a:xfrm>
              <a:off x="1585926" y="2590784"/>
              <a:ext cx="5999182" cy="681678"/>
              <a:chOff x="1585926" y="2819384"/>
              <a:chExt cx="5999182" cy="681678"/>
            </a:xfrm>
            <a:effectLst/>
          </p:grpSpPr>
          <p:pic>
            <p:nvPicPr>
              <p:cNvPr id="111" name="Picture 99" descr="radiowaves2.png"/>
              <p:cNvPicPr>
                <a:picLocks noChangeAspect="1"/>
              </p:cNvPicPr>
              <p:nvPr/>
            </p:nvPicPr>
            <p:blipFill>
              <a:blip r:embed="rId8"/>
              <a:srcRect/>
              <a:stretch>
                <a:fillRect/>
              </a:stretch>
            </p:blipFill>
            <p:spPr bwMode="auto">
              <a:xfrm rot="7643821">
                <a:off x="1509726" y="2895584"/>
                <a:ext cx="609600" cy="457200"/>
              </a:xfrm>
              <a:prstGeom prst="rect">
                <a:avLst/>
              </a:prstGeom>
              <a:noFill/>
              <a:ln w="9525">
                <a:noFill/>
                <a:miter lim="800000"/>
                <a:headEnd/>
                <a:tailEnd/>
              </a:ln>
            </p:spPr>
          </p:pic>
          <p:pic>
            <p:nvPicPr>
              <p:cNvPr id="112" name="Picture 99" descr="radiowaves2.png"/>
              <p:cNvPicPr>
                <a:picLocks noChangeAspect="1"/>
              </p:cNvPicPr>
              <p:nvPr/>
            </p:nvPicPr>
            <p:blipFill>
              <a:blip r:embed="rId8"/>
              <a:srcRect/>
              <a:stretch>
                <a:fillRect/>
              </a:stretch>
            </p:blipFill>
            <p:spPr bwMode="auto">
              <a:xfrm rot="14494919">
                <a:off x="7051708" y="2967662"/>
                <a:ext cx="609600" cy="457200"/>
              </a:xfrm>
              <a:prstGeom prst="rect">
                <a:avLst/>
              </a:prstGeom>
              <a:noFill/>
              <a:ln w="9525">
                <a:noFill/>
                <a:miter lim="800000"/>
                <a:headEnd/>
                <a:tailEnd/>
              </a:ln>
            </p:spPr>
          </p:pic>
        </p:grpSp>
        <p:sp>
          <p:nvSpPr>
            <p:cNvPr id="116" name="TextBox 115"/>
            <p:cNvSpPr txBox="1"/>
            <p:nvPr/>
          </p:nvSpPr>
          <p:spPr>
            <a:xfrm>
              <a:off x="3810000" y="2133600"/>
              <a:ext cx="1978747" cy="338554"/>
            </a:xfrm>
            <a:prstGeom prst="rect">
              <a:avLst/>
            </a:prstGeom>
            <a:noFill/>
          </p:spPr>
          <p:txBody>
            <a:bodyPr wrap="none" rtlCol="0">
              <a:spAutoFit/>
            </a:bodyPr>
            <a:lstStyle/>
            <a:p>
              <a:r>
                <a:rPr lang="en-US" sz="1600" dirty="0" smtClean="0"/>
                <a:t>-   Key for </a:t>
              </a:r>
              <a:r>
                <a:rPr lang="en-US" sz="1600" dirty="0" err="1" smtClean="0"/>
                <a:t>Alice→Bob</a:t>
              </a:r>
              <a:endParaRPr lang="en-US" sz="1600" dirty="0"/>
            </a:p>
          </p:txBody>
        </p:sp>
        <p:sp>
          <p:nvSpPr>
            <p:cNvPr id="117" name="TextBox 116"/>
            <p:cNvSpPr txBox="1"/>
            <p:nvPr/>
          </p:nvSpPr>
          <p:spPr>
            <a:xfrm>
              <a:off x="3810000" y="2514600"/>
              <a:ext cx="1978747" cy="338554"/>
            </a:xfrm>
            <a:prstGeom prst="rect">
              <a:avLst/>
            </a:prstGeom>
            <a:noFill/>
          </p:spPr>
          <p:txBody>
            <a:bodyPr wrap="none" rtlCol="0">
              <a:spAutoFit/>
            </a:bodyPr>
            <a:lstStyle/>
            <a:p>
              <a:r>
                <a:rPr lang="en-US" sz="1600" dirty="0" smtClean="0"/>
                <a:t>-   Key for </a:t>
              </a:r>
              <a:r>
                <a:rPr lang="en-US" sz="1600" dirty="0" err="1" smtClean="0"/>
                <a:t>Bob→Alice</a:t>
              </a:r>
              <a:endParaRPr lang="en-US" sz="1600" dirty="0"/>
            </a:p>
          </p:txBody>
        </p:sp>
      </p:grpSp>
    </p:spTree>
    <p:extLst>
      <p:ext uri="{BB962C8B-B14F-4D97-AF65-F5344CB8AC3E}">
        <p14:creationId xmlns:p14="http://schemas.microsoft.com/office/powerpoint/2010/main" val="386128708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5638800" y="1828800"/>
            <a:ext cx="3048000" cy="3886200"/>
          </a:xfrm>
          <a:prstGeom prst="rect">
            <a:avLst/>
          </a:prstGeom>
          <a:solidFill>
            <a:schemeClr val="bg1"/>
          </a:solidFill>
          <a:ln w="9525">
            <a:solidFill>
              <a:schemeClr val="tx1"/>
            </a:solidFill>
            <a:miter lim="800000"/>
            <a:headEnd/>
            <a:tailEnd/>
          </a:ln>
          <a:effectLst>
            <a:outerShdw blurRad="50800" dist="38100" dir="2700000" algn="tl" rotWithShape="0">
              <a:prstClr val="black">
                <a:alpha val="40000"/>
              </a:prstClr>
            </a:outerShdw>
          </a:effectLst>
        </p:spPr>
        <p:txBody>
          <a:bodyPr wrap="none" anchor="ctr"/>
          <a:lstStyle/>
          <a:p>
            <a:pPr algn="ctr"/>
            <a:endParaRPr lang="en-US" sz="2000" dirty="0">
              <a:latin typeface="Calibri" pitchFamily="34" charset="0"/>
            </a:endParaRPr>
          </a:p>
        </p:txBody>
      </p:sp>
      <p:sp>
        <p:nvSpPr>
          <p:cNvPr id="20483" name="Rectangle 4"/>
          <p:cNvSpPr>
            <a:spLocks noGrp="1" noChangeArrowheads="1"/>
          </p:cNvSpPr>
          <p:nvPr>
            <p:ph type="title"/>
          </p:nvPr>
        </p:nvSpPr>
        <p:spPr>
          <a:xfrm>
            <a:off x="304800" y="274638"/>
            <a:ext cx="8458200" cy="1143000"/>
          </a:xfrm>
        </p:spPr>
        <p:txBody>
          <a:bodyPr/>
          <a:lstStyle/>
          <a:p>
            <a:pPr eaLnBrk="1" hangingPunct="1"/>
            <a:r>
              <a:rPr lang="en-US" smtClean="0"/>
              <a:t>Straw man: Symmetric Key Protocol</a:t>
            </a:r>
          </a:p>
        </p:txBody>
      </p:sp>
      <p:sp>
        <p:nvSpPr>
          <p:cNvPr id="20484" name="Rectangle 4"/>
          <p:cNvSpPr>
            <a:spLocks noChangeArrowheads="1"/>
          </p:cNvSpPr>
          <p:nvPr/>
        </p:nvSpPr>
        <p:spPr bwMode="auto">
          <a:xfrm>
            <a:off x="533400" y="1828800"/>
            <a:ext cx="3048000" cy="3886200"/>
          </a:xfrm>
          <a:prstGeom prst="rect">
            <a:avLst/>
          </a:prstGeom>
          <a:solidFill>
            <a:schemeClr val="bg1"/>
          </a:solidFill>
          <a:ln w="9525">
            <a:solidFill>
              <a:schemeClr val="tx1"/>
            </a:solidFill>
            <a:miter lim="800000"/>
            <a:headEnd/>
            <a:tailEnd/>
          </a:ln>
          <a:effectLst>
            <a:outerShdw blurRad="50800" dist="38100" dir="2700000" algn="tl" rotWithShape="0">
              <a:prstClr val="black">
                <a:alpha val="40000"/>
              </a:prstClr>
            </a:outerShdw>
          </a:effectLst>
        </p:spPr>
        <p:txBody>
          <a:bodyPr wrap="none" anchor="ctr"/>
          <a:lstStyle/>
          <a:p>
            <a:pPr algn="ctr"/>
            <a:endParaRPr lang="en-US" sz="2000">
              <a:latin typeface="Calibri" pitchFamily="34" charset="0"/>
            </a:endParaRPr>
          </a:p>
        </p:txBody>
      </p:sp>
      <p:sp>
        <p:nvSpPr>
          <p:cNvPr id="20485" name="Rectangle 5"/>
          <p:cNvSpPr>
            <a:spLocks noChangeArrowheads="1"/>
          </p:cNvSpPr>
          <p:nvPr/>
        </p:nvSpPr>
        <p:spPr bwMode="auto">
          <a:xfrm>
            <a:off x="914400" y="2743200"/>
            <a:ext cx="1524000" cy="533400"/>
          </a:xfrm>
          <a:prstGeom prst="rect">
            <a:avLst/>
          </a:prstGeom>
          <a:solidFill>
            <a:schemeClr val="bg1"/>
          </a:solidFill>
          <a:ln w="9525">
            <a:solidFill>
              <a:schemeClr val="tx1"/>
            </a:solidFill>
            <a:miter lim="800000"/>
            <a:headEnd/>
            <a:tailEnd/>
          </a:ln>
        </p:spPr>
        <p:txBody>
          <a:bodyPr wrap="none" anchor="ctr"/>
          <a:lstStyle/>
          <a:p>
            <a:pPr algn="ctr"/>
            <a:r>
              <a:rPr lang="en-US" sz="2000">
                <a:latin typeface="Calibri" pitchFamily="34" charset="0"/>
              </a:rPr>
              <a:t>Probe “Bob”</a:t>
            </a:r>
          </a:p>
        </p:txBody>
      </p:sp>
      <p:sp>
        <p:nvSpPr>
          <p:cNvPr id="20486" name="Line 6"/>
          <p:cNvSpPr>
            <a:spLocks noChangeShapeType="1"/>
          </p:cNvSpPr>
          <p:nvPr/>
        </p:nvSpPr>
        <p:spPr bwMode="auto">
          <a:xfrm>
            <a:off x="1981200" y="2286000"/>
            <a:ext cx="1588" cy="381000"/>
          </a:xfrm>
          <a:prstGeom prst="line">
            <a:avLst/>
          </a:prstGeom>
          <a:noFill/>
          <a:ln w="38100">
            <a:solidFill>
              <a:schemeClr val="tx1"/>
            </a:solidFill>
            <a:round/>
            <a:headEnd/>
            <a:tailEnd type="triangle" w="med" len="med"/>
          </a:ln>
        </p:spPr>
        <p:txBody>
          <a:bodyPr/>
          <a:lstStyle/>
          <a:p>
            <a:endParaRPr lang="en-US"/>
          </a:p>
        </p:txBody>
      </p:sp>
      <p:sp>
        <p:nvSpPr>
          <p:cNvPr id="20487" name="Text Box 7"/>
          <p:cNvSpPr txBox="1">
            <a:spLocks noChangeArrowheads="1"/>
          </p:cNvSpPr>
          <p:nvPr/>
        </p:nvSpPr>
        <p:spPr bwMode="auto">
          <a:xfrm>
            <a:off x="1600200" y="1905000"/>
            <a:ext cx="835025" cy="396875"/>
          </a:xfrm>
          <a:prstGeom prst="rect">
            <a:avLst/>
          </a:prstGeom>
          <a:noFill/>
          <a:ln w="9525">
            <a:noFill/>
            <a:miter lim="800000"/>
            <a:headEnd/>
            <a:tailEnd/>
          </a:ln>
        </p:spPr>
        <p:txBody>
          <a:bodyPr wrap="none">
            <a:spAutoFit/>
          </a:bodyPr>
          <a:lstStyle/>
          <a:p>
            <a:r>
              <a:rPr lang="en-US" sz="2000">
                <a:latin typeface="Calibri" pitchFamily="34" charset="0"/>
              </a:rPr>
              <a:t>Client</a:t>
            </a:r>
          </a:p>
        </p:txBody>
      </p:sp>
      <p:sp>
        <p:nvSpPr>
          <p:cNvPr id="20488" name="Text Box 8"/>
          <p:cNvSpPr txBox="1">
            <a:spLocks noChangeArrowheads="1"/>
          </p:cNvSpPr>
          <p:nvPr/>
        </p:nvSpPr>
        <p:spPr bwMode="auto">
          <a:xfrm>
            <a:off x="6705600" y="1905000"/>
            <a:ext cx="1031875" cy="396875"/>
          </a:xfrm>
          <a:prstGeom prst="rect">
            <a:avLst/>
          </a:prstGeom>
          <a:noFill/>
          <a:ln w="9525">
            <a:noFill/>
            <a:miter lim="800000"/>
            <a:headEnd/>
            <a:tailEnd/>
          </a:ln>
        </p:spPr>
        <p:txBody>
          <a:bodyPr wrap="none">
            <a:spAutoFit/>
          </a:bodyPr>
          <a:lstStyle/>
          <a:p>
            <a:r>
              <a:rPr lang="en-US" sz="2000">
                <a:latin typeface="Calibri" pitchFamily="34" charset="0"/>
              </a:rPr>
              <a:t>Service</a:t>
            </a:r>
          </a:p>
        </p:txBody>
      </p:sp>
      <p:sp>
        <p:nvSpPr>
          <p:cNvPr id="20489" name="Line 9"/>
          <p:cNvSpPr>
            <a:spLocks noChangeShapeType="1"/>
          </p:cNvSpPr>
          <p:nvPr/>
        </p:nvSpPr>
        <p:spPr bwMode="auto">
          <a:xfrm>
            <a:off x="1981200" y="3352800"/>
            <a:ext cx="0" cy="381000"/>
          </a:xfrm>
          <a:prstGeom prst="line">
            <a:avLst/>
          </a:prstGeom>
          <a:noFill/>
          <a:ln w="38100">
            <a:solidFill>
              <a:schemeClr val="tx1"/>
            </a:solidFill>
            <a:round/>
            <a:headEnd/>
            <a:tailEnd type="triangle" w="med" len="med"/>
          </a:ln>
        </p:spPr>
        <p:txBody>
          <a:bodyPr/>
          <a:lstStyle/>
          <a:p>
            <a:endParaRPr lang="en-US"/>
          </a:p>
        </p:txBody>
      </p:sp>
      <p:pic>
        <p:nvPicPr>
          <p:cNvPr id="20490" name="Picture 10" descr="envelope_icon"/>
          <p:cNvPicPr>
            <a:picLocks noChangeAspect="1" noChangeArrowheads="1"/>
          </p:cNvPicPr>
          <p:nvPr/>
        </p:nvPicPr>
        <p:blipFill>
          <a:blip r:embed="rId4" cstate="screen"/>
          <a:srcRect/>
          <a:stretch>
            <a:fillRect/>
          </a:stretch>
        </p:blipFill>
        <p:spPr bwMode="auto">
          <a:xfrm>
            <a:off x="1371600" y="3810000"/>
            <a:ext cx="1295400" cy="1295400"/>
          </a:xfrm>
          <a:prstGeom prst="rect">
            <a:avLst/>
          </a:prstGeom>
          <a:noFill/>
          <a:ln w="9525">
            <a:noFill/>
            <a:miter lim="800000"/>
            <a:headEnd/>
            <a:tailEnd/>
          </a:ln>
        </p:spPr>
      </p:pic>
      <p:sp>
        <p:nvSpPr>
          <p:cNvPr id="20491" name="Text Box 11"/>
          <p:cNvSpPr txBox="1">
            <a:spLocks noChangeArrowheads="1"/>
          </p:cNvSpPr>
          <p:nvPr/>
        </p:nvSpPr>
        <p:spPr bwMode="auto">
          <a:xfrm>
            <a:off x="708025" y="5029200"/>
            <a:ext cx="2482850" cy="677863"/>
          </a:xfrm>
          <a:prstGeom prst="rect">
            <a:avLst/>
          </a:prstGeom>
          <a:noFill/>
          <a:ln w="9525">
            <a:noFill/>
            <a:miter lim="800000"/>
            <a:headEnd/>
            <a:tailEnd/>
          </a:ln>
        </p:spPr>
        <p:txBody>
          <a:bodyPr wrap="none">
            <a:spAutoFit/>
          </a:bodyPr>
          <a:lstStyle/>
          <a:p>
            <a:pPr algn="ctr"/>
            <a:r>
              <a:rPr lang="en-US" sz="2000" dirty="0">
                <a:latin typeface="Calibri" pitchFamily="34" charset="0"/>
              </a:rPr>
              <a:t>Symmetric encryption</a:t>
            </a:r>
            <a:br>
              <a:rPr lang="en-US" sz="2000" dirty="0">
                <a:latin typeface="Calibri" pitchFamily="34" charset="0"/>
              </a:rPr>
            </a:br>
            <a:r>
              <a:rPr lang="en-US" dirty="0">
                <a:latin typeface="Calibri" pitchFamily="34" charset="0"/>
              </a:rPr>
              <a:t>(e.g., AES w/ random IV)</a:t>
            </a:r>
          </a:p>
        </p:txBody>
      </p:sp>
      <p:pic>
        <p:nvPicPr>
          <p:cNvPr id="20492" name="Picture 14" descr="open_envelope_icon"/>
          <p:cNvPicPr>
            <a:picLocks noChangeAspect="1" noChangeArrowheads="1"/>
          </p:cNvPicPr>
          <p:nvPr/>
        </p:nvPicPr>
        <p:blipFill>
          <a:blip r:embed="rId5" cstate="screen"/>
          <a:srcRect/>
          <a:stretch>
            <a:fillRect/>
          </a:stretch>
        </p:blipFill>
        <p:spPr bwMode="auto">
          <a:xfrm>
            <a:off x="6553200" y="3200400"/>
            <a:ext cx="1295400" cy="1295400"/>
          </a:xfrm>
          <a:prstGeom prst="rect">
            <a:avLst/>
          </a:prstGeom>
          <a:noFill/>
          <a:ln w="9525">
            <a:noFill/>
            <a:miter lim="800000"/>
            <a:headEnd/>
            <a:tailEnd/>
          </a:ln>
        </p:spPr>
      </p:pic>
      <p:sp>
        <p:nvSpPr>
          <p:cNvPr id="20493" name="Text Box 15"/>
          <p:cNvSpPr txBox="1">
            <a:spLocks noChangeArrowheads="1"/>
          </p:cNvSpPr>
          <p:nvPr/>
        </p:nvSpPr>
        <p:spPr bwMode="auto">
          <a:xfrm>
            <a:off x="5867400" y="2514600"/>
            <a:ext cx="1828800" cy="396875"/>
          </a:xfrm>
          <a:prstGeom prst="rect">
            <a:avLst/>
          </a:prstGeom>
          <a:noFill/>
          <a:ln w="9525">
            <a:noFill/>
            <a:miter lim="800000"/>
            <a:headEnd/>
            <a:tailEnd/>
          </a:ln>
        </p:spPr>
        <p:txBody>
          <a:bodyPr>
            <a:spAutoFit/>
          </a:bodyPr>
          <a:lstStyle/>
          <a:p>
            <a:r>
              <a:rPr lang="en-US" sz="2000">
                <a:latin typeface="Calibri" pitchFamily="34" charset="0"/>
              </a:rPr>
              <a:t>Check MAC:</a:t>
            </a:r>
          </a:p>
        </p:txBody>
      </p:sp>
      <p:sp>
        <p:nvSpPr>
          <p:cNvPr id="20494" name="Line 16"/>
          <p:cNvSpPr>
            <a:spLocks noChangeShapeType="1"/>
          </p:cNvSpPr>
          <p:nvPr/>
        </p:nvSpPr>
        <p:spPr bwMode="auto">
          <a:xfrm flipV="1">
            <a:off x="7239000" y="2286000"/>
            <a:ext cx="0" cy="228600"/>
          </a:xfrm>
          <a:prstGeom prst="line">
            <a:avLst/>
          </a:prstGeom>
          <a:noFill/>
          <a:ln w="38100">
            <a:solidFill>
              <a:schemeClr val="tx1"/>
            </a:solidFill>
            <a:round/>
            <a:headEnd/>
            <a:tailEnd type="triangle" w="med" len="med"/>
          </a:ln>
        </p:spPr>
        <p:txBody>
          <a:bodyPr/>
          <a:lstStyle/>
          <a:p>
            <a:endParaRPr lang="en-US"/>
          </a:p>
        </p:txBody>
      </p:sp>
      <p:pic>
        <p:nvPicPr>
          <p:cNvPr id="20495" name="Picture 17" descr="key"/>
          <p:cNvPicPr>
            <a:picLocks noChangeAspect="1" noChangeArrowheads="1"/>
          </p:cNvPicPr>
          <p:nvPr/>
        </p:nvPicPr>
        <p:blipFill>
          <a:blip r:embed="rId6" cstate="screen"/>
          <a:srcRect/>
          <a:stretch>
            <a:fillRect/>
          </a:stretch>
        </p:blipFill>
        <p:spPr bwMode="auto">
          <a:xfrm>
            <a:off x="6858000" y="3733800"/>
            <a:ext cx="685800" cy="427038"/>
          </a:xfrm>
          <a:prstGeom prst="rect">
            <a:avLst/>
          </a:prstGeom>
          <a:noFill/>
          <a:ln w="9525">
            <a:noFill/>
            <a:miter lim="800000"/>
            <a:headEnd/>
            <a:tailEnd/>
          </a:ln>
        </p:spPr>
      </p:pic>
      <p:sp>
        <p:nvSpPr>
          <p:cNvPr id="20496" name="Rectangle 18"/>
          <p:cNvSpPr>
            <a:spLocks noChangeArrowheads="1"/>
          </p:cNvSpPr>
          <p:nvPr/>
        </p:nvSpPr>
        <p:spPr bwMode="auto">
          <a:xfrm>
            <a:off x="1981200" y="3276600"/>
            <a:ext cx="757238" cy="400050"/>
          </a:xfrm>
          <a:prstGeom prst="rect">
            <a:avLst/>
          </a:prstGeom>
          <a:noFill/>
          <a:ln w="9525">
            <a:noFill/>
            <a:miter lim="800000"/>
            <a:headEnd/>
            <a:tailEnd/>
          </a:ln>
        </p:spPr>
        <p:txBody>
          <a:bodyPr wrap="none">
            <a:spAutoFit/>
          </a:bodyPr>
          <a:lstStyle/>
          <a:p>
            <a:r>
              <a:rPr lang="en-US" sz="2000">
                <a:latin typeface="Calibri" pitchFamily="34" charset="0"/>
              </a:rPr>
              <a:t>MAC:</a:t>
            </a:r>
          </a:p>
        </p:txBody>
      </p:sp>
      <p:sp>
        <p:nvSpPr>
          <p:cNvPr id="20497" name="Rectangle 19"/>
          <p:cNvSpPr>
            <a:spLocks noChangeArrowheads="1"/>
          </p:cNvSpPr>
          <p:nvPr/>
        </p:nvSpPr>
        <p:spPr bwMode="auto">
          <a:xfrm>
            <a:off x="2667000" y="3276600"/>
            <a:ext cx="510076" cy="400110"/>
          </a:xfrm>
          <a:prstGeom prst="rect">
            <a:avLst/>
          </a:prstGeom>
          <a:noFill/>
          <a:ln w="9525">
            <a:noFill/>
            <a:miter lim="800000"/>
            <a:headEnd/>
            <a:tailEnd/>
          </a:ln>
        </p:spPr>
        <p:txBody>
          <a:bodyPr wrap="none">
            <a:spAutoFit/>
          </a:bodyPr>
          <a:lstStyle/>
          <a:p>
            <a:r>
              <a:rPr lang="en-US" sz="2000" dirty="0" smtClean="0">
                <a:latin typeface="Calibri" pitchFamily="34" charset="0"/>
              </a:rPr>
              <a:t>K</a:t>
            </a:r>
            <a:r>
              <a:rPr lang="en-US" sz="2000" baseline="-25000" dirty="0" smtClean="0">
                <a:latin typeface="Calibri" pitchFamily="34" charset="0"/>
              </a:rPr>
              <a:t>AB</a:t>
            </a:r>
            <a:endParaRPr lang="en-US" sz="2000" baseline="-25000" dirty="0">
              <a:latin typeface="Calibri" pitchFamily="34" charset="0"/>
            </a:endParaRPr>
          </a:p>
        </p:txBody>
      </p:sp>
      <p:sp>
        <p:nvSpPr>
          <p:cNvPr id="20498" name="Rectangle 20"/>
          <p:cNvSpPr>
            <a:spLocks noChangeArrowheads="1"/>
          </p:cNvSpPr>
          <p:nvPr/>
        </p:nvSpPr>
        <p:spPr bwMode="auto">
          <a:xfrm>
            <a:off x="2667000" y="4267200"/>
            <a:ext cx="509588" cy="400050"/>
          </a:xfrm>
          <a:prstGeom prst="rect">
            <a:avLst/>
          </a:prstGeom>
          <a:noFill/>
          <a:ln w="9525">
            <a:noFill/>
            <a:miter lim="800000"/>
            <a:headEnd/>
            <a:tailEnd/>
          </a:ln>
        </p:spPr>
        <p:txBody>
          <a:bodyPr wrap="none">
            <a:spAutoFit/>
          </a:bodyPr>
          <a:lstStyle/>
          <a:p>
            <a:r>
              <a:rPr lang="en-US" sz="2000" dirty="0">
                <a:latin typeface="Calibri" pitchFamily="34" charset="0"/>
              </a:rPr>
              <a:t>K</a:t>
            </a:r>
            <a:r>
              <a:rPr lang="en-US" sz="2000" baseline="-25000" dirty="0">
                <a:latin typeface="Calibri" pitchFamily="34" charset="0"/>
              </a:rPr>
              <a:t>AB</a:t>
            </a:r>
          </a:p>
        </p:txBody>
      </p:sp>
      <p:pic>
        <p:nvPicPr>
          <p:cNvPr id="20499" name="Picture 21" descr="key"/>
          <p:cNvPicPr>
            <a:picLocks noChangeAspect="1" noChangeArrowheads="1"/>
          </p:cNvPicPr>
          <p:nvPr/>
        </p:nvPicPr>
        <p:blipFill>
          <a:blip r:embed="rId6" cstate="screen"/>
          <a:srcRect/>
          <a:stretch>
            <a:fillRect/>
          </a:stretch>
        </p:blipFill>
        <p:spPr bwMode="auto">
          <a:xfrm>
            <a:off x="1676400" y="4267200"/>
            <a:ext cx="685800" cy="427038"/>
          </a:xfrm>
          <a:prstGeom prst="rect">
            <a:avLst/>
          </a:prstGeom>
          <a:noFill/>
          <a:ln w="9525">
            <a:noFill/>
            <a:miter lim="800000"/>
            <a:headEnd/>
            <a:tailEnd/>
          </a:ln>
        </p:spPr>
      </p:pic>
      <p:sp>
        <p:nvSpPr>
          <p:cNvPr id="20500" name="Rectangle 22"/>
          <p:cNvSpPr>
            <a:spLocks noChangeArrowheads="1"/>
          </p:cNvSpPr>
          <p:nvPr/>
        </p:nvSpPr>
        <p:spPr bwMode="auto">
          <a:xfrm>
            <a:off x="7391400" y="2514600"/>
            <a:ext cx="510076" cy="400110"/>
          </a:xfrm>
          <a:prstGeom prst="rect">
            <a:avLst/>
          </a:prstGeom>
          <a:noFill/>
          <a:ln w="9525">
            <a:noFill/>
            <a:miter lim="800000"/>
            <a:headEnd/>
            <a:tailEnd/>
          </a:ln>
        </p:spPr>
        <p:txBody>
          <a:bodyPr wrap="none">
            <a:spAutoFit/>
          </a:bodyPr>
          <a:lstStyle/>
          <a:p>
            <a:r>
              <a:rPr lang="en-US" sz="2000" dirty="0" smtClean="0">
                <a:latin typeface="Calibri" pitchFamily="34" charset="0"/>
              </a:rPr>
              <a:t>K</a:t>
            </a:r>
            <a:r>
              <a:rPr lang="en-US" sz="2000" baseline="-25000" dirty="0" smtClean="0">
                <a:latin typeface="Calibri" pitchFamily="34" charset="0"/>
              </a:rPr>
              <a:t>AB</a:t>
            </a:r>
            <a:endParaRPr lang="en-US" sz="2000" baseline="-25000" dirty="0">
              <a:latin typeface="Calibri" pitchFamily="34" charset="0"/>
            </a:endParaRPr>
          </a:p>
        </p:txBody>
      </p:sp>
      <p:sp>
        <p:nvSpPr>
          <p:cNvPr id="20501" name="Line 23"/>
          <p:cNvSpPr>
            <a:spLocks noChangeShapeType="1"/>
          </p:cNvSpPr>
          <p:nvPr/>
        </p:nvSpPr>
        <p:spPr bwMode="auto">
          <a:xfrm flipV="1">
            <a:off x="7239000" y="2895600"/>
            <a:ext cx="0" cy="228600"/>
          </a:xfrm>
          <a:prstGeom prst="line">
            <a:avLst/>
          </a:prstGeom>
          <a:noFill/>
          <a:ln w="38100">
            <a:solidFill>
              <a:schemeClr val="tx1"/>
            </a:solidFill>
            <a:round/>
            <a:headEnd/>
            <a:tailEnd type="triangle" w="med" len="med"/>
          </a:ln>
        </p:spPr>
        <p:txBody>
          <a:bodyPr/>
          <a:lstStyle/>
          <a:p>
            <a:endParaRPr lang="en-US"/>
          </a:p>
        </p:txBody>
      </p:sp>
      <p:sp>
        <p:nvSpPr>
          <p:cNvPr id="20502" name="Line 24"/>
          <p:cNvSpPr>
            <a:spLocks noChangeShapeType="1"/>
          </p:cNvSpPr>
          <p:nvPr/>
        </p:nvSpPr>
        <p:spPr bwMode="auto">
          <a:xfrm flipV="1">
            <a:off x="7239000" y="4572000"/>
            <a:ext cx="0" cy="228600"/>
          </a:xfrm>
          <a:prstGeom prst="line">
            <a:avLst/>
          </a:prstGeom>
          <a:noFill/>
          <a:ln w="38100">
            <a:solidFill>
              <a:schemeClr val="tx1"/>
            </a:solidFill>
            <a:round/>
            <a:headEnd/>
            <a:tailEnd type="triangle" w="med" len="med"/>
          </a:ln>
        </p:spPr>
        <p:txBody>
          <a:bodyPr/>
          <a:lstStyle/>
          <a:p>
            <a:endParaRPr lang="en-US"/>
          </a:p>
        </p:txBody>
      </p:sp>
      <p:pic>
        <p:nvPicPr>
          <p:cNvPr id="20503" name="Picture 25" descr="aliceandbob"/>
          <p:cNvPicPr>
            <a:picLocks noChangeAspect="1" noChangeArrowheads="1"/>
          </p:cNvPicPr>
          <p:nvPr/>
        </p:nvPicPr>
        <p:blipFill>
          <a:blip r:embed="rId7"/>
          <a:srcRect/>
          <a:stretch>
            <a:fillRect/>
          </a:stretch>
        </p:blipFill>
        <p:spPr bwMode="auto">
          <a:xfrm>
            <a:off x="2438400" y="2747963"/>
            <a:ext cx="842963" cy="525462"/>
          </a:xfrm>
          <a:prstGeom prst="rect">
            <a:avLst/>
          </a:prstGeom>
          <a:noFill/>
          <a:ln w="9525">
            <a:solidFill>
              <a:schemeClr val="tx1"/>
            </a:solidFill>
            <a:miter lim="800000"/>
            <a:headEnd/>
            <a:tailEnd/>
          </a:ln>
        </p:spPr>
      </p:pic>
      <p:grpSp>
        <p:nvGrpSpPr>
          <p:cNvPr id="2" name="Group 27"/>
          <p:cNvGrpSpPr>
            <a:grpSpLocks/>
          </p:cNvGrpSpPr>
          <p:nvPr/>
        </p:nvGrpSpPr>
        <p:grpSpPr bwMode="auto">
          <a:xfrm>
            <a:off x="5715000" y="3200400"/>
            <a:ext cx="2971800" cy="2076450"/>
            <a:chOff x="3600" y="1680"/>
            <a:chExt cx="1872" cy="1308"/>
          </a:xfrm>
        </p:grpSpPr>
        <p:sp>
          <p:nvSpPr>
            <p:cNvPr id="20516" name="Freeform 28"/>
            <p:cNvSpPr>
              <a:spLocks/>
            </p:cNvSpPr>
            <p:nvPr/>
          </p:nvSpPr>
          <p:spPr bwMode="auto">
            <a:xfrm>
              <a:off x="3600" y="2688"/>
              <a:ext cx="960" cy="48"/>
            </a:xfrm>
            <a:custGeom>
              <a:avLst/>
              <a:gdLst>
                <a:gd name="T0" fmla="*/ 0 w 960"/>
                <a:gd name="T1" fmla="*/ 1 h 288"/>
                <a:gd name="T2" fmla="*/ 960 w 960"/>
                <a:gd name="T3" fmla="*/ 1 h 288"/>
                <a:gd name="T4" fmla="*/ 960 w 960"/>
                <a:gd name="T5" fmla="*/ 0 h 288"/>
                <a:gd name="T6" fmla="*/ 0 60000 65536"/>
                <a:gd name="T7" fmla="*/ 0 60000 65536"/>
                <a:gd name="T8" fmla="*/ 0 60000 65536"/>
                <a:gd name="T9" fmla="*/ 0 w 960"/>
                <a:gd name="T10" fmla="*/ 0 h 288"/>
                <a:gd name="T11" fmla="*/ 960 w 960"/>
                <a:gd name="T12" fmla="*/ 288 h 288"/>
              </a:gdLst>
              <a:ahLst/>
              <a:cxnLst>
                <a:cxn ang="T6">
                  <a:pos x="T0" y="T1"/>
                </a:cxn>
                <a:cxn ang="T7">
                  <a:pos x="T2" y="T3"/>
                </a:cxn>
                <a:cxn ang="T8">
                  <a:pos x="T4" y="T5"/>
                </a:cxn>
              </a:cxnLst>
              <a:rect l="T9" t="T10" r="T11" b="T12"/>
              <a:pathLst>
                <a:path w="960" h="288">
                  <a:moveTo>
                    <a:pt x="0" y="288"/>
                  </a:moveTo>
                  <a:lnTo>
                    <a:pt x="960" y="288"/>
                  </a:lnTo>
                  <a:lnTo>
                    <a:pt x="960" y="0"/>
                  </a:lnTo>
                </a:path>
              </a:pathLst>
            </a:custGeom>
            <a:noFill/>
            <a:ln w="38100">
              <a:solidFill>
                <a:schemeClr val="tx1"/>
              </a:solidFill>
              <a:round/>
              <a:headEnd/>
              <a:tailEnd/>
            </a:ln>
          </p:spPr>
          <p:txBody>
            <a:bodyPr/>
            <a:lstStyle/>
            <a:p>
              <a:endParaRPr lang="en-US">
                <a:latin typeface="Calibri" pitchFamily="34" charset="0"/>
              </a:endParaRPr>
            </a:p>
          </p:txBody>
        </p:sp>
        <p:sp>
          <p:nvSpPr>
            <p:cNvPr id="20517" name="Text Box 29"/>
            <p:cNvSpPr txBox="1">
              <a:spLocks noChangeArrowheads="1"/>
            </p:cNvSpPr>
            <p:nvPr/>
          </p:nvSpPr>
          <p:spPr bwMode="auto">
            <a:xfrm>
              <a:off x="4560" y="2736"/>
              <a:ext cx="912" cy="252"/>
            </a:xfrm>
            <a:prstGeom prst="rect">
              <a:avLst/>
            </a:prstGeom>
            <a:noFill/>
            <a:ln w="9525">
              <a:noFill/>
              <a:miter lim="800000"/>
              <a:headEnd/>
              <a:tailEnd/>
            </a:ln>
          </p:spPr>
          <p:txBody>
            <a:bodyPr>
              <a:spAutoFit/>
            </a:bodyPr>
            <a:lstStyle/>
            <a:p>
              <a:pPr algn="r"/>
              <a:endParaRPr lang="en-US" sz="2000" dirty="0">
                <a:latin typeface="Calibri" pitchFamily="34" charset="0"/>
              </a:endParaRPr>
            </a:p>
          </p:txBody>
        </p:sp>
        <p:sp>
          <p:nvSpPr>
            <p:cNvPr id="20518" name="Rectangle 30"/>
            <p:cNvSpPr>
              <a:spLocks noChangeArrowheads="1"/>
            </p:cNvSpPr>
            <p:nvPr/>
          </p:nvSpPr>
          <p:spPr bwMode="auto">
            <a:xfrm>
              <a:off x="4896" y="1680"/>
              <a:ext cx="557" cy="252"/>
            </a:xfrm>
            <a:prstGeom prst="rect">
              <a:avLst/>
            </a:prstGeom>
            <a:noFill/>
            <a:ln w="9525">
              <a:noFill/>
              <a:miter lim="800000"/>
              <a:headEnd/>
              <a:tailEnd/>
            </a:ln>
          </p:spPr>
          <p:txBody>
            <a:bodyPr wrap="none">
              <a:spAutoFit/>
            </a:bodyPr>
            <a:lstStyle/>
            <a:p>
              <a:r>
                <a:rPr lang="en-US" sz="2000" dirty="0" smtClean="0">
                  <a:latin typeface="Calibri" pitchFamily="34" charset="0"/>
                </a:rPr>
                <a:t>K</a:t>
              </a:r>
              <a:r>
                <a:rPr lang="en-US" sz="2000" baseline="-25000" dirty="0" smtClean="0">
                  <a:latin typeface="Calibri" pitchFamily="34" charset="0"/>
                </a:rPr>
                <a:t>Shared1</a:t>
              </a:r>
              <a:endParaRPr lang="en-US" sz="2000" baseline="-25000" dirty="0">
                <a:latin typeface="Calibri" pitchFamily="34" charset="0"/>
              </a:endParaRPr>
            </a:p>
          </p:txBody>
        </p:sp>
        <p:sp>
          <p:nvSpPr>
            <p:cNvPr id="20519" name="Rectangle 31"/>
            <p:cNvSpPr>
              <a:spLocks noChangeArrowheads="1"/>
            </p:cNvSpPr>
            <p:nvPr/>
          </p:nvSpPr>
          <p:spPr bwMode="auto">
            <a:xfrm>
              <a:off x="4896" y="1872"/>
              <a:ext cx="557" cy="252"/>
            </a:xfrm>
            <a:prstGeom prst="rect">
              <a:avLst/>
            </a:prstGeom>
            <a:noFill/>
            <a:ln w="9525">
              <a:noFill/>
              <a:miter lim="800000"/>
              <a:headEnd/>
              <a:tailEnd/>
            </a:ln>
          </p:spPr>
          <p:txBody>
            <a:bodyPr wrap="none">
              <a:spAutoFit/>
            </a:bodyPr>
            <a:lstStyle/>
            <a:p>
              <a:r>
                <a:rPr lang="en-US" sz="2000" dirty="0">
                  <a:latin typeface="Calibri" pitchFamily="34" charset="0"/>
                </a:rPr>
                <a:t>K</a:t>
              </a:r>
              <a:r>
                <a:rPr lang="en-US" sz="2000" baseline="-25000" dirty="0">
                  <a:latin typeface="Calibri" pitchFamily="34" charset="0"/>
                </a:rPr>
                <a:t>Shared2</a:t>
              </a:r>
            </a:p>
          </p:txBody>
        </p:sp>
        <p:sp>
          <p:nvSpPr>
            <p:cNvPr id="20520" name="Rectangle 32"/>
            <p:cNvSpPr>
              <a:spLocks noChangeArrowheads="1"/>
            </p:cNvSpPr>
            <p:nvPr/>
          </p:nvSpPr>
          <p:spPr bwMode="auto">
            <a:xfrm>
              <a:off x="4896" y="2064"/>
              <a:ext cx="557" cy="252"/>
            </a:xfrm>
            <a:prstGeom prst="rect">
              <a:avLst/>
            </a:prstGeom>
            <a:noFill/>
            <a:ln w="9525">
              <a:noFill/>
              <a:miter lim="800000"/>
              <a:headEnd/>
              <a:tailEnd/>
            </a:ln>
          </p:spPr>
          <p:txBody>
            <a:bodyPr wrap="none">
              <a:spAutoFit/>
            </a:bodyPr>
            <a:lstStyle/>
            <a:p>
              <a:r>
                <a:rPr lang="en-US" sz="2000" dirty="0">
                  <a:latin typeface="Calibri" pitchFamily="34" charset="0"/>
                </a:rPr>
                <a:t>K</a:t>
              </a:r>
              <a:r>
                <a:rPr lang="en-US" sz="2000" baseline="-25000" dirty="0">
                  <a:latin typeface="Calibri" pitchFamily="34" charset="0"/>
                </a:rPr>
                <a:t>Shared3</a:t>
              </a:r>
            </a:p>
          </p:txBody>
        </p:sp>
        <p:sp>
          <p:nvSpPr>
            <p:cNvPr id="20521" name="Text Box 33"/>
            <p:cNvSpPr txBox="1">
              <a:spLocks noChangeArrowheads="1"/>
            </p:cNvSpPr>
            <p:nvPr/>
          </p:nvSpPr>
          <p:spPr bwMode="auto">
            <a:xfrm>
              <a:off x="4944" y="2208"/>
              <a:ext cx="528" cy="250"/>
            </a:xfrm>
            <a:prstGeom prst="rect">
              <a:avLst/>
            </a:prstGeom>
            <a:noFill/>
            <a:ln w="9525">
              <a:noFill/>
              <a:miter lim="800000"/>
              <a:headEnd/>
              <a:tailEnd/>
            </a:ln>
          </p:spPr>
          <p:txBody>
            <a:bodyPr>
              <a:spAutoFit/>
            </a:bodyPr>
            <a:lstStyle/>
            <a:p>
              <a:pPr algn="ctr"/>
              <a:r>
                <a:rPr lang="en-US" sz="2000" dirty="0">
                  <a:latin typeface="Calibri" pitchFamily="34" charset="0"/>
                </a:rPr>
                <a:t>…</a:t>
              </a:r>
            </a:p>
          </p:txBody>
        </p:sp>
      </p:grpSp>
      <p:grpSp>
        <p:nvGrpSpPr>
          <p:cNvPr id="4" name="Group 41"/>
          <p:cNvGrpSpPr>
            <a:grpSpLocks/>
          </p:cNvGrpSpPr>
          <p:nvPr/>
        </p:nvGrpSpPr>
        <p:grpSpPr bwMode="auto">
          <a:xfrm>
            <a:off x="3657600" y="4038600"/>
            <a:ext cx="1828800" cy="914400"/>
            <a:chOff x="3657600" y="4876800"/>
            <a:chExt cx="1828800" cy="914400"/>
          </a:xfrm>
        </p:grpSpPr>
        <p:pic>
          <p:nvPicPr>
            <p:cNvPr id="20512" name="Picture 21" descr="waves"/>
            <p:cNvPicPr>
              <a:picLocks noChangeAspect="1" noChangeArrowheads="1"/>
            </p:cNvPicPr>
            <p:nvPr/>
          </p:nvPicPr>
          <p:blipFill>
            <a:blip r:embed="rId8"/>
            <a:srcRect/>
            <a:stretch>
              <a:fillRect/>
            </a:stretch>
          </p:blipFill>
          <p:spPr bwMode="auto">
            <a:xfrm>
              <a:off x="3657600" y="4876800"/>
              <a:ext cx="838200" cy="914400"/>
            </a:xfrm>
            <a:prstGeom prst="rect">
              <a:avLst/>
            </a:prstGeom>
            <a:noFill/>
            <a:ln w="9525">
              <a:noFill/>
              <a:miter lim="800000"/>
              <a:headEnd/>
              <a:tailEnd/>
            </a:ln>
          </p:spPr>
        </p:pic>
        <p:sp>
          <p:nvSpPr>
            <p:cNvPr id="79" name="Rectangle 78"/>
            <p:cNvSpPr/>
            <p:nvPr/>
          </p:nvSpPr>
          <p:spPr>
            <a:xfrm>
              <a:off x="4572000" y="5105400"/>
              <a:ext cx="914400" cy="457200"/>
            </a:xfrm>
            <a:prstGeom prst="rect">
              <a:avLst/>
            </a:prstGeom>
            <a:blipFill>
              <a:blip r:embed="rId9"/>
              <a:tile tx="0" ty="0" sx="100000" sy="100000" flip="none" algn="tl"/>
            </a:blipFill>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lumMod val="50000"/>
                  </a:schemeClr>
                </a:solidFill>
              </a:endParaRPr>
            </a:p>
          </p:txBody>
        </p:sp>
      </p:grpSp>
      <p:pic>
        <p:nvPicPr>
          <p:cNvPr id="20507" name="Picture 79" descr="dell_laptop_0_0"/>
          <p:cNvPicPr>
            <a:picLocks noChangeAspect="1" noChangeArrowheads="1"/>
          </p:cNvPicPr>
          <p:nvPr/>
        </p:nvPicPr>
        <p:blipFill>
          <a:blip r:embed="rId10" cstate="screen"/>
          <a:srcRect/>
          <a:stretch>
            <a:fillRect/>
          </a:stretch>
        </p:blipFill>
        <p:spPr bwMode="auto">
          <a:xfrm>
            <a:off x="838200" y="1600200"/>
            <a:ext cx="677863" cy="577850"/>
          </a:xfrm>
          <a:prstGeom prst="rect">
            <a:avLst/>
          </a:prstGeom>
          <a:noFill/>
          <a:ln w="9525">
            <a:noFill/>
            <a:miter lim="800000"/>
            <a:headEnd/>
            <a:tailEnd/>
          </a:ln>
        </p:spPr>
      </p:pic>
      <p:pic>
        <p:nvPicPr>
          <p:cNvPr id="20508" name="Picture 80" descr="alice.png"/>
          <p:cNvPicPr>
            <a:picLocks noChangeAspect="1"/>
          </p:cNvPicPr>
          <p:nvPr/>
        </p:nvPicPr>
        <p:blipFill>
          <a:blip r:embed="rId11"/>
          <a:srcRect/>
          <a:stretch>
            <a:fillRect/>
          </a:stretch>
        </p:blipFill>
        <p:spPr bwMode="auto">
          <a:xfrm>
            <a:off x="382588" y="1384300"/>
            <a:ext cx="687387" cy="701675"/>
          </a:xfrm>
          <a:prstGeom prst="rect">
            <a:avLst/>
          </a:prstGeom>
          <a:noFill/>
          <a:ln w="9525">
            <a:noFill/>
            <a:miter lim="800000"/>
            <a:headEnd/>
            <a:tailEnd/>
          </a:ln>
        </p:spPr>
      </p:pic>
      <p:pic>
        <p:nvPicPr>
          <p:cNvPr id="20509" name="Picture 81" descr="ap2"/>
          <p:cNvPicPr>
            <a:picLocks noChangeAspect="1" noChangeArrowheads="1"/>
          </p:cNvPicPr>
          <p:nvPr/>
        </p:nvPicPr>
        <p:blipFill>
          <a:blip r:embed="rId12" cstate="screen"/>
          <a:srcRect/>
          <a:stretch>
            <a:fillRect/>
          </a:stretch>
        </p:blipFill>
        <p:spPr bwMode="auto">
          <a:xfrm>
            <a:off x="7688263" y="1481138"/>
            <a:ext cx="612775" cy="614362"/>
          </a:xfrm>
          <a:prstGeom prst="rect">
            <a:avLst/>
          </a:prstGeom>
          <a:noFill/>
          <a:ln w="9525">
            <a:noFill/>
            <a:miter lim="800000"/>
            <a:headEnd/>
            <a:tailEnd/>
          </a:ln>
        </p:spPr>
      </p:pic>
      <p:pic>
        <p:nvPicPr>
          <p:cNvPr id="20510" name="Picture 82" descr="bob.png"/>
          <p:cNvPicPr>
            <a:picLocks noChangeAspect="1"/>
          </p:cNvPicPr>
          <p:nvPr/>
        </p:nvPicPr>
        <p:blipFill>
          <a:blip r:embed="rId13" cstate="screen"/>
          <a:srcRect/>
          <a:stretch>
            <a:fillRect/>
          </a:stretch>
        </p:blipFill>
        <p:spPr bwMode="auto">
          <a:xfrm>
            <a:off x="8153400" y="1447800"/>
            <a:ext cx="687388" cy="708025"/>
          </a:xfrm>
          <a:prstGeom prst="rect">
            <a:avLst/>
          </a:prstGeom>
          <a:noFill/>
          <a:ln w="9525">
            <a:noFill/>
            <a:miter lim="800000"/>
            <a:headEnd/>
            <a:tailEnd/>
          </a:ln>
        </p:spPr>
      </p:pic>
      <p:sp>
        <p:nvSpPr>
          <p:cNvPr id="43" name="TextBox 42"/>
          <p:cNvSpPr txBox="1"/>
          <p:nvPr/>
        </p:nvSpPr>
        <p:spPr>
          <a:xfrm>
            <a:off x="5638800" y="5791200"/>
            <a:ext cx="3114352" cy="461665"/>
          </a:xfrm>
          <a:prstGeom prst="rect">
            <a:avLst/>
          </a:prstGeom>
          <a:noFill/>
          <a:effectLst/>
        </p:spPr>
        <p:txBody>
          <a:bodyPr wrap="square" rtlCol="0">
            <a:spAutoFit/>
          </a:bodyPr>
          <a:lstStyle/>
          <a:p>
            <a:pPr algn="ctr"/>
            <a:r>
              <a:rPr lang="en-US" sz="2400" b="1" i="1" dirty="0" smtClean="0">
                <a:latin typeface="+mn-lt"/>
              </a:rPr>
              <a:t>O</a:t>
            </a:r>
            <a:r>
              <a:rPr lang="en-US" sz="2400" b="1" dirty="0" smtClean="0">
                <a:latin typeface="+mn-lt"/>
              </a:rPr>
              <a:t>(M)</a:t>
            </a:r>
            <a:endParaRPr lang="en-US" sz="2400" b="1" dirty="0">
              <a:latin typeface="+mn-lt"/>
            </a:endParaRPr>
          </a:p>
        </p:txBody>
      </p:sp>
      <p:sp>
        <p:nvSpPr>
          <p:cNvPr id="50" name="Slide Number Placeholder 49"/>
          <p:cNvSpPr>
            <a:spLocks noGrp="1"/>
          </p:cNvSpPr>
          <p:nvPr>
            <p:ph type="sldNum" sz="quarter" idx="12"/>
          </p:nvPr>
        </p:nvSpPr>
        <p:spPr/>
        <p:txBody>
          <a:bodyPr/>
          <a:lstStyle/>
          <a:p>
            <a:fld id="{26FF095B-7508-4EE0-8899-3B73C16B2014}" type="slidenum">
              <a:rPr lang="en-US" smtClean="0"/>
              <a:pPr/>
              <a:t>28</a:t>
            </a:fld>
            <a:endParaRPr lang="en-US"/>
          </a:p>
        </p:txBody>
      </p:sp>
      <p:grpSp>
        <p:nvGrpSpPr>
          <p:cNvPr id="51" name="Group 50"/>
          <p:cNvGrpSpPr/>
          <p:nvPr/>
        </p:nvGrpSpPr>
        <p:grpSpPr>
          <a:xfrm>
            <a:off x="3962400" y="1815215"/>
            <a:ext cx="1231900" cy="1138248"/>
            <a:chOff x="3962400" y="1815215"/>
            <a:chExt cx="1231900" cy="1138248"/>
          </a:xfrm>
        </p:grpSpPr>
        <p:pic>
          <p:nvPicPr>
            <p:cNvPr id="45" name="Picture 104" descr="radiowaves2.png"/>
            <p:cNvPicPr>
              <a:picLocks noChangeAspect="1"/>
            </p:cNvPicPr>
            <p:nvPr/>
          </p:nvPicPr>
          <p:blipFill>
            <a:blip r:embed="rId14"/>
            <a:srcRect/>
            <a:stretch>
              <a:fillRect/>
            </a:stretch>
          </p:blipFill>
          <p:spPr bwMode="auto">
            <a:xfrm>
              <a:off x="4495800" y="1815215"/>
              <a:ext cx="698500" cy="573972"/>
            </a:xfrm>
            <a:prstGeom prst="rect">
              <a:avLst/>
            </a:prstGeom>
            <a:noFill/>
            <a:ln w="9525">
              <a:noFill/>
              <a:miter lim="800000"/>
              <a:headEnd/>
              <a:tailEnd/>
            </a:ln>
          </p:spPr>
        </p:pic>
        <p:pic>
          <p:nvPicPr>
            <p:cNvPr id="47" name="Picture 46" descr="laptop1.png"/>
            <p:cNvPicPr>
              <a:picLocks noChangeAspect="1"/>
            </p:cNvPicPr>
            <p:nvPr/>
          </p:nvPicPr>
          <p:blipFill>
            <a:blip r:embed="rId15"/>
            <a:stretch>
              <a:fillRect/>
            </a:stretch>
          </p:blipFill>
          <p:spPr>
            <a:xfrm>
              <a:off x="4419600" y="2362200"/>
              <a:ext cx="694887" cy="591263"/>
            </a:xfrm>
            <a:prstGeom prst="rect">
              <a:avLst/>
            </a:prstGeom>
            <a:effectLst/>
          </p:spPr>
        </p:pic>
        <p:pic>
          <p:nvPicPr>
            <p:cNvPr id="48" name="Picture 47" descr="charlie.png"/>
            <p:cNvPicPr>
              <a:picLocks noChangeAspect="1"/>
            </p:cNvPicPr>
            <p:nvPr/>
          </p:nvPicPr>
          <p:blipFill>
            <a:blip r:embed="rId16" cstate="screen"/>
            <a:stretch>
              <a:fillRect/>
            </a:stretch>
          </p:blipFill>
          <p:spPr>
            <a:xfrm flipH="1">
              <a:off x="3962400" y="1991614"/>
              <a:ext cx="457200" cy="851916"/>
            </a:xfrm>
            <a:prstGeom prst="rect">
              <a:avLst/>
            </a:prstGeom>
            <a:effectLst/>
          </p:spPr>
        </p:pic>
      </p:grpSp>
      <p:sp>
        <p:nvSpPr>
          <p:cNvPr id="49" name="Rectangle 48"/>
          <p:cNvSpPr/>
          <p:nvPr/>
        </p:nvSpPr>
        <p:spPr bwMode="auto">
          <a:xfrm>
            <a:off x="3733800" y="1447800"/>
            <a:ext cx="1752600" cy="457200"/>
          </a:xfrm>
          <a:prstGeom prst="rect">
            <a:avLst/>
          </a:prstGeom>
          <a:blipFill>
            <a:blip r:embed="rId9"/>
            <a:tile tx="0" ty="0" sx="100000" sy="100000" flip="none" algn="tl"/>
          </a:blipFill>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dirty="0" smtClean="0">
                <a:solidFill>
                  <a:schemeClr val="tx1"/>
                </a:solidFill>
              </a:rPr>
              <a:t>Probe “Lucy”</a:t>
            </a:r>
            <a:endParaRPr lang="en-US" sz="2000" dirty="0">
              <a:solidFill>
                <a:schemeClr val="tx1"/>
              </a:solidFill>
            </a:endParaRPr>
          </a:p>
        </p:txBody>
      </p:sp>
      <p:sp>
        <p:nvSpPr>
          <p:cNvPr id="52" name="Rectangle 32"/>
          <p:cNvSpPr>
            <a:spLocks noChangeArrowheads="1"/>
          </p:cNvSpPr>
          <p:nvPr/>
        </p:nvSpPr>
        <p:spPr bwMode="auto">
          <a:xfrm>
            <a:off x="7772400" y="4267200"/>
            <a:ext cx="943207" cy="400110"/>
          </a:xfrm>
          <a:prstGeom prst="rect">
            <a:avLst/>
          </a:prstGeom>
          <a:noFill/>
          <a:ln w="9525">
            <a:noFill/>
            <a:miter lim="800000"/>
            <a:headEnd/>
            <a:tailEnd/>
          </a:ln>
        </p:spPr>
        <p:txBody>
          <a:bodyPr wrap="none">
            <a:spAutoFit/>
          </a:bodyPr>
          <a:lstStyle/>
          <a:p>
            <a:r>
              <a:rPr lang="en-US" sz="2000" dirty="0" err="1" smtClean="0">
                <a:latin typeface="Calibri" pitchFamily="34" charset="0"/>
              </a:rPr>
              <a:t>K</a:t>
            </a:r>
            <a:r>
              <a:rPr lang="en-US" sz="2000" baseline="-25000" dirty="0" err="1" smtClean="0">
                <a:latin typeface="Calibri" pitchFamily="34" charset="0"/>
              </a:rPr>
              <a:t>SharedM</a:t>
            </a:r>
            <a:endParaRPr lang="en-US" sz="2000" baseline="-25000" dirty="0">
              <a:latin typeface="Calibri" pitchFamily="34" charset="0"/>
            </a:endParaRPr>
          </a:p>
        </p:txBody>
      </p:sp>
      <p:sp>
        <p:nvSpPr>
          <p:cNvPr id="53" name="TextBox 52"/>
          <p:cNvSpPr txBox="1"/>
          <p:nvPr/>
        </p:nvSpPr>
        <p:spPr>
          <a:xfrm>
            <a:off x="5638800" y="4953000"/>
            <a:ext cx="3132139" cy="707886"/>
          </a:xfrm>
          <a:prstGeom prst="rect">
            <a:avLst/>
          </a:prstGeom>
          <a:noFill/>
        </p:spPr>
        <p:txBody>
          <a:bodyPr wrap="square" rtlCol="0">
            <a:spAutoFit/>
          </a:bodyPr>
          <a:lstStyle/>
          <a:p>
            <a:pPr algn="ctr"/>
            <a:r>
              <a:rPr lang="en-US" sz="2000" dirty="0" smtClean="0"/>
              <a:t>Try to decrypt with each key (accounts + associations)</a:t>
            </a:r>
            <a:endParaRPr lang="en-US" sz="2000" dirty="0"/>
          </a:p>
        </p:txBody>
      </p:sp>
      <p:sp>
        <p:nvSpPr>
          <p:cNvPr id="54" name="Rectangle 53"/>
          <p:cNvSpPr/>
          <p:nvPr/>
        </p:nvSpPr>
        <p:spPr>
          <a:xfrm>
            <a:off x="7848600" y="3276600"/>
            <a:ext cx="762000" cy="304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7848600" y="3581400"/>
            <a:ext cx="762000" cy="304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7848600" y="3886200"/>
            <a:ext cx="762000" cy="304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7848600" y="4343400"/>
            <a:ext cx="762000" cy="304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439662372"/>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500"/>
                                        <p:tgtEl>
                                          <p:spTgt spid="51"/>
                                        </p:tgtEl>
                                      </p:cBhvr>
                                    </p:animEffect>
                                  </p:childTnLst>
                                </p:cTn>
                              </p:par>
                              <p:par>
                                <p:cTn id="8" presetID="10" presetClass="entr" presetSubtype="0" fill="hold" grpId="1" nodeType="withEffect">
                                  <p:stCondLst>
                                    <p:cond delay="0"/>
                                  </p:stCondLst>
                                  <p:childTnLst>
                                    <p:set>
                                      <p:cBhvr>
                                        <p:cTn id="9" dur="1" fill="hold">
                                          <p:stCondLst>
                                            <p:cond delay="0"/>
                                          </p:stCondLst>
                                        </p:cTn>
                                        <p:tgtEl>
                                          <p:spTgt spid="49"/>
                                        </p:tgtEl>
                                        <p:attrNameLst>
                                          <p:attrName>style.visibility</p:attrName>
                                        </p:attrNameLst>
                                      </p:cBhvr>
                                      <p:to>
                                        <p:strVal val="visible"/>
                                      </p:to>
                                    </p:set>
                                    <p:animEffect transition="in" filter="fade">
                                      <p:cBhvr>
                                        <p:cTn id="10" dur="500"/>
                                        <p:tgtEl>
                                          <p:spTgt spid="49"/>
                                        </p:tgtEl>
                                      </p:cBhvr>
                                    </p:animEffect>
                                  </p:childTnLst>
                                </p:cTn>
                              </p:par>
                            </p:childTnLst>
                          </p:cTn>
                        </p:par>
                        <p:par>
                          <p:cTn id="11" fill="hold">
                            <p:stCondLst>
                              <p:cond delay="500"/>
                            </p:stCondLst>
                            <p:childTnLst>
                              <p:par>
                                <p:cTn id="12" presetID="56" presetClass="path" presetSubtype="0" accel="50000" decel="50000" fill="hold" grpId="0" nodeType="afterEffect">
                                  <p:stCondLst>
                                    <p:cond delay="0"/>
                                  </p:stCondLst>
                                  <p:childTnLst>
                                    <p:animMotion origin="layout" path="M 3.33333E-6 -4.44444E-6 L 0.0875 0.41112 " pathEditMode="relative" rAng="0" ptsTypes="AA">
                                      <p:cBhvr>
                                        <p:cTn id="13" dur="1000" fill="hold"/>
                                        <p:tgtEl>
                                          <p:spTgt spid="49"/>
                                        </p:tgtEl>
                                        <p:attrNameLst>
                                          <p:attrName>ppt_x</p:attrName>
                                          <p:attrName>ppt_y</p:attrName>
                                        </p:attrNameLst>
                                      </p:cBhvr>
                                      <p:rCtr x="4400" y="20600"/>
                                    </p:animMotion>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54"/>
                                        </p:tgtEl>
                                        <p:attrNameLst>
                                          <p:attrName>style.visibility</p:attrName>
                                        </p:attrNameLst>
                                      </p:cBhvr>
                                      <p:to>
                                        <p:strVal val="visible"/>
                                      </p:to>
                                    </p:set>
                                    <p:animEffect transition="in" filter="fade">
                                      <p:cBhvr>
                                        <p:cTn id="18" dur="1000"/>
                                        <p:tgtEl>
                                          <p:spTgt spid="54"/>
                                        </p:tgtEl>
                                      </p:cBhvr>
                                    </p:animEffect>
                                  </p:childTnLst>
                                </p:cTn>
                              </p:par>
                            </p:childTnLst>
                          </p:cTn>
                        </p:par>
                        <p:par>
                          <p:cTn id="19" fill="hold">
                            <p:stCondLst>
                              <p:cond delay="1000"/>
                            </p:stCondLst>
                            <p:childTnLst>
                              <p:par>
                                <p:cTn id="20" presetID="10" presetClass="exit" presetSubtype="0" fill="hold" grpId="1" nodeType="afterEffect">
                                  <p:stCondLst>
                                    <p:cond delay="0"/>
                                  </p:stCondLst>
                                  <p:childTnLst>
                                    <p:animEffect transition="out" filter="fade">
                                      <p:cBhvr>
                                        <p:cTn id="21" dur="500"/>
                                        <p:tgtEl>
                                          <p:spTgt spid="54"/>
                                        </p:tgtEl>
                                      </p:cBhvr>
                                    </p:animEffect>
                                    <p:set>
                                      <p:cBhvr>
                                        <p:cTn id="22" dur="1" fill="hold">
                                          <p:stCondLst>
                                            <p:cond delay="499"/>
                                          </p:stCondLst>
                                        </p:cTn>
                                        <p:tgtEl>
                                          <p:spTgt spid="54"/>
                                        </p:tgtEl>
                                        <p:attrNameLst>
                                          <p:attrName>style.visibility</p:attrName>
                                        </p:attrNameLst>
                                      </p:cBhvr>
                                      <p:to>
                                        <p:strVal val="hidden"/>
                                      </p:to>
                                    </p:set>
                                  </p:childTnLst>
                                </p:cTn>
                              </p:par>
                            </p:childTnLst>
                          </p:cTn>
                        </p:par>
                        <p:par>
                          <p:cTn id="23" fill="hold">
                            <p:stCondLst>
                              <p:cond delay="1500"/>
                            </p:stCondLst>
                            <p:childTnLst>
                              <p:par>
                                <p:cTn id="24" presetID="10" presetClass="entr" presetSubtype="0" fill="hold" grpId="0" nodeType="afterEffect">
                                  <p:stCondLst>
                                    <p:cond delay="0"/>
                                  </p:stCondLst>
                                  <p:childTnLst>
                                    <p:set>
                                      <p:cBhvr>
                                        <p:cTn id="25" dur="1" fill="hold">
                                          <p:stCondLst>
                                            <p:cond delay="0"/>
                                          </p:stCondLst>
                                        </p:cTn>
                                        <p:tgtEl>
                                          <p:spTgt spid="55"/>
                                        </p:tgtEl>
                                        <p:attrNameLst>
                                          <p:attrName>style.visibility</p:attrName>
                                        </p:attrNameLst>
                                      </p:cBhvr>
                                      <p:to>
                                        <p:strVal val="visible"/>
                                      </p:to>
                                    </p:set>
                                    <p:animEffect transition="in" filter="fade">
                                      <p:cBhvr>
                                        <p:cTn id="26" dur="1000"/>
                                        <p:tgtEl>
                                          <p:spTgt spid="55"/>
                                        </p:tgtEl>
                                      </p:cBhvr>
                                    </p:animEffect>
                                  </p:childTnLst>
                                </p:cTn>
                              </p:par>
                            </p:childTnLst>
                          </p:cTn>
                        </p:par>
                        <p:par>
                          <p:cTn id="27" fill="hold">
                            <p:stCondLst>
                              <p:cond delay="2500"/>
                            </p:stCondLst>
                            <p:childTnLst>
                              <p:par>
                                <p:cTn id="28" presetID="10" presetClass="exit" presetSubtype="0" fill="hold" grpId="1" nodeType="afterEffect">
                                  <p:stCondLst>
                                    <p:cond delay="0"/>
                                  </p:stCondLst>
                                  <p:childTnLst>
                                    <p:animEffect transition="out" filter="fade">
                                      <p:cBhvr>
                                        <p:cTn id="29" dur="500"/>
                                        <p:tgtEl>
                                          <p:spTgt spid="55"/>
                                        </p:tgtEl>
                                      </p:cBhvr>
                                    </p:animEffect>
                                    <p:set>
                                      <p:cBhvr>
                                        <p:cTn id="30" dur="1" fill="hold">
                                          <p:stCondLst>
                                            <p:cond delay="499"/>
                                          </p:stCondLst>
                                        </p:cTn>
                                        <p:tgtEl>
                                          <p:spTgt spid="55"/>
                                        </p:tgtEl>
                                        <p:attrNameLst>
                                          <p:attrName>style.visibility</p:attrName>
                                        </p:attrNameLst>
                                      </p:cBhvr>
                                      <p:to>
                                        <p:strVal val="hidden"/>
                                      </p:to>
                                    </p:set>
                                  </p:childTnLst>
                                </p:cTn>
                              </p:par>
                            </p:childTnLst>
                          </p:cTn>
                        </p:par>
                        <p:par>
                          <p:cTn id="31" fill="hold">
                            <p:stCondLst>
                              <p:cond delay="3000"/>
                            </p:stCondLst>
                            <p:childTnLst>
                              <p:par>
                                <p:cTn id="32" presetID="10" presetClass="entr" presetSubtype="0" fill="hold" grpId="0" nodeType="afterEffect">
                                  <p:stCondLst>
                                    <p:cond delay="0"/>
                                  </p:stCondLst>
                                  <p:childTnLst>
                                    <p:set>
                                      <p:cBhvr>
                                        <p:cTn id="33" dur="1" fill="hold">
                                          <p:stCondLst>
                                            <p:cond delay="0"/>
                                          </p:stCondLst>
                                        </p:cTn>
                                        <p:tgtEl>
                                          <p:spTgt spid="56"/>
                                        </p:tgtEl>
                                        <p:attrNameLst>
                                          <p:attrName>style.visibility</p:attrName>
                                        </p:attrNameLst>
                                      </p:cBhvr>
                                      <p:to>
                                        <p:strVal val="visible"/>
                                      </p:to>
                                    </p:set>
                                    <p:animEffect transition="in" filter="fade">
                                      <p:cBhvr>
                                        <p:cTn id="34" dur="1000"/>
                                        <p:tgtEl>
                                          <p:spTgt spid="56"/>
                                        </p:tgtEl>
                                      </p:cBhvr>
                                    </p:animEffect>
                                  </p:childTnLst>
                                </p:cTn>
                              </p:par>
                            </p:childTnLst>
                          </p:cTn>
                        </p:par>
                        <p:par>
                          <p:cTn id="35" fill="hold">
                            <p:stCondLst>
                              <p:cond delay="4000"/>
                            </p:stCondLst>
                            <p:childTnLst>
                              <p:par>
                                <p:cTn id="36" presetID="10" presetClass="exit" presetSubtype="0" fill="hold" grpId="1" nodeType="afterEffect">
                                  <p:stCondLst>
                                    <p:cond delay="0"/>
                                  </p:stCondLst>
                                  <p:childTnLst>
                                    <p:animEffect transition="out" filter="fade">
                                      <p:cBhvr>
                                        <p:cTn id="37" dur="500"/>
                                        <p:tgtEl>
                                          <p:spTgt spid="56"/>
                                        </p:tgtEl>
                                      </p:cBhvr>
                                    </p:animEffect>
                                    <p:set>
                                      <p:cBhvr>
                                        <p:cTn id="38" dur="1" fill="hold">
                                          <p:stCondLst>
                                            <p:cond delay="499"/>
                                          </p:stCondLst>
                                        </p:cTn>
                                        <p:tgtEl>
                                          <p:spTgt spid="56"/>
                                        </p:tgtEl>
                                        <p:attrNameLst>
                                          <p:attrName>style.visibility</p:attrName>
                                        </p:attrNameLst>
                                      </p:cBhvr>
                                      <p:to>
                                        <p:strVal val="hidden"/>
                                      </p:to>
                                    </p:set>
                                  </p:childTnLst>
                                </p:cTn>
                              </p:par>
                            </p:childTnLst>
                          </p:cTn>
                        </p:par>
                        <p:par>
                          <p:cTn id="39" fill="hold">
                            <p:stCondLst>
                              <p:cond delay="4500"/>
                            </p:stCondLst>
                            <p:childTnLst>
                              <p:par>
                                <p:cTn id="40" presetID="10" presetClass="entr" presetSubtype="0"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Effect transition="in" filter="fade">
                                      <p:cBhvr>
                                        <p:cTn id="42" dur="1000"/>
                                        <p:tgtEl>
                                          <p:spTgt spid="57"/>
                                        </p:tgtEl>
                                      </p:cBhvr>
                                    </p:animEffect>
                                  </p:childTnLst>
                                </p:cTn>
                              </p:par>
                            </p:childTnLst>
                          </p:cTn>
                        </p:par>
                        <p:par>
                          <p:cTn id="43" fill="hold">
                            <p:stCondLst>
                              <p:cond delay="5500"/>
                            </p:stCondLst>
                            <p:childTnLst>
                              <p:par>
                                <p:cTn id="44" presetID="10" presetClass="exit" presetSubtype="0" fill="hold" grpId="1" nodeType="afterEffect">
                                  <p:stCondLst>
                                    <p:cond delay="0"/>
                                  </p:stCondLst>
                                  <p:childTnLst>
                                    <p:animEffect transition="out" filter="fade">
                                      <p:cBhvr>
                                        <p:cTn id="45" dur="500"/>
                                        <p:tgtEl>
                                          <p:spTgt spid="57"/>
                                        </p:tgtEl>
                                      </p:cBhvr>
                                    </p:animEffect>
                                    <p:set>
                                      <p:cBhvr>
                                        <p:cTn id="46" dur="1" fill="hold">
                                          <p:stCondLst>
                                            <p:cond delay="499"/>
                                          </p:stCondLst>
                                        </p:cTn>
                                        <p:tgtEl>
                                          <p:spTgt spid="57"/>
                                        </p:tgtEl>
                                        <p:attrNameLst>
                                          <p:attrName>style.visibility</p:attrName>
                                        </p:attrNameLst>
                                      </p:cBhvr>
                                      <p:to>
                                        <p:strVal val="hidden"/>
                                      </p:to>
                                    </p:set>
                                  </p:childTnLst>
                                </p:cTn>
                              </p:par>
                            </p:childTnLst>
                          </p:cTn>
                        </p:par>
                        <p:par>
                          <p:cTn id="47" fill="hold">
                            <p:stCondLst>
                              <p:cond delay="6000"/>
                            </p:stCondLst>
                            <p:childTnLst>
                              <p:par>
                                <p:cTn id="48" presetID="56" presetClass="exit" presetSubtype="0" fill="hold" grpId="2" nodeType="afterEffect">
                                  <p:stCondLst>
                                    <p:cond delay="0"/>
                                  </p:stCondLst>
                                  <p:childTnLst>
                                    <p:anim from="(ppt_w)" to="(-ppt_w*2)" calcmode="lin" valueType="num">
                                      <p:cBhvr rctx="PPT">
                                        <p:cTn id="49" dur="500" autoRev="1">
                                          <p:stCondLst>
                                            <p:cond delay="0"/>
                                          </p:stCondLst>
                                        </p:cTn>
                                        <p:tgtEl>
                                          <p:spTgt spid="49"/>
                                        </p:tgtEl>
                                        <p:attrNameLst>
                                          <p:attrName>ppt_w</p:attrName>
                                        </p:attrNameLst>
                                      </p:cBhvr>
                                    </p:anim>
                                    <p:anim by="(ppt_w*0.50)" calcmode="lin" valueType="num">
                                      <p:cBhvr>
                                        <p:cTn id="50" dur="500" decel="50000" autoRev="1">
                                          <p:stCondLst>
                                            <p:cond delay="0"/>
                                          </p:stCondLst>
                                        </p:cTn>
                                        <p:tgtEl>
                                          <p:spTgt spid="49"/>
                                        </p:tgtEl>
                                        <p:attrNameLst>
                                          <p:attrName>ppt_x</p:attrName>
                                        </p:attrNameLst>
                                      </p:cBhvr>
                                    </p:anim>
                                    <p:anim from="(ppt_y)" to="(1+ppt_h/2)" calcmode="lin" valueType="num">
                                      <p:cBhvr>
                                        <p:cTn id="51" dur="1000">
                                          <p:stCondLst>
                                            <p:cond delay="0"/>
                                          </p:stCondLst>
                                        </p:cTn>
                                        <p:tgtEl>
                                          <p:spTgt spid="49"/>
                                        </p:tgtEl>
                                        <p:attrNameLst>
                                          <p:attrName>ppt_y</p:attrName>
                                        </p:attrNameLst>
                                      </p:cBhvr>
                                    </p:anim>
                                    <p:animRot by="21600000">
                                      <p:cBhvr>
                                        <p:cTn id="52" dur="1000">
                                          <p:stCondLst>
                                            <p:cond delay="0"/>
                                          </p:stCondLst>
                                        </p:cTn>
                                        <p:tgtEl>
                                          <p:spTgt spid="49"/>
                                        </p:tgtEl>
                                        <p:attrNameLst>
                                          <p:attrName>r</p:attrName>
                                        </p:attrNameLst>
                                      </p:cBhvr>
                                    </p:animRot>
                                    <p:set>
                                      <p:cBhvr>
                                        <p:cTn id="53" dur="1" fill="hold">
                                          <p:stCondLst>
                                            <p:cond delay="999"/>
                                          </p:stCondLst>
                                        </p:cTn>
                                        <p:tgtEl>
                                          <p:spTgt spid="49"/>
                                        </p:tgtEl>
                                        <p:attrNameLst>
                                          <p:attrName>style.visibility</p:attrName>
                                        </p:attrNameLst>
                                      </p:cBhvr>
                                      <p:to>
                                        <p:strVal val="hidden"/>
                                      </p:to>
                                    </p:set>
                                  </p:childTnLst>
                                </p:cTn>
                              </p:par>
                              <p:par>
                                <p:cTn id="54" presetID="10" presetClass="entr" presetSubtype="0" fill="hold" grpId="0" nodeType="withEffect">
                                  <p:stCondLst>
                                    <p:cond delay="0"/>
                                  </p:stCondLst>
                                  <p:childTnLst>
                                    <p:set>
                                      <p:cBhvr>
                                        <p:cTn id="55" dur="1" fill="hold">
                                          <p:stCondLst>
                                            <p:cond delay="0"/>
                                          </p:stCondLst>
                                        </p:cTn>
                                        <p:tgtEl>
                                          <p:spTgt spid="43"/>
                                        </p:tgtEl>
                                        <p:attrNameLst>
                                          <p:attrName>style.visibility</p:attrName>
                                        </p:attrNameLst>
                                      </p:cBhvr>
                                      <p:to>
                                        <p:strVal val="visible"/>
                                      </p:to>
                                    </p:set>
                                    <p:animEffect transition="in" filter="fade">
                                      <p:cBhvr>
                                        <p:cTn id="56"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9" grpId="0" animBg="1"/>
      <p:bldP spid="49" grpId="1" animBg="1"/>
      <p:bldP spid="49" grpId="2" animBg="1"/>
      <p:bldP spid="54" grpId="0" animBg="1"/>
      <p:bldP spid="54" grpId="1" animBg="1"/>
      <p:bldP spid="55" grpId="0" animBg="1"/>
      <p:bldP spid="55" grpId="1" animBg="1"/>
      <p:bldP spid="56" grpId="0" animBg="1"/>
      <p:bldP spid="56" grpId="1" animBg="1"/>
      <p:bldP spid="57" grpId="0" animBg="1"/>
      <p:bldP spid="57"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5638800" y="1828800"/>
            <a:ext cx="3048000" cy="3886200"/>
          </a:xfrm>
          <a:prstGeom prst="rect">
            <a:avLst/>
          </a:prstGeom>
          <a:solidFill>
            <a:schemeClr val="bg1"/>
          </a:solidFill>
          <a:ln w="9525">
            <a:solidFill>
              <a:schemeClr val="tx1"/>
            </a:solidFill>
            <a:miter lim="800000"/>
            <a:headEnd/>
            <a:tailEnd/>
          </a:ln>
          <a:effectLst>
            <a:outerShdw blurRad="50800" dist="38100" dir="2700000" algn="tl" rotWithShape="0">
              <a:prstClr val="black">
                <a:alpha val="40000"/>
              </a:prstClr>
            </a:outerShdw>
          </a:effectLst>
        </p:spPr>
        <p:txBody>
          <a:bodyPr wrap="none" anchor="ctr"/>
          <a:lstStyle/>
          <a:p>
            <a:pPr algn="ctr"/>
            <a:endParaRPr lang="en-US" sz="2000" dirty="0">
              <a:latin typeface="Calibri" pitchFamily="34" charset="0"/>
            </a:endParaRPr>
          </a:p>
        </p:txBody>
      </p:sp>
      <p:sp>
        <p:nvSpPr>
          <p:cNvPr id="20483" name="Rectangle 4"/>
          <p:cNvSpPr>
            <a:spLocks noGrp="1" noChangeArrowheads="1"/>
          </p:cNvSpPr>
          <p:nvPr>
            <p:ph type="title"/>
          </p:nvPr>
        </p:nvSpPr>
        <p:spPr>
          <a:xfrm>
            <a:off x="304800" y="274638"/>
            <a:ext cx="8458200" cy="1143000"/>
          </a:xfrm>
        </p:spPr>
        <p:txBody>
          <a:bodyPr/>
          <a:lstStyle/>
          <a:p>
            <a:pPr eaLnBrk="1" hangingPunct="1"/>
            <a:r>
              <a:rPr lang="en-US" smtClean="0"/>
              <a:t>Straw man: Symmetric Key Protocol</a:t>
            </a:r>
          </a:p>
        </p:txBody>
      </p:sp>
      <p:sp>
        <p:nvSpPr>
          <p:cNvPr id="20484" name="Rectangle 4"/>
          <p:cNvSpPr>
            <a:spLocks noChangeArrowheads="1"/>
          </p:cNvSpPr>
          <p:nvPr/>
        </p:nvSpPr>
        <p:spPr bwMode="auto">
          <a:xfrm>
            <a:off x="533400" y="1828800"/>
            <a:ext cx="3048000" cy="3886200"/>
          </a:xfrm>
          <a:prstGeom prst="rect">
            <a:avLst/>
          </a:prstGeom>
          <a:solidFill>
            <a:schemeClr val="bg1"/>
          </a:solidFill>
          <a:ln w="9525">
            <a:solidFill>
              <a:schemeClr val="tx1"/>
            </a:solidFill>
            <a:miter lim="800000"/>
            <a:headEnd/>
            <a:tailEnd/>
          </a:ln>
          <a:effectLst>
            <a:outerShdw blurRad="50800" dist="38100" dir="2700000" algn="tl" rotWithShape="0">
              <a:prstClr val="black">
                <a:alpha val="40000"/>
              </a:prstClr>
            </a:outerShdw>
          </a:effectLst>
        </p:spPr>
        <p:txBody>
          <a:bodyPr wrap="none" anchor="ctr"/>
          <a:lstStyle/>
          <a:p>
            <a:pPr algn="ctr"/>
            <a:endParaRPr lang="en-US" sz="2000">
              <a:latin typeface="Calibri" pitchFamily="34" charset="0"/>
            </a:endParaRPr>
          </a:p>
        </p:txBody>
      </p:sp>
      <p:sp>
        <p:nvSpPr>
          <p:cNvPr id="20485" name="Rectangle 5"/>
          <p:cNvSpPr>
            <a:spLocks noChangeArrowheads="1"/>
          </p:cNvSpPr>
          <p:nvPr/>
        </p:nvSpPr>
        <p:spPr bwMode="auto">
          <a:xfrm>
            <a:off x="914400" y="2743200"/>
            <a:ext cx="1524000" cy="533400"/>
          </a:xfrm>
          <a:prstGeom prst="rect">
            <a:avLst/>
          </a:prstGeom>
          <a:solidFill>
            <a:schemeClr val="bg1"/>
          </a:solidFill>
          <a:ln w="9525">
            <a:solidFill>
              <a:schemeClr val="tx1"/>
            </a:solidFill>
            <a:miter lim="800000"/>
            <a:headEnd/>
            <a:tailEnd/>
          </a:ln>
        </p:spPr>
        <p:txBody>
          <a:bodyPr wrap="none" anchor="ctr"/>
          <a:lstStyle/>
          <a:p>
            <a:pPr algn="ctr"/>
            <a:r>
              <a:rPr lang="en-US" sz="2000">
                <a:latin typeface="Calibri" pitchFamily="34" charset="0"/>
              </a:rPr>
              <a:t>Probe “Bob”</a:t>
            </a:r>
          </a:p>
        </p:txBody>
      </p:sp>
      <p:sp>
        <p:nvSpPr>
          <p:cNvPr id="20486" name="Line 6"/>
          <p:cNvSpPr>
            <a:spLocks noChangeShapeType="1"/>
          </p:cNvSpPr>
          <p:nvPr/>
        </p:nvSpPr>
        <p:spPr bwMode="auto">
          <a:xfrm>
            <a:off x="1981200" y="2286000"/>
            <a:ext cx="1588" cy="381000"/>
          </a:xfrm>
          <a:prstGeom prst="line">
            <a:avLst/>
          </a:prstGeom>
          <a:noFill/>
          <a:ln w="38100">
            <a:solidFill>
              <a:schemeClr val="tx1"/>
            </a:solidFill>
            <a:round/>
            <a:headEnd/>
            <a:tailEnd type="triangle" w="med" len="med"/>
          </a:ln>
        </p:spPr>
        <p:txBody>
          <a:bodyPr/>
          <a:lstStyle/>
          <a:p>
            <a:endParaRPr lang="en-US"/>
          </a:p>
        </p:txBody>
      </p:sp>
      <p:sp>
        <p:nvSpPr>
          <p:cNvPr id="20487" name="Text Box 7"/>
          <p:cNvSpPr txBox="1">
            <a:spLocks noChangeArrowheads="1"/>
          </p:cNvSpPr>
          <p:nvPr/>
        </p:nvSpPr>
        <p:spPr bwMode="auto">
          <a:xfrm>
            <a:off x="1600200" y="1905000"/>
            <a:ext cx="835025" cy="396875"/>
          </a:xfrm>
          <a:prstGeom prst="rect">
            <a:avLst/>
          </a:prstGeom>
          <a:noFill/>
          <a:ln w="9525">
            <a:noFill/>
            <a:miter lim="800000"/>
            <a:headEnd/>
            <a:tailEnd/>
          </a:ln>
        </p:spPr>
        <p:txBody>
          <a:bodyPr wrap="none">
            <a:spAutoFit/>
          </a:bodyPr>
          <a:lstStyle/>
          <a:p>
            <a:r>
              <a:rPr lang="en-US" sz="2000">
                <a:latin typeface="Calibri" pitchFamily="34" charset="0"/>
              </a:rPr>
              <a:t>Client</a:t>
            </a:r>
          </a:p>
        </p:txBody>
      </p:sp>
      <p:sp>
        <p:nvSpPr>
          <p:cNvPr id="20488" name="Text Box 8"/>
          <p:cNvSpPr txBox="1">
            <a:spLocks noChangeArrowheads="1"/>
          </p:cNvSpPr>
          <p:nvPr/>
        </p:nvSpPr>
        <p:spPr bwMode="auto">
          <a:xfrm>
            <a:off x="6705600" y="1905000"/>
            <a:ext cx="1031875" cy="396875"/>
          </a:xfrm>
          <a:prstGeom prst="rect">
            <a:avLst/>
          </a:prstGeom>
          <a:noFill/>
          <a:ln w="9525">
            <a:noFill/>
            <a:miter lim="800000"/>
            <a:headEnd/>
            <a:tailEnd/>
          </a:ln>
        </p:spPr>
        <p:txBody>
          <a:bodyPr wrap="none">
            <a:spAutoFit/>
          </a:bodyPr>
          <a:lstStyle/>
          <a:p>
            <a:r>
              <a:rPr lang="en-US" sz="2000">
                <a:latin typeface="Calibri" pitchFamily="34" charset="0"/>
              </a:rPr>
              <a:t>Service</a:t>
            </a:r>
          </a:p>
        </p:txBody>
      </p:sp>
      <p:sp>
        <p:nvSpPr>
          <p:cNvPr id="20489" name="Line 9"/>
          <p:cNvSpPr>
            <a:spLocks noChangeShapeType="1"/>
          </p:cNvSpPr>
          <p:nvPr/>
        </p:nvSpPr>
        <p:spPr bwMode="auto">
          <a:xfrm>
            <a:off x="1981200" y="3352800"/>
            <a:ext cx="0" cy="381000"/>
          </a:xfrm>
          <a:prstGeom prst="line">
            <a:avLst/>
          </a:prstGeom>
          <a:noFill/>
          <a:ln w="38100">
            <a:solidFill>
              <a:schemeClr val="tx1"/>
            </a:solidFill>
            <a:round/>
            <a:headEnd/>
            <a:tailEnd type="triangle" w="med" len="med"/>
          </a:ln>
        </p:spPr>
        <p:txBody>
          <a:bodyPr/>
          <a:lstStyle/>
          <a:p>
            <a:endParaRPr lang="en-US"/>
          </a:p>
        </p:txBody>
      </p:sp>
      <p:pic>
        <p:nvPicPr>
          <p:cNvPr id="20490" name="Picture 10" descr="envelope_icon"/>
          <p:cNvPicPr>
            <a:picLocks noChangeAspect="1" noChangeArrowheads="1"/>
          </p:cNvPicPr>
          <p:nvPr/>
        </p:nvPicPr>
        <p:blipFill>
          <a:blip r:embed="rId3" cstate="screen"/>
          <a:srcRect/>
          <a:stretch>
            <a:fillRect/>
          </a:stretch>
        </p:blipFill>
        <p:spPr bwMode="auto">
          <a:xfrm>
            <a:off x="1371600" y="3810000"/>
            <a:ext cx="1295400" cy="1295400"/>
          </a:xfrm>
          <a:prstGeom prst="rect">
            <a:avLst/>
          </a:prstGeom>
          <a:noFill/>
          <a:ln w="9525">
            <a:noFill/>
            <a:miter lim="800000"/>
            <a:headEnd/>
            <a:tailEnd/>
          </a:ln>
        </p:spPr>
      </p:pic>
      <p:sp>
        <p:nvSpPr>
          <p:cNvPr id="20491" name="Text Box 11"/>
          <p:cNvSpPr txBox="1">
            <a:spLocks noChangeArrowheads="1"/>
          </p:cNvSpPr>
          <p:nvPr/>
        </p:nvSpPr>
        <p:spPr bwMode="auto">
          <a:xfrm>
            <a:off x="708025" y="5029200"/>
            <a:ext cx="2482850" cy="677863"/>
          </a:xfrm>
          <a:prstGeom prst="rect">
            <a:avLst/>
          </a:prstGeom>
          <a:noFill/>
          <a:ln w="9525">
            <a:noFill/>
            <a:miter lim="800000"/>
            <a:headEnd/>
            <a:tailEnd/>
          </a:ln>
        </p:spPr>
        <p:txBody>
          <a:bodyPr wrap="none">
            <a:spAutoFit/>
          </a:bodyPr>
          <a:lstStyle/>
          <a:p>
            <a:pPr algn="ctr"/>
            <a:r>
              <a:rPr lang="en-US" sz="2000" dirty="0">
                <a:latin typeface="Calibri" pitchFamily="34" charset="0"/>
              </a:rPr>
              <a:t>Symmetric encryption</a:t>
            </a:r>
            <a:br>
              <a:rPr lang="en-US" sz="2000" dirty="0">
                <a:latin typeface="Calibri" pitchFamily="34" charset="0"/>
              </a:rPr>
            </a:br>
            <a:r>
              <a:rPr lang="en-US" dirty="0">
                <a:latin typeface="Calibri" pitchFamily="34" charset="0"/>
              </a:rPr>
              <a:t>(e.g., AES w/ random IV)</a:t>
            </a:r>
          </a:p>
        </p:txBody>
      </p:sp>
      <p:pic>
        <p:nvPicPr>
          <p:cNvPr id="20492" name="Picture 14" descr="open_envelope_icon"/>
          <p:cNvPicPr>
            <a:picLocks noChangeAspect="1" noChangeArrowheads="1"/>
          </p:cNvPicPr>
          <p:nvPr/>
        </p:nvPicPr>
        <p:blipFill>
          <a:blip r:embed="rId4" cstate="screen"/>
          <a:srcRect/>
          <a:stretch>
            <a:fillRect/>
          </a:stretch>
        </p:blipFill>
        <p:spPr bwMode="auto">
          <a:xfrm>
            <a:off x="6553200" y="3200400"/>
            <a:ext cx="1295400" cy="1295400"/>
          </a:xfrm>
          <a:prstGeom prst="rect">
            <a:avLst/>
          </a:prstGeom>
          <a:noFill/>
          <a:ln w="9525">
            <a:noFill/>
            <a:miter lim="800000"/>
            <a:headEnd/>
            <a:tailEnd/>
          </a:ln>
        </p:spPr>
      </p:pic>
      <p:sp>
        <p:nvSpPr>
          <p:cNvPr id="20493" name="Text Box 15"/>
          <p:cNvSpPr txBox="1">
            <a:spLocks noChangeArrowheads="1"/>
          </p:cNvSpPr>
          <p:nvPr/>
        </p:nvSpPr>
        <p:spPr bwMode="auto">
          <a:xfrm>
            <a:off x="5867400" y="2514600"/>
            <a:ext cx="1828800" cy="396875"/>
          </a:xfrm>
          <a:prstGeom prst="rect">
            <a:avLst/>
          </a:prstGeom>
          <a:noFill/>
          <a:ln w="9525">
            <a:noFill/>
            <a:miter lim="800000"/>
            <a:headEnd/>
            <a:tailEnd/>
          </a:ln>
        </p:spPr>
        <p:txBody>
          <a:bodyPr>
            <a:spAutoFit/>
          </a:bodyPr>
          <a:lstStyle/>
          <a:p>
            <a:r>
              <a:rPr lang="en-US" sz="2000">
                <a:latin typeface="Calibri" pitchFamily="34" charset="0"/>
              </a:rPr>
              <a:t>Check MAC:</a:t>
            </a:r>
          </a:p>
        </p:txBody>
      </p:sp>
      <p:sp>
        <p:nvSpPr>
          <p:cNvPr id="20494" name="Line 16"/>
          <p:cNvSpPr>
            <a:spLocks noChangeShapeType="1"/>
          </p:cNvSpPr>
          <p:nvPr/>
        </p:nvSpPr>
        <p:spPr bwMode="auto">
          <a:xfrm flipV="1">
            <a:off x="7239000" y="2286000"/>
            <a:ext cx="0" cy="228600"/>
          </a:xfrm>
          <a:prstGeom prst="line">
            <a:avLst/>
          </a:prstGeom>
          <a:noFill/>
          <a:ln w="38100">
            <a:solidFill>
              <a:schemeClr val="tx1"/>
            </a:solidFill>
            <a:round/>
            <a:headEnd/>
            <a:tailEnd type="triangle" w="med" len="med"/>
          </a:ln>
        </p:spPr>
        <p:txBody>
          <a:bodyPr/>
          <a:lstStyle/>
          <a:p>
            <a:endParaRPr lang="en-US"/>
          </a:p>
        </p:txBody>
      </p:sp>
      <p:pic>
        <p:nvPicPr>
          <p:cNvPr id="20495" name="Picture 17" descr="key"/>
          <p:cNvPicPr>
            <a:picLocks noChangeAspect="1" noChangeArrowheads="1"/>
          </p:cNvPicPr>
          <p:nvPr/>
        </p:nvPicPr>
        <p:blipFill>
          <a:blip r:embed="rId5" cstate="screen"/>
          <a:srcRect/>
          <a:stretch>
            <a:fillRect/>
          </a:stretch>
        </p:blipFill>
        <p:spPr bwMode="auto">
          <a:xfrm>
            <a:off x="6858000" y="3733800"/>
            <a:ext cx="685800" cy="427038"/>
          </a:xfrm>
          <a:prstGeom prst="rect">
            <a:avLst/>
          </a:prstGeom>
          <a:noFill/>
          <a:ln w="9525">
            <a:noFill/>
            <a:miter lim="800000"/>
            <a:headEnd/>
            <a:tailEnd/>
          </a:ln>
        </p:spPr>
      </p:pic>
      <p:sp>
        <p:nvSpPr>
          <p:cNvPr id="20496" name="Rectangle 18"/>
          <p:cNvSpPr>
            <a:spLocks noChangeArrowheads="1"/>
          </p:cNvSpPr>
          <p:nvPr/>
        </p:nvSpPr>
        <p:spPr bwMode="auto">
          <a:xfrm>
            <a:off x="1981200" y="3276600"/>
            <a:ext cx="757238" cy="400050"/>
          </a:xfrm>
          <a:prstGeom prst="rect">
            <a:avLst/>
          </a:prstGeom>
          <a:noFill/>
          <a:ln w="9525">
            <a:noFill/>
            <a:miter lim="800000"/>
            <a:headEnd/>
            <a:tailEnd/>
          </a:ln>
        </p:spPr>
        <p:txBody>
          <a:bodyPr wrap="none">
            <a:spAutoFit/>
          </a:bodyPr>
          <a:lstStyle/>
          <a:p>
            <a:r>
              <a:rPr lang="en-US" sz="2000">
                <a:latin typeface="Calibri" pitchFamily="34" charset="0"/>
              </a:rPr>
              <a:t>MAC:</a:t>
            </a:r>
          </a:p>
        </p:txBody>
      </p:sp>
      <p:sp>
        <p:nvSpPr>
          <p:cNvPr id="20497" name="Rectangle 19"/>
          <p:cNvSpPr>
            <a:spLocks noChangeArrowheads="1"/>
          </p:cNvSpPr>
          <p:nvPr/>
        </p:nvSpPr>
        <p:spPr bwMode="auto">
          <a:xfrm>
            <a:off x="2667000" y="3276600"/>
            <a:ext cx="510076" cy="400110"/>
          </a:xfrm>
          <a:prstGeom prst="rect">
            <a:avLst/>
          </a:prstGeom>
          <a:noFill/>
          <a:ln w="9525">
            <a:noFill/>
            <a:miter lim="800000"/>
            <a:headEnd/>
            <a:tailEnd/>
          </a:ln>
        </p:spPr>
        <p:txBody>
          <a:bodyPr wrap="none">
            <a:spAutoFit/>
          </a:bodyPr>
          <a:lstStyle/>
          <a:p>
            <a:r>
              <a:rPr lang="en-US" sz="2000" dirty="0" smtClean="0">
                <a:latin typeface="Calibri" pitchFamily="34" charset="0"/>
              </a:rPr>
              <a:t>K</a:t>
            </a:r>
            <a:r>
              <a:rPr lang="en-US" sz="2000" baseline="-25000" dirty="0" smtClean="0">
                <a:latin typeface="Calibri" pitchFamily="34" charset="0"/>
              </a:rPr>
              <a:t>AB</a:t>
            </a:r>
            <a:endParaRPr lang="en-US" sz="2000" baseline="-25000" dirty="0">
              <a:latin typeface="Calibri" pitchFamily="34" charset="0"/>
            </a:endParaRPr>
          </a:p>
        </p:txBody>
      </p:sp>
      <p:sp>
        <p:nvSpPr>
          <p:cNvPr id="20498" name="Rectangle 20"/>
          <p:cNvSpPr>
            <a:spLocks noChangeArrowheads="1"/>
          </p:cNvSpPr>
          <p:nvPr/>
        </p:nvSpPr>
        <p:spPr bwMode="auto">
          <a:xfrm>
            <a:off x="2667000" y="4267200"/>
            <a:ext cx="509588" cy="400050"/>
          </a:xfrm>
          <a:prstGeom prst="rect">
            <a:avLst/>
          </a:prstGeom>
          <a:noFill/>
          <a:ln w="9525">
            <a:noFill/>
            <a:miter lim="800000"/>
            <a:headEnd/>
            <a:tailEnd/>
          </a:ln>
        </p:spPr>
        <p:txBody>
          <a:bodyPr wrap="none">
            <a:spAutoFit/>
          </a:bodyPr>
          <a:lstStyle/>
          <a:p>
            <a:r>
              <a:rPr lang="en-US" sz="2000" dirty="0">
                <a:latin typeface="Calibri" pitchFamily="34" charset="0"/>
              </a:rPr>
              <a:t>K</a:t>
            </a:r>
            <a:r>
              <a:rPr lang="en-US" sz="2000" baseline="-25000" dirty="0">
                <a:latin typeface="Calibri" pitchFamily="34" charset="0"/>
              </a:rPr>
              <a:t>AB</a:t>
            </a:r>
          </a:p>
        </p:txBody>
      </p:sp>
      <p:pic>
        <p:nvPicPr>
          <p:cNvPr id="20499" name="Picture 21" descr="key"/>
          <p:cNvPicPr>
            <a:picLocks noChangeAspect="1" noChangeArrowheads="1"/>
          </p:cNvPicPr>
          <p:nvPr/>
        </p:nvPicPr>
        <p:blipFill>
          <a:blip r:embed="rId5" cstate="screen"/>
          <a:srcRect/>
          <a:stretch>
            <a:fillRect/>
          </a:stretch>
        </p:blipFill>
        <p:spPr bwMode="auto">
          <a:xfrm>
            <a:off x="1676400" y="4267200"/>
            <a:ext cx="685800" cy="427038"/>
          </a:xfrm>
          <a:prstGeom prst="rect">
            <a:avLst/>
          </a:prstGeom>
          <a:noFill/>
          <a:ln w="9525">
            <a:noFill/>
            <a:miter lim="800000"/>
            <a:headEnd/>
            <a:tailEnd/>
          </a:ln>
        </p:spPr>
      </p:pic>
      <p:sp>
        <p:nvSpPr>
          <p:cNvPr id="20500" name="Rectangle 22"/>
          <p:cNvSpPr>
            <a:spLocks noChangeArrowheads="1"/>
          </p:cNvSpPr>
          <p:nvPr/>
        </p:nvSpPr>
        <p:spPr bwMode="auto">
          <a:xfrm>
            <a:off x="7391400" y="2514600"/>
            <a:ext cx="510076" cy="400110"/>
          </a:xfrm>
          <a:prstGeom prst="rect">
            <a:avLst/>
          </a:prstGeom>
          <a:noFill/>
          <a:ln w="9525">
            <a:noFill/>
            <a:miter lim="800000"/>
            <a:headEnd/>
            <a:tailEnd/>
          </a:ln>
        </p:spPr>
        <p:txBody>
          <a:bodyPr wrap="none">
            <a:spAutoFit/>
          </a:bodyPr>
          <a:lstStyle/>
          <a:p>
            <a:r>
              <a:rPr lang="en-US" sz="2000" dirty="0" smtClean="0">
                <a:latin typeface="Calibri" pitchFamily="34" charset="0"/>
              </a:rPr>
              <a:t>K</a:t>
            </a:r>
            <a:r>
              <a:rPr lang="en-US" sz="2000" baseline="-25000" dirty="0" smtClean="0">
                <a:latin typeface="Calibri" pitchFamily="34" charset="0"/>
              </a:rPr>
              <a:t>AB</a:t>
            </a:r>
            <a:endParaRPr lang="en-US" sz="2000" baseline="-25000" dirty="0">
              <a:latin typeface="Calibri" pitchFamily="34" charset="0"/>
            </a:endParaRPr>
          </a:p>
        </p:txBody>
      </p:sp>
      <p:sp>
        <p:nvSpPr>
          <p:cNvPr id="20501" name="Line 23"/>
          <p:cNvSpPr>
            <a:spLocks noChangeShapeType="1"/>
          </p:cNvSpPr>
          <p:nvPr/>
        </p:nvSpPr>
        <p:spPr bwMode="auto">
          <a:xfrm flipV="1">
            <a:off x="7239000" y="2895600"/>
            <a:ext cx="0" cy="228600"/>
          </a:xfrm>
          <a:prstGeom prst="line">
            <a:avLst/>
          </a:prstGeom>
          <a:noFill/>
          <a:ln w="38100">
            <a:solidFill>
              <a:schemeClr val="tx1"/>
            </a:solidFill>
            <a:round/>
            <a:headEnd/>
            <a:tailEnd type="triangle" w="med" len="med"/>
          </a:ln>
        </p:spPr>
        <p:txBody>
          <a:bodyPr/>
          <a:lstStyle/>
          <a:p>
            <a:endParaRPr lang="en-US"/>
          </a:p>
        </p:txBody>
      </p:sp>
      <p:sp>
        <p:nvSpPr>
          <p:cNvPr id="20502" name="Line 24"/>
          <p:cNvSpPr>
            <a:spLocks noChangeShapeType="1"/>
          </p:cNvSpPr>
          <p:nvPr/>
        </p:nvSpPr>
        <p:spPr bwMode="auto">
          <a:xfrm flipV="1">
            <a:off x="7239000" y="4572000"/>
            <a:ext cx="0" cy="228600"/>
          </a:xfrm>
          <a:prstGeom prst="line">
            <a:avLst/>
          </a:prstGeom>
          <a:noFill/>
          <a:ln w="38100">
            <a:solidFill>
              <a:schemeClr val="tx1"/>
            </a:solidFill>
            <a:round/>
            <a:headEnd/>
            <a:tailEnd type="triangle" w="med" len="med"/>
          </a:ln>
        </p:spPr>
        <p:txBody>
          <a:bodyPr/>
          <a:lstStyle/>
          <a:p>
            <a:endParaRPr lang="en-US"/>
          </a:p>
        </p:txBody>
      </p:sp>
      <p:pic>
        <p:nvPicPr>
          <p:cNvPr id="20503" name="Picture 25" descr="aliceandbob"/>
          <p:cNvPicPr>
            <a:picLocks noChangeAspect="1" noChangeArrowheads="1"/>
          </p:cNvPicPr>
          <p:nvPr/>
        </p:nvPicPr>
        <p:blipFill>
          <a:blip r:embed="rId6"/>
          <a:srcRect/>
          <a:stretch>
            <a:fillRect/>
          </a:stretch>
        </p:blipFill>
        <p:spPr bwMode="auto">
          <a:xfrm>
            <a:off x="2438400" y="2747963"/>
            <a:ext cx="842963" cy="525462"/>
          </a:xfrm>
          <a:prstGeom prst="rect">
            <a:avLst/>
          </a:prstGeom>
          <a:noFill/>
          <a:ln w="9525">
            <a:solidFill>
              <a:schemeClr val="tx1"/>
            </a:solidFill>
            <a:miter lim="800000"/>
            <a:headEnd/>
            <a:tailEnd/>
          </a:ln>
        </p:spPr>
      </p:pic>
      <p:grpSp>
        <p:nvGrpSpPr>
          <p:cNvPr id="2" name="Group 27"/>
          <p:cNvGrpSpPr>
            <a:grpSpLocks/>
          </p:cNvGrpSpPr>
          <p:nvPr/>
        </p:nvGrpSpPr>
        <p:grpSpPr bwMode="auto">
          <a:xfrm>
            <a:off x="5715000" y="3200400"/>
            <a:ext cx="2971800" cy="2076450"/>
            <a:chOff x="3600" y="1680"/>
            <a:chExt cx="1872" cy="1308"/>
          </a:xfrm>
        </p:grpSpPr>
        <p:sp>
          <p:nvSpPr>
            <p:cNvPr id="20516" name="Freeform 28"/>
            <p:cNvSpPr>
              <a:spLocks/>
            </p:cNvSpPr>
            <p:nvPr/>
          </p:nvSpPr>
          <p:spPr bwMode="auto">
            <a:xfrm>
              <a:off x="3600" y="2688"/>
              <a:ext cx="960" cy="48"/>
            </a:xfrm>
            <a:custGeom>
              <a:avLst/>
              <a:gdLst>
                <a:gd name="T0" fmla="*/ 0 w 960"/>
                <a:gd name="T1" fmla="*/ 1 h 288"/>
                <a:gd name="T2" fmla="*/ 960 w 960"/>
                <a:gd name="T3" fmla="*/ 1 h 288"/>
                <a:gd name="T4" fmla="*/ 960 w 960"/>
                <a:gd name="T5" fmla="*/ 0 h 288"/>
                <a:gd name="T6" fmla="*/ 0 60000 65536"/>
                <a:gd name="T7" fmla="*/ 0 60000 65536"/>
                <a:gd name="T8" fmla="*/ 0 60000 65536"/>
                <a:gd name="T9" fmla="*/ 0 w 960"/>
                <a:gd name="T10" fmla="*/ 0 h 288"/>
                <a:gd name="T11" fmla="*/ 960 w 960"/>
                <a:gd name="T12" fmla="*/ 288 h 288"/>
              </a:gdLst>
              <a:ahLst/>
              <a:cxnLst>
                <a:cxn ang="T6">
                  <a:pos x="T0" y="T1"/>
                </a:cxn>
                <a:cxn ang="T7">
                  <a:pos x="T2" y="T3"/>
                </a:cxn>
                <a:cxn ang="T8">
                  <a:pos x="T4" y="T5"/>
                </a:cxn>
              </a:cxnLst>
              <a:rect l="T9" t="T10" r="T11" b="T12"/>
              <a:pathLst>
                <a:path w="960" h="288">
                  <a:moveTo>
                    <a:pt x="0" y="288"/>
                  </a:moveTo>
                  <a:lnTo>
                    <a:pt x="960" y="288"/>
                  </a:lnTo>
                  <a:lnTo>
                    <a:pt x="960" y="0"/>
                  </a:lnTo>
                </a:path>
              </a:pathLst>
            </a:custGeom>
            <a:noFill/>
            <a:ln w="38100">
              <a:solidFill>
                <a:schemeClr val="tx1"/>
              </a:solidFill>
              <a:round/>
              <a:headEnd/>
              <a:tailEnd/>
            </a:ln>
          </p:spPr>
          <p:txBody>
            <a:bodyPr/>
            <a:lstStyle/>
            <a:p>
              <a:endParaRPr lang="en-US">
                <a:latin typeface="Calibri" pitchFamily="34" charset="0"/>
              </a:endParaRPr>
            </a:p>
          </p:txBody>
        </p:sp>
        <p:sp>
          <p:nvSpPr>
            <p:cNvPr id="20517" name="Text Box 29"/>
            <p:cNvSpPr txBox="1">
              <a:spLocks noChangeArrowheads="1"/>
            </p:cNvSpPr>
            <p:nvPr/>
          </p:nvSpPr>
          <p:spPr bwMode="auto">
            <a:xfrm>
              <a:off x="4560" y="2736"/>
              <a:ext cx="912" cy="252"/>
            </a:xfrm>
            <a:prstGeom prst="rect">
              <a:avLst/>
            </a:prstGeom>
            <a:noFill/>
            <a:ln w="9525">
              <a:noFill/>
              <a:miter lim="800000"/>
              <a:headEnd/>
              <a:tailEnd/>
            </a:ln>
          </p:spPr>
          <p:txBody>
            <a:bodyPr>
              <a:spAutoFit/>
            </a:bodyPr>
            <a:lstStyle/>
            <a:p>
              <a:pPr algn="r"/>
              <a:endParaRPr lang="en-US" sz="2000" dirty="0">
                <a:latin typeface="Calibri" pitchFamily="34" charset="0"/>
              </a:endParaRPr>
            </a:p>
          </p:txBody>
        </p:sp>
        <p:sp>
          <p:nvSpPr>
            <p:cNvPr id="20518" name="Rectangle 30"/>
            <p:cNvSpPr>
              <a:spLocks noChangeArrowheads="1"/>
            </p:cNvSpPr>
            <p:nvPr/>
          </p:nvSpPr>
          <p:spPr bwMode="auto">
            <a:xfrm>
              <a:off x="4896" y="1680"/>
              <a:ext cx="557" cy="252"/>
            </a:xfrm>
            <a:prstGeom prst="rect">
              <a:avLst/>
            </a:prstGeom>
            <a:noFill/>
            <a:ln w="9525">
              <a:noFill/>
              <a:miter lim="800000"/>
              <a:headEnd/>
              <a:tailEnd/>
            </a:ln>
          </p:spPr>
          <p:txBody>
            <a:bodyPr wrap="none">
              <a:spAutoFit/>
            </a:bodyPr>
            <a:lstStyle/>
            <a:p>
              <a:r>
                <a:rPr lang="en-US" sz="2000" dirty="0" smtClean="0">
                  <a:latin typeface="Calibri" pitchFamily="34" charset="0"/>
                </a:rPr>
                <a:t>K</a:t>
              </a:r>
              <a:r>
                <a:rPr lang="en-US" sz="2000" baseline="-25000" dirty="0" smtClean="0">
                  <a:latin typeface="Calibri" pitchFamily="34" charset="0"/>
                </a:rPr>
                <a:t>Shared1</a:t>
              </a:r>
              <a:endParaRPr lang="en-US" sz="2000" baseline="-25000" dirty="0">
                <a:latin typeface="Calibri" pitchFamily="34" charset="0"/>
              </a:endParaRPr>
            </a:p>
          </p:txBody>
        </p:sp>
        <p:sp>
          <p:nvSpPr>
            <p:cNvPr id="20519" name="Rectangle 31"/>
            <p:cNvSpPr>
              <a:spLocks noChangeArrowheads="1"/>
            </p:cNvSpPr>
            <p:nvPr/>
          </p:nvSpPr>
          <p:spPr bwMode="auto">
            <a:xfrm>
              <a:off x="4896" y="1872"/>
              <a:ext cx="557" cy="252"/>
            </a:xfrm>
            <a:prstGeom prst="rect">
              <a:avLst/>
            </a:prstGeom>
            <a:noFill/>
            <a:ln w="9525">
              <a:noFill/>
              <a:miter lim="800000"/>
              <a:headEnd/>
              <a:tailEnd/>
            </a:ln>
          </p:spPr>
          <p:txBody>
            <a:bodyPr wrap="none">
              <a:spAutoFit/>
            </a:bodyPr>
            <a:lstStyle/>
            <a:p>
              <a:r>
                <a:rPr lang="en-US" sz="2000" dirty="0">
                  <a:latin typeface="Calibri" pitchFamily="34" charset="0"/>
                </a:rPr>
                <a:t>K</a:t>
              </a:r>
              <a:r>
                <a:rPr lang="en-US" sz="2000" baseline="-25000" dirty="0">
                  <a:latin typeface="Calibri" pitchFamily="34" charset="0"/>
                </a:rPr>
                <a:t>Shared2</a:t>
              </a:r>
            </a:p>
          </p:txBody>
        </p:sp>
        <p:sp>
          <p:nvSpPr>
            <p:cNvPr id="20520" name="Rectangle 32"/>
            <p:cNvSpPr>
              <a:spLocks noChangeArrowheads="1"/>
            </p:cNvSpPr>
            <p:nvPr/>
          </p:nvSpPr>
          <p:spPr bwMode="auto">
            <a:xfrm>
              <a:off x="4896" y="2064"/>
              <a:ext cx="557" cy="252"/>
            </a:xfrm>
            <a:prstGeom prst="rect">
              <a:avLst/>
            </a:prstGeom>
            <a:noFill/>
            <a:ln w="9525">
              <a:noFill/>
              <a:miter lim="800000"/>
              <a:headEnd/>
              <a:tailEnd/>
            </a:ln>
          </p:spPr>
          <p:txBody>
            <a:bodyPr wrap="none">
              <a:spAutoFit/>
            </a:bodyPr>
            <a:lstStyle/>
            <a:p>
              <a:r>
                <a:rPr lang="en-US" sz="2000" dirty="0">
                  <a:latin typeface="Calibri" pitchFamily="34" charset="0"/>
                </a:rPr>
                <a:t>K</a:t>
              </a:r>
              <a:r>
                <a:rPr lang="en-US" sz="2000" baseline="-25000" dirty="0">
                  <a:latin typeface="Calibri" pitchFamily="34" charset="0"/>
                </a:rPr>
                <a:t>Shared3</a:t>
              </a:r>
            </a:p>
          </p:txBody>
        </p:sp>
        <p:sp>
          <p:nvSpPr>
            <p:cNvPr id="20521" name="Text Box 33"/>
            <p:cNvSpPr txBox="1">
              <a:spLocks noChangeArrowheads="1"/>
            </p:cNvSpPr>
            <p:nvPr/>
          </p:nvSpPr>
          <p:spPr bwMode="auto">
            <a:xfrm>
              <a:off x="4944" y="2208"/>
              <a:ext cx="528" cy="250"/>
            </a:xfrm>
            <a:prstGeom prst="rect">
              <a:avLst/>
            </a:prstGeom>
            <a:noFill/>
            <a:ln w="9525">
              <a:noFill/>
              <a:miter lim="800000"/>
              <a:headEnd/>
              <a:tailEnd/>
            </a:ln>
          </p:spPr>
          <p:txBody>
            <a:bodyPr>
              <a:spAutoFit/>
            </a:bodyPr>
            <a:lstStyle/>
            <a:p>
              <a:pPr algn="ctr"/>
              <a:r>
                <a:rPr lang="en-US" sz="2000" dirty="0">
                  <a:latin typeface="Calibri" pitchFamily="34" charset="0"/>
                </a:rPr>
                <a:t>…</a:t>
              </a:r>
            </a:p>
          </p:txBody>
        </p:sp>
      </p:grpSp>
      <p:grpSp>
        <p:nvGrpSpPr>
          <p:cNvPr id="3" name="Group 41"/>
          <p:cNvGrpSpPr>
            <a:grpSpLocks/>
          </p:cNvGrpSpPr>
          <p:nvPr/>
        </p:nvGrpSpPr>
        <p:grpSpPr bwMode="auto">
          <a:xfrm>
            <a:off x="3657600" y="4038600"/>
            <a:ext cx="1828800" cy="914400"/>
            <a:chOff x="3657600" y="4876800"/>
            <a:chExt cx="1828800" cy="914400"/>
          </a:xfrm>
        </p:grpSpPr>
        <p:pic>
          <p:nvPicPr>
            <p:cNvPr id="20512" name="Picture 21" descr="waves"/>
            <p:cNvPicPr>
              <a:picLocks noChangeAspect="1" noChangeArrowheads="1"/>
            </p:cNvPicPr>
            <p:nvPr/>
          </p:nvPicPr>
          <p:blipFill>
            <a:blip r:embed="rId7"/>
            <a:srcRect/>
            <a:stretch>
              <a:fillRect/>
            </a:stretch>
          </p:blipFill>
          <p:spPr bwMode="auto">
            <a:xfrm>
              <a:off x="3657600" y="4876800"/>
              <a:ext cx="838200" cy="914400"/>
            </a:xfrm>
            <a:prstGeom prst="rect">
              <a:avLst/>
            </a:prstGeom>
            <a:noFill/>
            <a:ln w="9525">
              <a:noFill/>
              <a:miter lim="800000"/>
              <a:headEnd/>
              <a:tailEnd/>
            </a:ln>
          </p:spPr>
        </p:pic>
        <p:sp>
          <p:nvSpPr>
            <p:cNvPr id="79" name="Rectangle 78"/>
            <p:cNvSpPr/>
            <p:nvPr/>
          </p:nvSpPr>
          <p:spPr>
            <a:xfrm>
              <a:off x="4572000" y="5105400"/>
              <a:ext cx="914400" cy="457200"/>
            </a:xfrm>
            <a:prstGeom prst="rect">
              <a:avLst/>
            </a:prstGeom>
            <a:blipFill>
              <a:blip r:embed="rId8"/>
              <a:tile tx="0" ty="0" sx="100000" sy="100000" flip="none" algn="tl"/>
            </a:blipFill>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lumMod val="50000"/>
                  </a:schemeClr>
                </a:solidFill>
              </a:endParaRPr>
            </a:p>
          </p:txBody>
        </p:sp>
      </p:grpSp>
      <p:pic>
        <p:nvPicPr>
          <p:cNvPr id="20507" name="Picture 79" descr="dell_laptop_0_0"/>
          <p:cNvPicPr>
            <a:picLocks noChangeAspect="1" noChangeArrowheads="1"/>
          </p:cNvPicPr>
          <p:nvPr/>
        </p:nvPicPr>
        <p:blipFill>
          <a:blip r:embed="rId9" cstate="screen"/>
          <a:srcRect/>
          <a:stretch>
            <a:fillRect/>
          </a:stretch>
        </p:blipFill>
        <p:spPr bwMode="auto">
          <a:xfrm>
            <a:off x="838200" y="1600200"/>
            <a:ext cx="677863" cy="577850"/>
          </a:xfrm>
          <a:prstGeom prst="rect">
            <a:avLst/>
          </a:prstGeom>
          <a:noFill/>
          <a:ln w="9525">
            <a:noFill/>
            <a:miter lim="800000"/>
            <a:headEnd/>
            <a:tailEnd/>
          </a:ln>
        </p:spPr>
      </p:pic>
      <p:pic>
        <p:nvPicPr>
          <p:cNvPr id="20508" name="Picture 80" descr="alice.png"/>
          <p:cNvPicPr>
            <a:picLocks noChangeAspect="1"/>
          </p:cNvPicPr>
          <p:nvPr/>
        </p:nvPicPr>
        <p:blipFill>
          <a:blip r:embed="rId10"/>
          <a:srcRect/>
          <a:stretch>
            <a:fillRect/>
          </a:stretch>
        </p:blipFill>
        <p:spPr bwMode="auto">
          <a:xfrm>
            <a:off x="382588" y="1384300"/>
            <a:ext cx="687387" cy="701675"/>
          </a:xfrm>
          <a:prstGeom prst="rect">
            <a:avLst/>
          </a:prstGeom>
          <a:noFill/>
          <a:ln w="9525">
            <a:noFill/>
            <a:miter lim="800000"/>
            <a:headEnd/>
            <a:tailEnd/>
          </a:ln>
        </p:spPr>
      </p:pic>
      <p:pic>
        <p:nvPicPr>
          <p:cNvPr id="20509" name="Picture 81" descr="ap2"/>
          <p:cNvPicPr>
            <a:picLocks noChangeAspect="1" noChangeArrowheads="1"/>
          </p:cNvPicPr>
          <p:nvPr/>
        </p:nvPicPr>
        <p:blipFill>
          <a:blip r:embed="rId11" cstate="screen"/>
          <a:srcRect/>
          <a:stretch>
            <a:fillRect/>
          </a:stretch>
        </p:blipFill>
        <p:spPr bwMode="auto">
          <a:xfrm>
            <a:off x="7688263" y="1481138"/>
            <a:ext cx="612775" cy="614362"/>
          </a:xfrm>
          <a:prstGeom prst="rect">
            <a:avLst/>
          </a:prstGeom>
          <a:noFill/>
          <a:ln w="9525">
            <a:noFill/>
            <a:miter lim="800000"/>
            <a:headEnd/>
            <a:tailEnd/>
          </a:ln>
        </p:spPr>
      </p:pic>
      <p:pic>
        <p:nvPicPr>
          <p:cNvPr id="20510" name="Picture 82" descr="bob.png"/>
          <p:cNvPicPr>
            <a:picLocks noChangeAspect="1"/>
          </p:cNvPicPr>
          <p:nvPr/>
        </p:nvPicPr>
        <p:blipFill>
          <a:blip r:embed="rId12" cstate="screen"/>
          <a:srcRect/>
          <a:stretch>
            <a:fillRect/>
          </a:stretch>
        </p:blipFill>
        <p:spPr bwMode="auto">
          <a:xfrm>
            <a:off x="8153400" y="1447800"/>
            <a:ext cx="687388" cy="708025"/>
          </a:xfrm>
          <a:prstGeom prst="rect">
            <a:avLst/>
          </a:prstGeom>
          <a:noFill/>
          <a:ln w="9525">
            <a:noFill/>
            <a:miter lim="800000"/>
            <a:headEnd/>
            <a:tailEnd/>
          </a:ln>
        </p:spPr>
      </p:pic>
      <p:sp>
        <p:nvSpPr>
          <p:cNvPr id="43" name="TextBox 42"/>
          <p:cNvSpPr txBox="1"/>
          <p:nvPr/>
        </p:nvSpPr>
        <p:spPr>
          <a:xfrm>
            <a:off x="5638800" y="5791200"/>
            <a:ext cx="3200400" cy="461665"/>
          </a:xfrm>
          <a:prstGeom prst="rect">
            <a:avLst/>
          </a:prstGeom>
          <a:noFill/>
          <a:effectLst/>
        </p:spPr>
        <p:txBody>
          <a:bodyPr wrap="square" rtlCol="0">
            <a:spAutoFit/>
          </a:bodyPr>
          <a:lstStyle/>
          <a:p>
            <a:pPr algn="ctr"/>
            <a:r>
              <a:rPr lang="en-US" sz="2400" b="1" dirty="0" smtClean="0"/>
              <a:t>1.5</a:t>
            </a:r>
            <a:r>
              <a:rPr lang="en-US" sz="2400" b="1" dirty="0" smtClean="0">
                <a:latin typeface="+mn-lt"/>
              </a:rPr>
              <a:t> ms/packet </a:t>
            </a:r>
            <a:r>
              <a:rPr lang="en-US" sz="2400" b="1" dirty="0" smtClean="0"/>
              <a:t>(</a:t>
            </a:r>
            <a:r>
              <a:rPr lang="en-US" sz="2400" b="1" dirty="0" smtClean="0">
                <a:latin typeface="+mn-lt"/>
              </a:rPr>
              <a:t>M=100)</a:t>
            </a:r>
          </a:p>
        </p:txBody>
      </p:sp>
      <p:sp>
        <p:nvSpPr>
          <p:cNvPr id="50" name="Slide Number Placeholder 49"/>
          <p:cNvSpPr>
            <a:spLocks noGrp="1"/>
          </p:cNvSpPr>
          <p:nvPr>
            <p:ph type="sldNum" sz="quarter" idx="12"/>
          </p:nvPr>
        </p:nvSpPr>
        <p:spPr/>
        <p:txBody>
          <a:bodyPr/>
          <a:lstStyle/>
          <a:p>
            <a:fld id="{26FF095B-7508-4EE0-8899-3B73C16B2014}" type="slidenum">
              <a:rPr lang="en-US" smtClean="0"/>
              <a:pPr/>
              <a:t>29</a:t>
            </a:fld>
            <a:endParaRPr lang="en-US" dirty="0"/>
          </a:p>
        </p:txBody>
      </p:sp>
      <p:sp>
        <p:nvSpPr>
          <p:cNvPr id="52" name="Rectangle 32"/>
          <p:cNvSpPr>
            <a:spLocks noChangeArrowheads="1"/>
          </p:cNvSpPr>
          <p:nvPr/>
        </p:nvSpPr>
        <p:spPr bwMode="auto">
          <a:xfrm>
            <a:off x="7772400" y="4267200"/>
            <a:ext cx="943207" cy="400110"/>
          </a:xfrm>
          <a:prstGeom prst="rect">
            <a:avLst/>
          </a:prstGeom>
          <a:noFill/>
          <a:ln w="9525">
            <a:noFill/>
            <a:miter lim="800000"/>
            <a:headEnd/>
            <a:tailEnd/>
          </a:ln>
        </p:spPr>
        <p:txBody>
          <a:bodyPr wrap="none">
            <a:spAutoFit/>
          </a:bodyPr>
          <a:lstStyle/>
          <a:p>
            <a:r>
              <a:rPr lang="en-US" sz="2000" dirty="0" err="1" smtClean="0">
                <a:latin typeface="Calibri" pitchFamily="34" charset="0"/>
              </a:rPr>
              <a:t>K</a:t>
            </a:r>
            <a:r>
              <a:rPr lang="en-US" sz="2000" baseline="-25000" dirty="0" err="1" smtClean="0">
                <a:latin typeface="Calibri" pitchFamily="34" charset="0"/>
              </a:rPr>
              <a:t>SharedM</a:t>
            </a:r>
            <a:endParaRPr lang="en-US" sz="2000" baseline="-25000" dirty="0">
              <a:latin typeface="Calibri" pitchFamily="34" charset="0"/>
            </a:endParaRPr>
          </a:p>
        </p:txBody>
      </p:sp>
      <p:sp>
        <p:nvSpPr>
          <p:cNvPr id="53" name="TextBox 52"/>
          <p:cNvSpPr txBox="1"/>
          <p:nvPr/>
        </p:nvSpPr>
        <p:spPr>
          <a:xfrm>
            <a:off x="5638800" y="4953000"/>
            <a:ext cx="3132139" cy="707886"/>
          </a:xfrm>
          <a:prstGeom prst="rect">
            <a:avLst/>
          </a:prstGeom>
          <a:noFill/>
        </p:spPr>
        <p:txBody>
          <a:bodyPr wrap="square" rtlCol="0">
            <a:spAutoFit/>
          </a:bodyPr>
          <a:lstStyle/>
          <a:p>
            <a:pPr algn="ctr"/>
            <a:r>
              <a:rPr lang="en-US" sz="2000" dirty="0" smtClean="0"/>
              <a:t>One key per sender (accounts + associations)</a:t>
            </a:r>
            <a:endParaRPr lang="en-US" sz="2000" dirty="0"/>
          </a:p>
        </p:txBody>
      </p:sp>
      <p:grpSp>
        <p:nvGrpSpPr>
          <p:cNvPr id="61" name="Group 73"/>
          <p:cNvGrpSpPr>
            <a:grpSpLocks/>
          </p:cNvGrpSpPr>
          <p:nvPr/>
        </p:nvGrpSpPr>
        <p:grpSpPr bwMode="auto">
          <a:xfrm>
            <a:off x="5562600" y="2133599"/>
            <a:ext cx="3352800" cy="3657601"/>
            <a:chOff x="5562600" y="4214037"/>
            <a:chExt cx="3352800" cy="2551815"/>
          </a:xfrm>
          <a:effectLst>
            <a:outerShdw blurRad="50800" dist="38100" dir="2700000" algn="tl" rotWithShape="0">
              <a:prstClr val="black">
                <a:alpha val="40000"/>
              </a:prstClr>
            </a:outerShdw>
          </a:effectLst>
        </p:grpSpPr>
        <p:sp>
          <p:nvSpPr>
            <p:cNvPr id="62" name="TextBox 74"/>
            <p:cNvSpPr txBox="1">
              <a:spLocks noChangeArrowheads="1"/>
            </p:cNvSpPr>
            <p:nvPr/>
          </p:nvSpPr>
          <p:spPr bwMode="auto">
            <a:xfrm>
              <a:off x="5562600" y="4214037"/>
              <a:ext cx="3276600" cy="493874"/>
            </a:xfrm>
            <a:prstGeom prst="rect">
              <a:avLst/>
            </a:prstGeom>
            <a:solidFill>
              <a:schemeClr val="bg1"/>
            </a:solidFill>
            <a:ln w="28575">
              <a:solidFill>
                <a:srgbClr val="FF0000"/>
              </a:solidFill>
              <a:miter lim="800000"/>
              <a:headEnd/>
              <a:tailEnd/>
            </a:ln>
          </p:spPr>
          <p:txBody>
            <a:bodyPr wrap="square">
              <a:spAutoFit/>
            </a:bodyPr>
            <a:lstStyle/>
            <a:p>
              <a:pPr algn="ctr"/>
              <a:r>
                <a:rPr lang="en-US" sz="2000" dirty="0" smtClean="0">
                  <a:solidFill>
                    <a:srgbClr val="FF0000"/>
                  </a:solidFill>
                  <a:latin typeface="Calibri" pitchFamily="34" charset="0"/>
                </a:rPr>
                <a:t>Too slow!</a:t>
              </a:r>
              <a:br>
                <a:rPr lang="en-US" sz="2000" dirty="0" smtClean="0">
                  <a:solidFill>
                    <a:srgbClr val="FF0000"/>
                  </a:solidFill>
                  <a:latin typeface="Calibri" pitchFamily="34" charset="0"/>
                </a:rPr>
              </a:br>
              <a:r>
                <a:rPr lang="en-US" sz="2000" dirty="0" smtClean="0">
                  <a:solidFill>
                    <a:srgbClr val="FF0000"/>
                  </a:solidFill>
                  <a:latin typeface="Calibri" pitchFamily="34" charset="0"/>
                </a:rPr>
                <a:t>(APs have 100s of accounts)</a:t>
              </a:r>
              <a:endParaRPr lang="en-US" sz="2000" dirty="0">
                <a:solidFill>
                  <a:srgbClr val="FF0000"/>
                </a:solidFill>
                <a:latin typeface="Calibri" pitchFamily="34" charset="0"/>
              </a:endParaRPr>
            </a:p>
          </p:txBody>
        </p:sp>
        <p:sp>
          <p:nvSpPr>
            <p:cNvPr id="63" name="Oval 62"/>
            <p:cNvSpPr/>
            <p:nvPr/>
          </p:nvSpPr>
          <p:spPr>
            <a:xfrm>
              <a:off x="5638800" y="4801043"/>
              <a:ext cx="3276600" cy="1964809"/>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67" name="Rectangle 66"/>
          <p:cNvSpPr/>
          <p:nvPr/>
        </p:nvSpPr>
        <p:spPr>
          <a:xfrm>
            <a:off x="4953000" y="6172200"/>
            <a:ext cx="3962400" cy="400110"/>
          </a:xfrm>
          <a:prstGeom prst="rect">
            <a:avLst/>
          </a:prstGeom>
        </p:spPr>
        <p:txBody>
          <a:bodyPr wrap="square">
            <a:spAutoFit/>
          </a:bodyPr>
          <a:lstStyle/>
          <a:p>
            <a:pPr algn="ctr"/>
            <a:r>
              <a:rPr lang="en-US" sz="2000" dirty="0" smtClean="0">
                <a:solidFill>
                  <a:srgbClr val="FF0000"/>
                </a:solidFill>
              </a:rPr>
              <a:t>(Need &lt; 200 </a:t>
            </a:r>
            <a:r>
              <a:rPr lang="el-GR" sz="2000" dirty="0" smtClean="0">
                <a:solidFill>
                  <a:srgbClr val="FF0000"/>
                </a:solidFill>
              </a:rPr>
              <a:t>μ</a:t>
            </a:r>
            <a:r>
              <a:rPr lang="en-US" sz="2000" dirty="0" smtClean="0">
                <a:solidFill>
                  <a:srgbClr val="FF0000"/>
                </a:solidFill>
              </a:rPr>
              <a:t>s/packet for 802.11g)</a:t>
            </a:r>
            <a:endParaRPr lang="en-US" sz="2000" dirty="0">
              <a:solidFill>
                <a:srgbClr val="FF0000"/>
              </a:solidFill>
            </a:endParaRPr>
          </a:p>
        </p:txBody>
      </p:sp>
    </p:spTree>
    <p:extLst>
      <p:ext uri="{BB962C8B-B14F-4D97-AF65-F5344CB8AC3E}">
        <p14:creationId xmlns:p14="http://schemas.microsoft.com/office/powerpoint/2010/main" val="3907560089"/>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p:cNvPicPr>
            <a:picLocks noChangeAspect="1" noChangeArrowheads="1"/>
          </p:cNvPicPr>
          <p:nvPr/>
        </p:nvPicPr>
        <p:blipFill>
          <a:blip r:embed="rId4">
            <a:duotone>
              <a:prstClr val="black"/>
              <a:srgbClr val="D9C3A5">
                <a:tint val="50000"/>
                <a:satMod val="180000"/>
              </a:srgbClr>
            </a:duotone>
            <a:lum contrast="-24000"/>
          </a:blip>
          <a:srcRect/>
          <a:stretch>
            <a:fillRect/>
          </a:stretch>
        </p:blipFill>
        <p:spPr bwMode="auto">
          <a:xfrm flipH="1">
            <a:off x="0" y="-1395"/>
            <a:ext cx="9144000" cy="6859396"/>
          </a:xfrm>
          <a:prstGeom prst="rect">
            <a:avLst/>
          </a:prstGeom>
          <a:noFill/>
          <a:ln w="50800" algn="ctr">
            <a:noFill/>
            <a:miter lim="800000"/>
            <a:headEnd/>
            <a:tailEnd/>
          </a:ln>
          <a:effectLst/>
        </p:spPr>
      </p:pic>
      <p:pic>
        <p:nvPicPr>
          <p:cNvPr id="4110" name="Picture 55" descr="cannon.png"/>
          <p:cNvPicPr>
            <a:picLocks noChangeAspect="1"/>
          </p:cNvPicPr>
          <p:nvPr/>
        </p:nvPicPr>
        <p:blipFill>
          <a:blip r:embed="rId5" cstate="screen"/>
          <a:srcRect/>
          <a:stretch>
            <a:fillRect/>
          </a:stretch>
        </p:blipFill>
        <p:spPr bwMode="auto">
          <a:xfrm>
            <a:off x="5867400" y="4267200"/>
            <a:ext cx="481013" cy="346075"/>
          </a:xfrm>
          <a:prstGeom prst="rect">
            <a:avLst/>
          </a:prstGeom>
          <a:noFill/>
          <a:ln w="9525">
            <a:noFill/>
            <a:miter lim="800000"/>
            <a:headEnd/>
            <a:tailEnd/>
          </a:ln>
          <a:effectLst>
            <a:glow rad="63500">
              <a:schemeClr val="accent3">
                <a:satMod val="175000"/>
                <a:alpha val="40000"/>
              </a:schemeClr>
            </a:glow>
          </a:effectLst>
        </p:spPr>
      </p:pic>
      <p:pic>
        <p:nvPicPr>
          <p:cNvPr id="4118" name="Picture 102" descr="radiowaves2.png"/>
          <p:cNvPicPr>
            <a:picLocks noChangeAspect="1"/>
          </p:cNvPicPr>
          <p:nvPr/>
        </p:nvPicPr>
        <p:blipFill>
          <a:blip r:embed="rId6"/>
          <a:srcRect/>
          <a:stretch>
            <a:fillRect/>
          </a:stretch>
        </p:blipFill>
        <p:spPr bwMode="auto">
          <a:xfrm>
            <a:off x="5791200" y="3810000"/>
            <a:ext cx="609600" cy="457200"/>
          </a:xfrm>
          <a:prstGeom prst="rect">
            <a:avLst/>
          </a:prstGeom>
          <a:noFill/>
          <a:ln w="9525">
            <a:noFill/>
            <a:miter lim="800000"/>
            <a:headEnd/>
            <a:tailEnd/>
          </a:ln>
        </p:spPr>
      </p:pic>
      <p:grpSp>
        <p:nvGrpSpPr>
          <p:cNvPr id="91" name="Group 71"/>
          <p:cNvGrpSpPr/>
          <p:nvPr/>
        </p:nvGrpSpPr>
        <p:grpSpPr>
          <a:xfrm>
            <a:off x="6248400" y="-76200"/>
            <a:ext cx="2895600" cy="2240765"/>
            <a:chOff x="6248401" y="2362199"/>
            <a:chExt cx="2895600" cy="2240765"/>
          </a:xfrm>
        </p:grpSpPr>
        <p:grpSp>
          <p:nvGrpSpPr>
            <p:cNvPr id="92" name="Group 65"/>
            <p:cNvGrpSpPr/>
            <p:nvPr/>
          </p:nvGrpSpPr>
          <p:grpSpPr>
            <a:xfrm>
              <a:off x="6248401" y="2362199"/>
              <a:ext cx="2895600" cy="2240765"/>
              <a:chOff x="6248401" y="2362199"/>
              <a:chExt cx="2895600" cy="2240765"/>
            </a:xfrm>
          </p:grpSpPr>
          <p:pic>
            <p:nvPicPr>
              <p:cNvPr id="134" name="Picture 133" descr="car.jpg"/>
              <p:cNvPicPr>
                <a:picLocks noChangeAspect="1"/>
              </p:cNvPicPr>
              <p:nvPr/>
            </p:nvPicPr>
            <p:blipFill>
              <a:blip r:embed="rId7"/>
              <a:stretch>
                <a:fillRect/>
              </a:stretch>
            </p:blipFill>
            <p:spPr>
              <a:xfrm>
                <a:off x="6248401" y="2362199"/>
                <a:ext cx="2895600" cy="2240765"/>
              </a:xfrm>
              <a:prstGeom prst="rect">
                <a:avLst/>
              </a:prstGeom>
              <a:ln w="57150">
                <a:solidFill>
                  <a:schemeClr val="bg1"/>
                </a:solidFill>
              </a:ln>
            </p:spPr>
          </p:pic>
          <p:pic>
            <p:nvPicPr>
              <p:cNvPr id="135" name="Picture 134" descr="radiowaves.png"/>
              <p:cNvPicPr>
                <a:picLocks noChangeAspect="1"/>
              </p:cNvPicPr>
              <p:nvPr/>
            </p:nvPicPr>
            <p:blipFill>
              <a:blip r:embed="rId8"/>
              <a:srcRect/>
              <a:stretch>
                <a:fillRect/>
              </a:stretch>
            </p:blipFill>
            <p:spPr bwMode="auto">
              <a:xfrm>
                <a:off x="8305800" y="2667000"/>
                <a:ext cx="712788" cy="685800"/>
              </a:xfrm>
              <a:prstGeom prst="rect">
                <a:avLst/>
              </a:prstGeom>
              <a:noFill/>
              <a:ln w="9525">
                <a:noFill/>
                <a:miter lim="800000"/>
                <a:headEnd/>
                <a:tailEnd/>
              </a:ln>
            </p:spPr>
          </p:pic>
        </p:grpSp>
        <p:pic>
          <p:nvPicPr>
            <p:cNvPr id="133" name="Picture 132" descr="radiowaves.png"/>
            <p:cNvPicPr>
              <a:picLocks noChangeAspect="1"/>
            </p:cNvPicPr>
            <p:nvPr/>
          </p:nvPicPr>
          <p:blipFill>
            <a:blip r:embed="rId8"/>
            <a:srcRect/>
            <a:stretch>
              <a:fillRect/>
            </a:stretch>
          </p:blipFill>
          <p:spPr bwMode="auto">
            <a:xfrm rot="19712794">
              <a:off x="6777013" y="3195613"/>
              <a:ext cx="381000" cy="381000"/>
            </a:xfrm>
            <a:prstGeom prst="rect">
              <a:avLst/>
            </a:prstGeom>
            <a:noFill/>
            <a:ln w="9525">
              <a:noFill/>
              <a:miter lim="800000"/>
              <a:headEnd/>
              <a:tailEnd/>
            </a:ln>
          </p:spPr>
        </p:pic>
      </p:grpSp>
      <p:grpSp>
        <p:nvGrpSpPr>
          <p:cNvPr id="136" name="Group 64"/>
          <p:cNvGrpSpPr/>
          <p:nvPr/>
        </p:nvGrpSpPr>
        <p:grpSpPr>
          <a:xfrm>
            <a:off x="6248400" y="2210938"/>
            <a:ext cx="2895600" cy="2404872"/>
            <a:chOff x="6248400" y="0"/>
            <a:chExt cx="2895600" cy="2404872"/>
          </a:xfrm>
        </p:grpSpPr>
        <p:pic>
          <p:nvPicPr>
            <p:cNvPr id="137" name="Picture 136" descr="home.jpg"/>
            <p:cNvPicPr>
              <a:picLocks noChangeAspect="1"/>
            </p:cNvPicPr>
            <p:nvPr/>
          </p:nvPicPr>
          <p:blipFill>
            <a:blip r:embed="rId9" cstate="screen"/>
            <a:stretch>
              <a:fillRect/>
            </a:stretch>
          </p:blipFill>
          <p:spPr>
            <a:xfrm>
              <a:off x="6248400" y="0"/>
              <a:ext cx="2895600" cy="2404872"/>
            </a:xfrm>
            <a:prstGeom prst="rect">
              <a:avLst/>
            </a:prstGeom>
            <a:ln w="57150">
              <a:solidFill>
                <a:schemeClr val="bg1"/>
              </a:solidFill>
            </a:ln>
          </p:spPr>
        </p:pic>
        <p:pic>
          <p:nvPicPr>
            <p:cNvPr id="138" name="Picture 137" descr="radiowaves.png"/>
            <p:cNvPicPr>
              <a:picLocks noChangeAspect="1"/>
            </p:cNvPicPr>
            <p:nvPr/>
          </p:nvPicPr>
          <p:blipFill>
            <a:blip r:embed="rId8"/>
            <a:srcRect/>
            <a:stretch>
              <a:fillRect/>
            </a:stretch>
          </p:blipFill>
          <p:spPr bwMode="auto">
            <a:xfrm>
              <a:off x="6781800" y="1371600"/>
              <a:ext cx="712788" cy="685800"/>
            </a:xfrm>
            <a:prstGeom prst="rect">
              <a:avLst/>
            </a:prstGeom>
            <a:noFill/>
            <a:ln w="9525">
              <a:noFill/>
              <a:miter lim="800000"/>
              <a:headEnd/>
              <a:tailEnd/>
            </a:ln>
          </p:spPr>
        </p:pic>
        <p:pic>
          <p:nvPicPr>
            <p:cNvPr id="139" name="Picture 138" descr="radiowaves.png"/>
            <p:cNvPicPr>
              <a:picLocks noChangeAspect="1"/>
            </p:cNvPicPr>
            <p:nvPr/>
          </p:nvPicPr>
          <p:blipFill>
            <a:blip r:embed="rId8"/>
            <a:srcRect/>
            <a:stretch>
              <a:fillRect/>
            </a:stretch>
          </p:blipFill>
          <p:spPr bwMode="auto">
            <a:xfrm rot="19588722">
              <a:off x="7592871" y="1040136"/>
              <a:ext cx="626160" cy="619571"/>
            </a:xfrm>
            <a:prstGeom prst="rect">
              <a:avLst/>
            </a:prstGeom>
            <a:noFill/>
            <a:ln w="9525">
              <a:noFill/>
              <a:miter lim="800000"/>
              <a:headEnd/>
              <a:tailEnd/>
            </a:ln>
          </p:spPr>
        </p:pic>
      </p:grpSp>
      <p:pic>
        <p:nvPicPr>
          <p:cNvPr id="4100" name="Picture 48" descr="psp.png"/>
          <p:cNvPicPr>
            <a:picLocks noChangeAspect="1"/>
          </p:cNvPicPr>
          <p:nvPr/>
        </p:nvPicPr>
        <p:blipFill>
          <a:blip r:embed="rId10"/>
          <a:srcRect/>
          <a:stretch>
            <a:fillRect/>
          </a:stretch>
        </p:blipFill>
        <p:spPr bwMode="auto">
          <a:xfrm>
            <a:off x="1371600" y="5181600"/>
            <a:ext cx="1066800" cy="804863"/>
          </a:xfrm>
          <a:prstGeom prst="rect">
            <a:avLst/>
          </a:prstGeom>
          <a:noFill/>
          <a:ln w="9525">
            <a:noFill/>
            <a:miter lim="800000"/>
            <a:headEnd/>
            <a:tailEnd/>
          </a:ln>
          <a:effectLst>
            <a:glow rad="63500">
              <a:schemeClr val="accent3">
                <a:satMod val="175000"/>
                <a:alpha val="40000"/>
              </a:schemeClr>
            </a:glow>
            <a:outerShdw blurRad="63500" sx="102000" sy="102000" algn="ctr" rotWithShape="0">
              <a:prstClr val="black">
                <a:alpha val="40000"/>
              </a:prstClr>
            </a:outerShdw>
          </a:effectLst>
        </p:spPr>
      </p:pic>
      <p:pic>
        <p:nvPicPr>
          <p:cNvPr id="4101" name="Picture 38" descr="itouch.png"/>
          <p:cNvPicPr>
            <a:picLocks noChangeAspect="1"/>
          </p:cNvPicPr>
          <p:nvPr/>
        </p:nvPicPr>
        <p:blipFill>
          <a:blip r:embed="rId11" cstate="screen"/>
          <a:srcRect/>
          <a:stretch>
            <a:fillRect/>
          </a:stretch>
        </p:blipFill>
        <p:spPr bwMode="auto">
          <a:xfrm>
            <a:off x="2590800" y="3733800"/>
            <a:ext cx="304800" cy="509588"/>
          </a:xfrm>
          <a:prstGeom prst="rect">
            <a:avLst/>
          </a:prstGeom>
          <a:noFill/>
          <a:ln w="9525">
            <a:noFill/>
            <a:miter lim="800000"/>
            <a:headEnd/>
            <a:tailEnd/>
          </a:ln>
          <a:effectLst>
            <a:glow rad="63500">
              <a:schemeClr val="accent3">
                <a:satMod val="175000"/>
                <a:alpha val="40000"/>
              </a:schemeClr>
            </a:glow>
          </a:effectLst>
        </p:spPr>
      </p:pic>
      <p:pic>
        <p:nvPicPr>
          <p:cNvPr id="4102" name="Picture 59" descr="phone.png"/>
          <p:cNvPicPr>
            <a:picLocks noChangeAspect="1"/>
          </p:cNvPicPr>
          <p:nvPr/>
        </p:nvPicPr>
        <p:blipFill>
          <a:blip r:embed="rId12"/>
          <a:srcRect/>
          <a:stretch>
            <a:fillRect/>
          </a:stretch>
        </p:blipFill>
        <p:spPr bwMode="auto">
          <a:xfrm>
            <a:off x="4038600" y="3675063"/>
            <a:ext cx="457200" cy="631825"/>
          </a:xfrm>
          <a:prstGeom prst="rect">
            <a:avLst/>
          </a:prstGeom>
          <a:noFill/>
          <a:ln w="9525">
            <a:noFill/>
            <a:miter lim="800000"/>
            <a:headEnd/>
            <a:tailEnd/>
          </a:ln>
          <a:effectLst>
            <a:glow rad="63500">
              <a:schemeClr val="accent3">
                <a:satMod val="175000"/>
                <a:alpha val="40000"/>
              </a:schemeClr>
            </a:glow>
          </a:effectLst>
        </p:spPr>
      </p:pic>
      <p:pic>
        <p:nvPicPr>
          <p:cNvPr id="4103" name="Picture 6" descr="pacemaker.png"/>
          <p:cNvPicPr>
            <a:picLocks noChangeAspect="1"/>
          </p:cNvPicPr>
          <p:nvPr/>
        </p:nvPicPr>
        <p:blipFill>
          <a:blip r:embed="rId13" cstate="screen"/>
          <a:srcRect/>
          <a:stretch>
            <a:fillRect/>
          </a:stretch>
        </p:blipFill>
        <p:spPr bwMode="auto">
          <a:xfrm>
            <a:off x="914400" y="2438400"/>
            <a:ext cx="946150" cy="946150"/>
          </a:xfrm>
          <a:prstGeom prst="rect">
            <a:avLst/>
          </a:prstGeom>
          <a:noFill/>
          <a:ln w="9525">
            <a:noFill/>
            <a:miter lim="800000"/>
            <a:headEnd/>
            <a:tailEnd/>
          </a:ln>
          <a:effectLst>
            <a:glow rad="63500">
              <a:schemeClr val="accent3">
                <a:satMod val="175000"/>
                <a:alpha val="40000"/>
              </a:schemeClr>
            </a:glow>
          </a:effectLst>
        </p:spPr>
      </p:pic>
      <p:pic>
        <p:nvPicPr>
          <p:cNvPr id="4104" name="Picture 11" descr="nikeipod2.png"/>
          <p:cNvPicPr>
            <a:picLocks noChangeAspect="1"/>
          </p:cNvPicPr>
          <p:nvPr/>
        </p:nvPicPr>
        <p:blipFill>
          <a:blip r:embed="rId14" cstate="screen"/>
          <a:srcRect/>
          <a:stretch>
            <a:fillRect/>
          </a:stretch>
        </p:blipFill>
        <p:spPr bwMode="auto">
          <a:xfrm>
            <a:off x="3962400" y="5638800"/>
            <a:ext cx="685800" cy="1057275"/>
          </a:xfrm>
          <a:prstGeom prst="rect">
            <a:avLst/>
          </a:prstGeom>
          <a:noFill/>
          <a:ln w="9525">
            <a:noFill/>
            <a:miter lim="800000"/>
            <a:headEnd/>
            <a:tailEnd/>
          </a:ln>
          <a:effectLst>
            <a:glow rad="63500">
              <a:schemeClr val="accent3">
                <a:satMod val="175000"/>
                <a:alpha val="40000"/>
              </a:schemeClr>
            </a:glow>
          </a:effectLst>
        </p:spPr>
      </p:pic>
      <p:pic>
        <p:nvPicPr>
          <p:cNvPr id="4111" name="Picture 61" descr="kindle.png"/>
          <p:cNvPicPr>
            <a:picLocks noChangeAspect="1"/>
          </p:cNvPicPr>
          <p:nvPr/>
        </p:nvPicPr>
        <p:blipFill>
          <a:blip r:embed="rId15" cstate="screen"/>
          <a:srcRect/>
          <a:stretch>
            <a:fillRect/>
          </a:stretch>
        </p:blipFill>
        <p:spPr bwMode="auto">
          <a:xfrm>
            <a:off x="2667000" y="4953000"/>
            <a:ext cx="1068388" cy="1046163"/>
          </a:xfrm>
          <a:prstGeom prst="rect">
            <a:avLst/>
          </a:prstGeom>
          <a:noFill/>
          <a:ln w="9525">
            <a:noFill/>
            <a:miter lim="800000"/>
            <a:headEnd/>
            <a:tailEnd/>
          </a:ln>
          <a:effectLst>
            <a:glow rad="63500">
              <a:schemeClr val="accent3">
                <a:satMod val="175000"/>
                <a:alpha val="40000"/>
              </a:schemeClr>
            </a:glow>
          </a:effectLst>
        </p:spPr>
      </p:pic>
      <p:pic>
        <p:nvPicPr>
          <p:cNvPr id="4113" name="Picture 83" descr="portablevideo.png"/>
          <p:cNvPicPr>
            <a:picLocks noChangeAspect="1"/>
          </p:cNvPicPr>
          <p:nvPr/>
        </p:nvPicPr>
        <p:blipFill>
          <a:blip r:embed="rId16" cstate="screen"/>
          <a:srcRect/>
          <a:stretch>
            <a:fillRect/>
          </a:stretch>
        </p:blipFill>
        <p:spPr bwMode="auto">
          <a:xfrm>
            <a:off x="2914650" y="3733800"/>
            <a:ext cx="857250" cy="490538"/>
          </a:xfrm>
          <a:prstGeom prst="rect">
            <a:avLst/>
          </a:prstGeom>
          <a:noFill/>
          <a:ln w="9525">
            <a:noFill/>
            <a:miter lim="800000"/>
            <a:headEnd/>
            <a:tailEnd/>
          </a:ln>
          <a:effectLst>
            <a:glow rad="63500">
              <a:schemeClr val="accent3">
                <a:satMod val="175000"/>
                <a:alpha val="40000"/>
              </a:schemeClr>
            </a:glow>
          </a:effectLst>
        </p:spPr>
      </p:pic>
      <p:pic>
        <p:nvPicPr>
          <p:cNvPr id="4114" name="Picture 98" descr="radiowaves2.png"/>
          <p:cNvPicPr>
            <a:picLocks noChangeAspect="1"/>
          </p:cNvPicPr>
          <p:nvPr/>
        </p:nvPicPr>
        <p:blipFill>
          <a:blip r:embed="rId17"/>
          <a:srcRect/>
          <a:stretch>
            <a:fillRect/>
          </a:stretch>
        </p:blipFill>
        <p:spPr bwMode="auto">
          <a:xfrm rot="14271889">
            <a:off x="1636712" y="2524126"/>
            <a:ext cx="468313" cy="423862"/>
          </a:xfrm>
          <a:prstGeom prst="rect">
            <a:avLst/>
          </a:prstGeom>
          <a:noFill/>
          <a:ln w="9525">
            <a:noFill/>
            <a:miter lim="800000"/>
            <a:headEnd/>
            <a:tailEnd/>
          </a:ln>
        </p:spPr>
      </p:pic>
      <p:pic>
        <p:nvPicPr>
          <p:cNvPr id="4115" name="Picture 99" descr="radiowaves2.png"/>
          <p:cNvPicPr>
            <a:picLocks noChangeAspect="1"/>
          </p:cNvPicPr>
          <p:nvPr/>
        </p:nvPicPr>
        <p:blipFill>
          <a:blip r:embed="rId6"/>
          <a:srcRect/>
          <a:stretch>
            <a:fillRect/>
          </a:stretch>
        </p:blipFill>
        <p:spPr bwMode="auto">
          <a:xfrm>
            <a:off x="2971800" y="3352800"/>
            <a:ext cx="609600" cy="457200"/>
          </a:xfrm>
          <a:prstGeom prst="rect">
            <a:avLst/>
          </a:prstGeom>
          <a:noFill/>
          <a:ln w="9525">
            <a:noFill/>
            <a:miter lim="800000"/>
            <a:headEnd/>
            <a:tailEnd/>
          </a:ln>
        </p:spPr>
      </p:pic>
      <p:pic>
        <p:nvPicPr>
          <p:cNvPr id="4116" name="Picture 100" descr="radiowaves2.png"/>
          <p:cNvPicPr>
            <a:picLocks noChangeAspect="1"/>
          </p:cNvPicPr>
          <p:nvPr/>
        </p:nvPicPr>
        <p:blipFill>
          <a:blip r:embed="rId6"/>
          <a:srcRect/>
          <a:stretch>
            <a:fillRect/>
          </a:stretch>
        </p:blipFill>
        <p:spPr bwMode="auto">
          <a:xfrm>
            <a:off x="4038600" y="3276600"/>
            <a:ext cx="685800" cy="457200"/>
          </a:xfrm>
          <a:prstGeom prst="rect">
            <a:avLst/>
          </a:prstGeom>
          <a:noFill/>
          <a:ln w="9525">
            <a:noFill/>
            <a:miter lim="800000"/>
            <a:headEnd/>
            <a:tailEnd/>
          </a:ln>
        </p:spPr>
      </p:pic>
      <p:pic>
        <p:nvPicPr>
          <p:cNvPr id="4117" name="Picture 101" descr="radiowaves2.png"/>
          <p:cNvPicPr>
            <a:picLocks noChangeAspect="1"/>
          </p:cNvPicPr>
          <p:nvPr/>
        </p:nvPicPr>
        <p:blipFill>
          <a:blip r:embed="rId6"/>
          <a:srcRect/>
          <a:stretch>
            <a:fillRect/>
          </a:stretch>
        </p:blipFill>
        <p:spPr bwMode="auto">
          <a:xfrm>
            <a:off x="2514600" y="3276600"/>
            <a:ext cx="457200" cy="457200"/>
          </a:xfrm>
          <a:prstGeom prst="rect">
            <a:avLst/>
          </a:prstGeom>
          <a:noFill/>
          <a:ln w="9525">
            <a:noFill/>
            <a:miter lim="800000"/>
            <a:headEnd/>
            <a:tailEnd/>
          </a:ln>
        </p:spPr>
      </p:pic>
      <p:pic>
        <p:nvPicPr>
          <p:cNvPr id="4119" name="Picture 103" descr="radiowaves2.png"/>
          <p:cNvPicPr>
            <a:picLocks noChangeAspect="1"/>
          </p:cNvPicPr>
          <p:nvPr/>
        </p:nvPicPr>
        <p:blipFill>
          <a:blip r:embed="rId17"/>
          <a:srcRect/>
          <a:stretch>
            <a:fillRect/>
          </a:stretch>
        </p:blipFill>
        <p:spPr bwMode="auto">
          <a:xfrm rot="11937795">
            <a:off x="4318702" y="5263579"/>
            <a:ext cx="573476" cy="412750"/>
          </a:xfrm>
          <a:prstGeom prst="rect">
            <a:avLst/>
          </a:prstGeom>
          <a:noFill/>
          <a:ln w="9525">
            <a:noFill/>
            <a:miter lim="800000"/>
            <a:headEnd/>
            <a:tailEnd/>
          </a:ln>
        </p:spPr>
      </p:pic>
      <p:pic>
        <p:nvPicPr>
          <p:cNvPr id="4120" name="Picture 104" descr="radiowaves2.png"/>
          <p:cNvPicPr>
            <a:picLocks noChangeAspect="1"/>
          </p:cNvPicPr>
          <p:nvPr/>
        </p:nvPicPr>
        <p:blipFill>
          <a:blip r:embed="rId6"/>
          <a:srcRect/>
          <a:stretch>
            <a:fillRect/>
          </a:stretch>
        </p:blipFill>
        <p:spPr bwMode="auto">
          <a:xfrm>
            <a:off x="1600200" y="4697413"/>
            <a:ext cx="774700" cy="636587"/>
          </a:xfrm>
          <a:prstGeom prst="rect">
            <a:avLst/>
          </a:prstGeom>
          <a:noFill/>
          <a:ln w="9525">
            <a:noFill/>
            <a:miter lim="800000"/>
            <a:headEnd/>
            <a:tailEnd/>
          </a:ln>
        </p:spPr>
      </p:pic>
      <p:pic>
        <p:nvPicPr>
          <p:cNvPr id="4121" name="Picture 105" descr="radiowaves2.png"/>
          <p:cNvPicPr>
            <a:picLocks noChangeAspect="1"/>
          </p:cNvPicPr>
          <p:nvPr/>
        </p:nvPicPr>
        <p:blipFill>
          <a:blip r:embed="rId17"/>
          <a:srcRect/>
          <a:stretch>
            <a:fillRect/>
          </a:stretch>
        </p:blipFill>
        <p:spPr bwMode="auto">
          <a:xfrm rot="-10346836">
            <a:off x="3195638" y="4686300"/>
            <a:ext cx="614362" cy="503238"/>
          </a:xfrm>
          <a:prstGeom prst="rect">
            <a:avLst/>
          </a:prstGeom>
          <a:noFill/>
          <a:ln w="9525">
            <a:noFill/>
            <a:miter lim="800000"/>
            <a:headEnd/>
            <a:tailEnd/>
          </a:ln>
        </p:spPr>
      </p:pic>
      <p:grpSp>
        <p:nvGrpSpPr>
          <p:cNvPr id="12" name="Group 65"/>
          <p:cNvGrpSpPr/>
          <p:nvPr/>
        </p:nvGrpSpPr>
        <p:grpSpPr>
          <a:xfrm>
            <a:off x="6248400" y="4648200"/>
            <a:ext cx="2895600" cy="2209800"/>
            <a:chOff x="6248400" y="4648200"/>
            <a:chExt cx="2895600" cy="2209800"/>
          </a:xfrm>
        </p:grpSpPr>
        <p:pic>
          <p:nvPicPr>
            <p:cNvPr id="65" name="Picture 64" descr="aa_clinic.jpg"/>
            <p:cNvPicPr>
              <a:picLocks noChangeAspect="1"/>
            </p:cNvPicPr>
            <p:nvPr/>
          </p:nvPicPr>
          <p:blipFill>
            <a:blip r:embed="rId18"/>
            <a:stretch>
              <a:fillRect/>
            </a:stretch>
          </p:blipFill>
          <p:spPr>
            <a:xfrm>
              <a:off x="6248400" y="4648200"/>
              <a:ext cx="2895600" cy="2209800"/>
            </a:xfrm>
            <a:prstGeom prst="rect">
              <a:avLst/>
            </a:prstGeom>
            <a:ln w="57150">
              <a:solidFill>
                <a:schemeClr val="bg1"/>
              </a:solidFill>
            </a:ln>
          </p:spPr>
        </p:pic>
        <p:grpSp>
          <p:nvGrpSpPr>
            <p:cNvPr id="13" name="Group 55"/>
            <p:cNvGrpSpPr/>
            <p:nvPr/>
          </p:nvGrpSpPr>
          <p:grpSpPr>
            <a:xfrm>
              <a:off x="7543800" y="5276850"/>
              <a:ext cx="712788" cy="973138"/>
              <a:chOff x="6896100" y="3295650"/>
              <a:chExt cx="712788" cy="973138"/>
            </a:xfrm>
          </p:grpSpPr>
          <p:pic>
            <p:nvPicPr>
              <p:cNvPr id="54" name="Picture 53" descr="itouch.png"/>
              <p:cNvPicPr>
                <a:picLocks noChangeAspect="1"/>
              </p:cNvPicPr>
              <p:nvPr/>
            </p:nvPicPr>
            <p:blipFill>
              <a:blip r:embed="rId19" cstate="screen"/>
              <a:srcRect/>
              <a:stretch>
                <a:fillRect/>
              </a:stretch>
            </p:blipFill>
            <p:spPr bwMode="auto">
              <a:xfrm>
                <a:off x="7124700" y="3886200"/>
                <a:ext cx="228600" cy="382588"/>
              </a:xfrm>
              <a:prstGeom prst="rect">
                <a:avLst/>
              </a:prstGeom>
              <a:noFill/>
              <a:ln w="9525">
                <a:noFill/>
                <a:miter lim="800000"/>
                <a:headEnd/>
                <a:tailEnd/>
              </a:ln>
            </p:spPr>
          </p:pic>
          <p:pic>
            <p:nvPicPr>
              <p:cNvPr id="55" name="Picture 54" descr="radiowaves.png"/>
              <p:cNvPicPr>
                <a:picLocks noChangeAspect="1"/>
              </p:cNvPicPr>
              <p:nvPr/>
            </p:nvPicPr>
            <p:blipFill>
              <a:blip r:embed="rId8"/>
              <a:srcRect/>
              <a:stretch>
                <a:fillRect/>
              </a:stretch>
            </p:blipFill>
            <p:spPr bwMode="auto">
              <a:xfrm>
                <a:off x="6896100" y="3295650"/>
                <a:ext cx="712788" cy="609600"/>
              </a:xfrm>
              <a:prstGeom prst="rect">
                <a:avLst/>
              </a:prstGeom>
              <a:noFill/>
              <a:ln w="9525">
                <a:noFill/>
                <a:miter lim="800000"/>
                <a:headEnd/>
                <a:tailEnd/>
              </a:ln>
            </p:spPr>
          </p:pic>
        </p:grpSp>
      </p:grpSp>
      <p:grpSp>
        <p:nvGrpSpPr>
          <p:cNvPr id="93" name="Group 47"/>
          <p:cNvGrpSpPr>
            <a:grpSpLocks/>
          </p:cNvGrpSpPr>
          <p:nvPr/>
        </p:nvGrpSpPr>
        <p:grpSpPr bwMode="auto">
          <a:xfrm>
            <a:off x="2969449" y="2174174"/>
            <a:ext cx="3962400" cy="381000"/>
            <a:chOff x="3733800" y="4267200"/>
            <a:chExt cx="3962400" cy="381000"/>
          </a:xfrm>
          <a:effectLst>
            <a:outerShdw blurRad="50800" dist="38100" dir="2700000" algn="tl" rotWithShape="0">
              <a:prstClr val="black">
                <a:alpha val="40000"/>
              </a:prstClr>
            </a:outerShdw>
          </a:effectLst>
        </p:grpSpPr>
        <p:sp>
          <p:nvSpPr>
            <p:cNvPr id="94" name="Rectangle 93"/>
            <p:cNvSpPr/>
            <p:nvPr/>
          </p:nvSpPr>
          <p:spPr bwMode="auto">
            <a:xfrm>
              <a:off x="5334000" y="4267200"/>
              <a:ext cx="2362200" cy="381000"/>
            </a:xfrm>
            <a:prstGeom prst="rect">
              <a:avLst/>
            </a:prstGeom>
            <a:solidFill>
              <a:srgbClr val="FFFF00"/>
            </a:solid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en-US" dirty="0" smtClean="0">
                  <a:latin typeface="Arial Narrow"/>
                  <a:cs typeface="Arial Narrow"/>
                </a:rPr>
                <a:t>PrivatePhoto1.jpg</a:t>
              </a:r>
              <a:endParaRPr lang="en-US" dirty="0">
                <a:latin typeface="Arial Narrow"/>
                <a:cs typeface="Arial Narrow"/>
              </a:endParaRPr>
            </a:p>
          </p:txBody>
        </p:sp>
        <p:sp>
          <p:nvSpPr>
            <p:cNvPr id="95" name="Rectangle 94"/>
            <p:cNvSpPr/>
            <p:nvPr/>
          </p:nvSpPr>
          <p:spPr bwMode="auto">
            <a:xfrm>
              <a:off x="3733800" y="4267200"/>
              <a:ext cx="1600200" cy="381000"/>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en-US" dirty="0">
                  <a:solidFill>
                    <a:schemeClr val="tx1"/>
                  </a:solidFill>
                  <a:latin typeface="Arial Narrow"/>
                  <a:cs typeface="Arial Narrow"/>
                </a:rPr>
                <a:t>Link Layer </a:t>
              </a:r>
              <a:r>
                <a:rPr lang="en-US" dirty="0" smtClean="0">
                  <a:solidFill>
                    <a:schemeClr val="tx1"/>
                  </a:solidFill>
                  <a:latin typeface="Arial Narrow"/>
                  <a:cs typeface="Arial Narrow"/>
                </a:rPr>
                <a:t>Header</a:t>
              </a:r>
              <a:endParaRPr lang="en-US" dirty="0">
                <a:solidFill>
                  <a:schemeClr val="tx1"/>
                </a:solidFill>
                <a:latin typeface="Arial Narrow"/>
                <a:cs typeface="Arial Narrow"/>
              </a:endParaRPr>
            </a:p>
          </p:txBody>
        </p:sp>
      </p:grpSp>
      <p:grpSp>
        <p:nvGrpSpPr>
          <p:cNvPr id="96" name="Group 47"/>
          <p:cNvGrpSpPr>
            <a:grpSpLocks/>
          </p:cNvGrpSpPr>
          <p:nvPr/>
        </p:nvGrpSpPr>
        <p:grpSpPr bwMode="auto">
          <a:xfrm>
            <a:off x="2969449" y="2631374"/>
            <a:ext cx="3962400" cy="381000"/>
            <a:chOff x="3733800" y="4267200"/>
            <a:chExt cx="3962400" cy="381000"/>
          </a:xfrm>
          <a:effectLst>
            <a:outerShdw blurRad="50800" dist="38100" dir="2700000" algn="tl" rotWithShape="0">
              <a:prstClr val="black">
                <a:alpha val="40000"/>
              </a:prstClr>
            </a:outerShdw>
          </a:effectLst>
        </p:grpSpPr>
        <p:sp>
          <p:nvSpPr>
            <p:cNvPr id="97" name="Rectangle 96"/>
            <p:cNvSpPr/>
            <p:nvPr/>
          </p:nvSpPr>
          <p:spPr bwMode="auto">
            <a:xfrm>
              <a:off x="3733800" y="4267200"/>
              <a:ext cx="1600200" cy="381000"/>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en-US" dirty="0">
                  <a:solidFill>
                    <a:schemeClr val="tx1"/>
                  </a:solidFill>
                  <a:latin typeface="Arial Narrow"/>
                  <a:cs typeface="Arial Narrow"/>
                </a:rPr>
                <a:t>Link Layer Header</a:t>
              </a:r>
            </a:p>
          </p:txBody>
        </p:sp>
        <p:sp>
          <p:nvSpPr>
            <p:cNvPr id="98" name="Rectangle 97"/>
            <p:cNvSpPr/>
            <p:nvPr/>
          </p:nvSpPr>
          <p:spPr bwMode="auto">
            <a:xfrm>
              <a:off x="5334000" y="4267200"/>
              <a:ext cx="2362200" cy="381000"/>
            </a:xfrm>
            <a:prstGeom prst="rect">
              <a:avLst/>
            </a:prstGeom>
            <a:solidFill>
              <a:srgbClr val="FFFF00"/>
            </a:solid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en-US" dirty="0" smtClean="0">
                  <a:latin typeface="Arial Narrow"/>
                  <a:cs typeface="Arial Narrow"/>
                </a:rPr>
                <a:t>Buddy list: Alice, Bob, …</a:t>
              </a:r>
              <a:endParaRPr lang="en-US" dirty="0">
                <a:latin typeface="Arial Narrow"/>
                <a:cs typeface="Arial Narrow"/>
              </a:endParaRPr>
            </a:p>
          </p:txBody>
        </p:sp>
      </p:grpSp>
      <p:grpSp>
        <p:nvGrpSpPr>
          <p:cNvPr id="99" name="Group 47"/>
          <p:cNvGrpSpPr>
            <a:grpSpLocks/>
          </p:cNvGrpSpPr>
          <p:nvPr/>
        </p:nvGrpSpPr>
        <p:grpSpPr bwMode="auto">
          <a:xfrm>
            <a:off x="2969449" y="1716974"/>
            <a:ext cx="3962400" cy="381000"/>
            <a:chOff x="3733800" y="4267200"/>
            <a:chExt cx="3962400" cy="381000"/>
          </a:xfrm>
          <a:effectLst>
            <a:outerShdw blurRad="50800" dist="38100" dir="2700000" algn="tl" rotWithShape="0">
              <a:prstClr val="black">
                <a:alpha val="40000"/>
              </a:prstClr>
            </a:outerShdw>
          </a:effectLst>
        </p:grpSpPr>
        <p:sp>
          <p:nvSpPr>
            <p:cNvPr id="100" name="Rectangle 99"/>
            <p:cNvSpPr/>
            <p:nvPr/>
          </p:nvSpPr>
          <p:spPr bwMode="auto">
            <a:xfrm>
              <a:off x="5334000" y="4267200"/>
              <a:ext cx="2362200" cy="381000"/>
            </a:xfrm>
            <a:prstGeom prst="rect">
              <a:avLst/>
            </a:prstGeom>
            <a:solidFill>
              <a:srgbClr val="FFFF00"/>
            </a:solid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en-US" dirty="0" smtClean="0">
                  <a:latin typeface="Arial Narrow"/>
                  <a:cs typeface="Arial Narrow"/>
                </a:rPr>
                <a:t>PrivateVideo1.avi</a:t>
              </a:r>
              <a:endParaRPr lang="en-US" dirty="0">
                <a:latin typeface="Arial Narrow"/>
                <a:cs typeface="Arial Narrow"/>
              </a:endParaRPr>
            </a:p>
          </p:txBody>
        </p:sp>
        <p:sp>
          <p:nvSpPr>
            <p:cNvPr id="101" name="Rectangle 100"/>
            <p:cNvSpPr/>
            <p:nvPr/>
          </p:nvSpPr>
          <p:spPr bwMode="auto">
            <a:xfrm>
              <a:off x="3733800" y="4267200"/>
              <a:ext cx="1600200" cy="381000"/>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en-US" dirty="0">
                  <a:solidFill>
                    <a:schemeClr val="tx1"/>
                  </a:solidFill>
                  <a:latin typeface="Arial Narrow"/>
                  <a:cs typeface="Arial Narrow"/>
                </a:rPr>
                <a:t>Link Layer </a:t>
              </a:r>
              <a:r>
                <a:rPr lang="en-US" dirty="0" smtClean="0">
                  <a:solidFill>
                    <a:schemeClr val="tx1"/>
                  </a:solidFill>
                  <a:latin typeface="Arial Narrow"/>
                  <a:cs typeface="Arial Narrow"/>
                </a:rPr>
                <a:t>Header</a:t>
              </a:r>
              <a:endParaRPr lang="en-US" dirty="0">
                <a:solidFill>
                  <a:schemeClr val="tx1"/>
                </a:solidFill>
                <a:latin typeface="Arial Narrow"/>
                <a:cs typeface="Arial Narrow"/>
              </a:endParaRPr>
            </a:p>
          </p:txBody>
        </p:sp>
      </p:grpSp>
      <p:grpSp>
        <p:nvGrpSpPr>
          <p:cNvPr id="102" name="Group 47"/>
          <p:cNvGrpSpPr>
            <a:grpSpLocks/>
          </p:cNvGrpSpPr>
          <p:nvPr/>
        </p:nvGrpSpPr>
        <p:grpSpPr bwMode="auto">
          <a:xfrm>
            <a:off x="2969449" y="1259774"/>
            <a:ext cx="3962400" cy="381000"/>
            <a:chOff x="3733800" y="4267200"/>
            <a:chExt cx="3962400" cy="381000"/>
          </a:xfrm>
          <a:effectLst>
            <a:outerShdw blurRad="50800" dist="38100" dir="2700000" algn="tl" rotWithShape="0">
              <a:prstClr val="black">
                <a:alpha val="40000"/>
              </a:prstClr>
            </a:outerShdw>
          </a:effectLst>
        </p:grpSpPr>
        <p:sp>
          <p:nvSpPr>
            <p:cNvPr id="103" name="Rectangle 102"/>
            <p:cNvSpPr/>
            <p:nvPr/>
          </p:nvSpPr>
          <p:spPr bwMode="auto">
            <a:xfrm>
              <a:off x="3733800" y="4267200"/>
              <a:ext cx="1600200" cy="381000"/>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en-US" dirty="0">
                  <a:solidFill>
                    <a:schemeClr val="tx1"/>
                  </a:solidFill>
                  <a:latin typeface="Arial Narrow"/>
                  <a:cs typeface="Arial Narrow"/>
                </a:rPr>
                <a:t>Link Layer </a:t>
              </a:r>
              <a:r>
                <a:rPr lang="en-US" dirty="0" smtClean="0">
                  <a:solidFill>
                    <a:schemeClr val="tx1"/>
                  </a:solidFill>
                  <a:latin typeface="Arial Narrow"/>
                  <a:cs typeface="Arial Narrow"/>
                </a:rPr>
                <a:t>Header</a:t>
              </a:r>
              <a:endParaRPr lang="en-US" dirty="0">
                <a:solidFill>
                  <a:schemeClr val="tx1"/>
                </a:solidFill>
                <a:latin typeface="Arial Narrow"/>
                <a:cs typeface="Arial Narrow"/>
              </a:endParaRPr>
            </a:p>
          </p:txBody>
        </p:sp>
        <p:sp>
          <p:nvSpPr>
            <p:cNvPr id="104" name="Rectangle 103"/>
            <p:cNvSpPr/>
            <p:nvPr/>
          </p:nvSpPr>
          <p:spPr bwMode="auto">
            <a:xfrm>
              <a:off x="5334000" y="4267200"/>
              <a:ext cx="2362200" cy="381000"/>
            </a:xfrm>
            <a:prstGeom prst="rect">
              <a:avLst/>
            </a:prstGeom>
            <a:solidFill>
              <a:srgbClr val="FFFF00"/>
            </a:solid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en-US" dirty="0" smtClean="0">
                  <a:latin typeface="Arial Narrow"/>
                  <a:cs typeface="Arial Narrow"/>
                </a:rPr>
                <a:t>Blood pressure: high</a:t>
              </a:r>
              <a:endParaRPr lang="en-US" dirty="0">
                <a:latin typeface="Arial Narrow"/>
                <a:cs typeface="Arial Narrow"/>
              </a:endParaRPr>
            </a:p>
          </p:txBody>
        </p:sp>
      </p:grpSp>
      <p:grpSp>
        <p:nvGrpSpPr>
          <p:cNvPr id="105" name="Group 47"/>
          <p:cNvGrpSpPr>
            <a:grpSpLocks/>
          </p:cNvGrpSpPr>
          <p:nvPr/>
        </p:nvGrpSpPr>
        <p:grpSpPr bwMode="auto">
          <a:xfrm>
            <a:off x="2969449" y="3088574"/>
            <a:ext cx="3962400" cy="381000"/>
            <a:chOff x="3733800" y="4267200"/>
            <a:chExt cx="3962400" cy="381000"/>
          </a:xfrm>
          <a:effectLst>
            <a:outerShdw blurRad="50800" dist="38100" dir="2700000" algn="tl" rotWithShape="0">
              <a:prstClr val="black">
                <a:alpha val="40000"/>
              </a:prstClr>
            </a:outerShdw>
          </a:effectLst>
        </p:grpSpPr>
        <p:sp>
          <p:nvSpPr>
            <p:cNvPr id="106" name="Rectangle 105"/>
            <p:cNvSpPr/>
            <p:nvPr/>
          </p:nvSpPr>
          <p:spPr bwMode="auto">
            <a:xfrm>
              <a:off x="3733800" y="4267200"/>
              <a:ext cx="1600200" cy="381000"/>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en-US" dirty="0" smtClean="0">
                  <a:solidFill>
                    <a:schemeClr val="tx1"/>
                  </a:solidFill>
                  <a:latin typeface="Arial Narrow"/>
                  <a:cs typeface="Arial Narrow"/>
                </a:rPr>
                <a:t>Link Layer Header</a:t>
              </a:r>
              <a:endParaRPr lang="en-US" dirty="0">
                <a:solidFill>
                  <a:schemeClr val="tx1"/>
                </a:solidFill>
                <a:latin typeface="Arial Narrow"/>
                <a:cs typeface="Arial Narrow"/>
              </a:endParaRPr>
            </a:p>
          </p:txBody>
        </p:sp>
        <p:sp>
          <p:nvSpPr>
            <p:cNvPr id="107" name="Rectangle 106"/>
            <p:cNvSpPr/>
            <p:nvPr/>
          </p:nvSpPr>
          <p:spPr bwMode="auto">
            <a:xfrm>
              <a:off x="5334000" y="4267200"/>
              <a:ext cx="2362200" cy="381000"/>
            </a:xfrm>
            <a:prstGeom prst="rect">
              <a:avLst/>
            </a:prstGeom>
            <a:solidFill>
              <a:srgbClr val="FFFF00"/>
            </a:solid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en-US" dirty="0" smtClean="0">
                  <a:latin typeface="Arial Narrow"/>
                  <a:cs typeface="Arial Narrow"/>
                </a:rPr>
                <a:t>Home location=(47.28,…</a:t>
              </a:r>
              <a:endParaRPr lang="en-US" dirty="0">
                <a:latin typeface="Arial Narrow"/>
                <a:cs typeface="Arial Narrow"/>
              </a:endParaRPr>
            </a:p>
          </p:txBody>
        </p:sp>
      </p:grpSp>
      <p:sp>
        <p:nvSpPr>
          <p:cNvPr id="108" name="Rectangle 107"/>
          <p:cNvSpPr/>
          <p:nvPr/>
        </p:nvSpPr>
        <p:spPr bwMode="auto">
          <a:xfrm flipH="1">
            <a:off x="4572000" y="1262332"/>
            <a:ext cx="2362200" cy="381000"/>
          </a:xfrm>
          <a:prstGeom prst="rect">
            <a:avLst/>
          </a:prstGeom>
          <a:blipFill>
            <a:blip r:embed="rId20"/>
            <a:tile tx="0" ty="0" sx="100000" sy="100000" flip="none" algn="tl"/>
          </a:blip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dirty="0">
              <a:solidFill>
                <a:schemeClr val="bg1">
                  <a:lumMod val="50000"/>
                </a:schemeClr>
              </a:solidFill>
              <a:latin typeface="Arial Narrow"/>
              <a:cs typeface="Arial Narrow"/>
            </a:endParaRPr>
          </a:p>
        </p:txBody>
      </p:sp>
      <p:sp>
        <p:nvSpPr>
          <p:cNvPr id="109" name="Rectangle 108"/>
          <p:cNvSpPr/>
          <p:nvPr/>
        </p:nvSpPr>
        <p:spPr bwMode="auto">
          <a:xfrm flipH="1">
            <a:off x="4572000" y="1719532"/>
            <a:ext cx="2362200" cy="381000"/>
          </a:xfrm>
          <a:prstGeom prst="rect">
            <a:avLst/>
          </a:prstGeom>
          <a:blipFill>
            <a:blip r:embed="rId20"/>
            <a:tile tx="0" ty="0" sx="100000" sy="100000" flip="none" algn="tl"/>
          </a:blip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dirty="0">
              <a:solidFill>
                <a:schemeClr val="bg1">
                  <a:lumMod val="50000"/>
                </a:schemeClr>
              </a:solidFill>
              <a:latin typeface="Arial Narrow"/>
              <a:cs typeface="Arial Narrow"/>
            </a:endParaRPr>
          </a:p>
        </p:txBody>
      </p:sp>
      <p:sp>
        <p:nvSpPr>
          <p:cNvPr id="110" name="Rectangle 109"/>
          <p:cNvSpPr/>
          <p:nvPr/>
        </p:nvSpPr>
        <p:spPr bwMode="auto">
          <a:xfrm flipH="1">
            <a:off x="4572000" y="2176732"/>
            <a:ext cx="2362200" cy="381000"/>
          </a:xfrm>
          <a:prstGeom prst="rect">
            <a:avLst/>
          </a:prstGeom>
          <a:blipFill>
            <a:blip r:embed="rId20"/>
            <a:tile tx="0" ty="0" sx="100000" sy="100000" flip="none" algn="tl"/>
          </a:blip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dirty="0">
              <a:solidFill>
                <a:schemeClr val="bg1">
                  <a:lumMod val="50000"/>
                </a:schemeClr>
              </a:solidFill>
              <a:latin typeface="Arial Narrow"/>
              <a:cs typeface="Arial Narrow"/>
            </a:endParaRPr>
          </a:p>
        </p:txBody>
      </p:sp>
      <p:sp>
        <p:nvSpPr>
          <p:cNvPr id="111" name="Rectangle 110"/>
          <p:cNvSpPr/>
          <p:nvPr/>
        </p:nvSpPr>
        <p:spPr bwMode="auto">
          <a:xfrm flipH="1">
            <a:off x="4572000" y="2633932"/>
            <a:ext cx="2362200" cy="381000"/>
          </a:xfrm>
          <a:prstGeom prst="rect">
            <a:avLst/>
          </a:prstGeom>
          <a:blipFill>
            <a:blip r:embed="rId20"/>
            <a:tile tx="0" ty="0" sx="100000" sy="100000" flip="none" algn="tl"/>
          </a:blip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dirty="0">
              <a:solidFill>
                <a:schemeClr val="bg1">
                  <a:lumMod val="50000"/>
                </a:schemeClr>
              </a:solidFill>
              <a:latin typeface="Arial Narrow"/>
              <a:cs typeface="Arial Narrow"/>
            </a:endParaRPr>
          </a:p>
        </p:txBody>
      </p:sp>
      <p:sp>
        <p:nvSpPr>
          <p:cNvPr id="112" name="Rectangle 111"/>
          <p:cNvSpPr/>
          <p:nvPr/>
        </p:nvSpPr>
        <p:spPr bwMode="auto">
          <a:xfrm flipH="1">
            <a:off x="4572000" y="3091132"/>
            <a:ext cx="2362200" cy="381000"/>
          </a:xfrm>
          <a:prstGeom prst="rect">
            <a:avLst/>
          </a:prstGeom>
          <a:blipFill>
            <a:blip r:embed="rId20"/>
            <a:tile tx="0" ty="0" sx="100000" sy="100000" flip="none" algn="tl"/>
          </a:blip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dirty="0">
              <a:solidFill>
                <a:schemeClr val="bg1">
                  <a:lumMod val="50000"/>
                </a:schemeClr>
              </a:solidFill>
              <a:latin typeface="Arial Narrow"/>
              <a:cs typeface="Arial Narrow"/>
            </a:endParaRPr>
          </a:p>
        </p:txBody>
      </p:sp>
      <p:grpSp>
        <p:nvGrpSpPr>
          <p:cNvPr id="81" name="Group 80"/>
          <p:cNvGrpSpPr/>
          <p:nvPr/>
        </p:nvGrpSpPr>
        <p:grpSpPr>
          <a:xfrm>
            <a:off x="2969449" y="1259774"/>
            <a:ext cx="4345751" cy="2212358"/>
            <a:chOff x="2969449" y="1259774"/>
            <a:chExt cx="3964751" cy="2212358"/>
          </a:xfrm>
        </p:grpSpPr>
        <p:grpSp>
          <p:nvGrpSpPr>
            <p:cNvPr id="113" name="Group 47"/>
            <p:cNvGrpSpPr>
              <a:grpSpLocks/>
            </p:cNvGrpSpPr>
            <p:nvPr/>
          </p:nvGrpSpPr>
          <p:grpSpPr bwMode="auto">
            <a:xfrm>
              <a:off x="2969449" y="3088574"/>
              <a:ext cx="3962400" cy="381000"/>
              <a:chOff x="3733800" y="4267200"/>
              <a:chExt cx="3962400" cy="381000"/>
            </a:xfrm>
            <a:effectLst>
              <a:outerShdw blurRad="50800" dist="38100" dir="2700000" algn="tl" rotWithShape="0">
                <a:prstClr val="black">
                  <a:alpha val="40000"/>
                </a:prstClr>
              </a:outerShdw>
            </a:effectLst>
          </p:grpSpPr>
          <p:sp>
            <p:nvSpPr>
              <p:cNvPr id="114" name="Rectangle 113"/>
              <p:cNvSpPr/>
              <p:nvPr/>
            </p:nvSpPr>
            <p:spPr bwMode="auto">
              <a:xfrm>
                <a:off x="3733800" y="4267200"/>
                <a:ext cx="1600200" cy="381000"/>
              </a:xfrm>
              <a:prstGeom prst="rect">
                <a:avLst/>
              </a:prstGeom>
              <a:solidFill>
                <a:schemeClr val="bg1"/>
              </a:solid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en-US" dirty="0" smtClean="0">
                    <a:solidFill>
                      <a:schemeClr val="tx1"/>
                    </a:solidFill>
                    <a:latin typeface="Arial Narrow"/>
                    <a:cs typeface="Arial Narrow"/>
                  </a:rPr>
                  <a:t>Protocol Header</a:t>
                </a:r>
                <a:endParaRPr lang="en-US" dirty="0">
                  <a:solidFill>
                    <a:schemeClr val="tx1"/>
                  </a:solidFill>
                  <a:latin typeface="Arial Narrow"/>
                  <a:cs typeface="Arial Narrow"/>
                </a:endParaRPr>
              </a:p>
            </p:txBody>
          </p:sp>
          <p:sp>
            <p:nvSpPr>
              <p:cNvPr id="115" name="Rectangle 114"/>
              <p:cNvSpPr/>
              <p:nvPr/>
            </p:nvSpPr>
            <p:spPr bwMode="auto">
              <a:xfrm>
                <a:off x="5334000" y="4267200"/>
                <a:ext cx="2362200" cy="381000"/>
              </a:xfrm>
              <a:prstGeom prst="rect">
                <a:avLst/>
              </a:prstGeom>
              <a:solidFill>
                <a:srgbClr val="FFFF00"/>
              </a:solid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en-US" dirty="0" smtClean="0">
                    <a:latin typeface="Arial Narrow"/>
                    <a:cs typeface="Arial Narrow"/>
                  </a:rPr>
                  <a:t>Home location=(47.28,…</a:t>
                </a:r>
                <a:endParaRPr lang="en-US" dirty="0">
                  <a:latin typeface="Arial Narrow"/>
                  <a:cs typeface="Arial Narrow"/>
                </a:endParaRPr>
              </a:p>
            </p:txBody>
          </p:sp>
        </p:grpSp>
        <p:sp>
          <p:nvSpPr>
            <p:cNvPr id="116" name="Rectangle 115"/>
            <p:cNvSpPr/>
            <p:nvPr/>
          </p:nvSpPr>
          <p:spPr bwMode="auto">
            <a:xfrm flipH="1">
              <a:off x="4572000" y="3091132"/>
              <a:ext cx="2362200" cy="381000"/>
            </a:xfrm>
            <a:prstGeom prst="rect">
              <a:avLst/>
            </a:prstGeom>
            <a:blipFill>
              <a:blip r:embed="rId20"/>
              <a:tile tx="0" ty="0" sx="100000" sy="100000" flip="none" algn="tl"/>
            </a:blip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dirty="0">
                <a:solidFill>
                  <a:schemeClr val="bg1">
                    <a:lumMod val="50000"/>
                  </a:schemeClr>
                </a:solidFill>
                <a:latin typeface="Arial Narrow"/>
                <a:cs typeface="Arial Narrow"/>
              </a:endParaRPr>
            </a:p>
          </p:txBody>
        </p:sp>
        <p:grpSp>
          <p:nvGrpSpPr>
            <p:cNvPr id="117" name="Group 47"/>
            <p:cNvGrpSpPr>
              <a:grpSpLocks/>
            </p:cNvGrpSpPr>
            <p:nvPr/>
          </p:nvGrpSpPr>
          <p:grpSpPr bwMode="auto">
            <a:xfrm>
              <a:off x="2969449" y="2174174"/>
              <a:ext cx="3962400" cy="381000"/>
              <a:chOff x="3733800" y="4267200"/>
              <a:chExt cx="3962400" cy="381000"/>
            </a:xfrm>
            <a:effectLst>
              <a:outerShdw blurRad="50800" dist="38100" dir="2700000" algn="tl" rotWithShape="0">
                <a:prstClr val="black">
                  <a:alpha val="40000"/>
                </a:prstClr>
              </a:outerShdw>
            </a:effectLst>
          </p:grpSpPr>
          <p:sp>
            <p:nvSpPr>
              <p:cNvPr id="118" name="Rectangle 117"/>
              <p:cNvSpPr/>
              <p:nvPr/>
            </p:nvSpPr>
            <p:spPr bwMode="auto">
              <a:xfrm>
                <a:off x="5334000" y="4267200"/>
                <a:ext cx="2362200" cy="381000"/>
              </a:xfrm>
              <a:prstGeom prst="rect">
                <a:avLst/>
              </a:prstGeom>
              <a:solidFill>
                <a:schemeClr val="bg1"/>
              </a:solid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en-US" dirty="0" smtClean="0">
                    <a:latin typeface="Arial Narrow"/>
                    <a:cs typeface="Arial Narrow"/>
                  </a:rPr>
                  <a:t>Protocol Control Info</a:t>
                </a:r>
                <a:endParaRPr lang="en-US" dirty="0">
                  <a:latin typeface="Arial Narrow"/>
                  <a:cs typeface="Arial Narrow"/>
                </a:endParaRPr>
              </a:p>
            </p:txBody>
          </p:sp>
          <p:sp>
            <p:nvSpPr>
              <p:cNvPr id="119" name="Rectangle 118"/>
              <p:cNvSpPr/>
              <p:nvPr/>
            </p:nvSpPr>
            <p:spPr bwMode="auto">
              <a:xfrm>
                <a:off x="3733800" y="4267200"/>
                <a:ext cx="1600200" cy="381000"/>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en-US" dirty="0" smtClean="0">
                    <a:solidFill>
                      <a:schemeClr val="tx1"/>
                    </a:solidFill>
                    <a:latin typeface="Arial Narrow"/>
                    <a:cs typeface="Arial Narrow"/>
                  </a:rPr>
                  <a:t>Protocol Header</a:t>
                </a:r>
                <a:endParaRPr lang="en-US" dirty="0">
                  <a:solidFill>
                    <a:schemeClr val="tx1"/>
                  </a:solidFill>
                  <a:latin typeface="Arial Narrow"/>
                  <a:cs typeface="Arial Narrow"/>
                </a:endParaRPr>
              </a:p>
            </p:txBody>
          </p:sp>
        </p:grpSp>
        <p:grpSp>
          <p:nvGrpSpPr>
            <p:cNvPr id="120" name="Group 47"/>
            <p:cNvGrpSpPr>
              <a:grpSpLocks/>
            </p:cNvGrpSpPr>
            <p:nvPr/>
          </p:nvGrpSpPr>
          <p:grpSpPr bwMode="auto">
            <a:xfrm>
              <a:off x="2969449" y="2631374"/>
              <a:ext cx="3962400" cy="381000"/>
              <a:chOff x="3733800" y="4267200"/>
              <a:chExt cx="3962400" cy="381000"/>
            </a:xfrm>
            <a:effectLst>
              <a:outerShdw blurRad="50800" dist="38100" dir="2700000" algn="tl" rotWithShape="0">
                <a:prstClr val="black">
                  <a:alpha val="40000"/>
                </a:prstClr>
              </a:outerShdw>
            </a:effectLst>
          </p:grpSpPr>
          <p:sp>
            <p:nvSpPr>
              <p:cNvPr id="121" name="Rectangle 120"/>
              <p:cNvSpPr/>
              <p:nvPr/>
            </p:nvSpPr>
            <p:spPr bwMode="auto">
              <a:xfrm>
                <a:off x="3733800" y="4267200"/>
                <a:ext cx="1600200" cy="381000"/>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en-US" dirty="0" smtClean="0">
                    <a:solidFill>
                      <a:schemeClr val="tx1"/>
                    </a:solidFill>
                    <a:latin typeface="Arial Narrow"/>
                    <a:cs typeface="Arial Narrow"/>
                  </a:rPr>
                  <a:t>Protocol Header</a:t>
                </a:r>
                <a:endParaRPr lang="en-US" dirty="0">
                  <a:solidFill>
                    <a:schemeClr val="tx1"/>
                  </a:solidFill>
                  <a:latin typeface="Arial Narrow"/>
                  <a:cs typeface="Arial Narrow"/>
                </a:endParaRPr>
              </a:p>
            </p:txBody>
          </p:sp>
          <p:sp>
            <p:nvSpPr>
              <p:cNvPr id="122" name="Rectangle 121"/>
              <p:cNvSpPr/>
              <p:nvPr/>
            </p:nvSpPr>
            <p:spPr bwMode="auto">
              <a:xfrm>
                <a:off x="5334000" y="4267200"/>
                <a:ext cx="2362200" cy="381000"/>
              </a:xfrm>
              <a:prstGeom prst="rect">
                <a:avLst/>
              </a:prstGeom>
              <a:solidFill>
                <a:srgbClr val="FFFF00"/>
              </a:solid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en-US" dirty="0" smtClean="0">
                    <a:latin typeface="Arial Narrow"/>
                    <a:cs typeface="Arial Narrow"/>
                  </a:rPr>
                  <a:t>Buddy list: Alice, Bob, …</a:t>
                </a:r>
                <a:endParaRPr lang="en-US" dirty="0">
                  <a:latin typeface="Arial Narrow"/>
                  <a:cs typeface="Arial Narrow"/>
                </a:endParaRPr>
              </a:p>
            </p:txBody>
          </p:sp>
        </p:grpSp>
        <p:grpSp>
          <p:nvGrpSpPr>
            <p:cNvPr id="123" name="Group 47"/>
            <p:cNvGrpSpPr>
              <a:grpSpLocks/>
            </p:cNvGrpSpPr>
            <p:nvPr/>
          </p:nvGrpSpPr>
          <p:grpSpPr bwMode="auto">
            <a:xfrm>
              <a:off x="2969449" y="1716974"/>
              <a:ext cx="3962400" cy="381000"/>
              <a:chOff x="3733800" y="4267200"/>
              <a:chExt cx="3962400" cy="381000"/>
            </a:xfrm>
            <a:effectLst>
              <a:outerShdw blurRad="50800" dist="38100" dir="2700000" algn="tl" rotWithShape="0">
                <a:prstClr val="black">
                  <a:alpha val="40000"/>
                </a:prstClr>
              </a:outerShdw>
            </a:effectLst>
          </p:grpSpPr>
          <p:sp>
            <p:nvSpPr>
              <p:cNvPr id="124" name="Rectangle 123"/>
              <p:cNvSpPr/>
              <p:nvPr/>
            </p:nvSpPr>
            <p:spPr bwMode="auto">
              <a:xfrm>
                <a:off x="5334000" y="4267200"/>
                <a:ext cx="2362200" cy="381000"/>
              </a:xfrm>
              <a:prstGeom prst="rect">
                <a:avLst/>
              </a:prstGeom>
              <a:solidFill>
                <a:schemeClr val="bg1"/>
              </a:solid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en-US" dirty="0" smtClean="0">
                    <a:latin typeface="Arial Narrow"/>
                    <a:cs typeface="Arial Narrow"/>
                  </a:rPr>
                  <a:t>Protocol Control Info</a:t>
                </a:r>
                <a:endParaRPr lang="en-US" dirty="0">
                  <a:latin typeface="Arial Narrow"/>
                  <a:cs typeface="Arial Narrow"/>
                </a:endParaRPr>
              </a:p>
            </p:txBody>
          </p:sp>
          <p:sp>
            <p:nvSpPr>
              <p:cNvPr id="125" name="Rectangle 124"/>
              <p:cNvSpPr/>
              <p:nvPr/>
            </p:nvSpPr>
            <p:spPr bwMode="auto">
              <a:xfrm>
                <a:off x="3733800" y="4267200"/>
                <a:ext cx="1600200" cy="381000"/>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en-US" dirty="0" smtClean="0">
                    <a:solidFill>
                      <a:schemeClr val="tx1"/>
                    </a:solidFill>
                    <a:latin typeface="Arial Narrow"/>
                    <a:cs typeface="Arial Narrow"/>
                  </a:rPr>
                  <a:t>Protocol Header</a:t>
                </a:r>
                <a:endParaRPr lang="en-US" dirty="0">
                  <a:solidFill>
                    <a:schemeClr val="tx1"/>
                  </a:solidFill>
                  <a:latin typeface="Arial Narrow"/>
                  <a:cs typeface="Arial Narrow"/>
                </a:endParaRPr>
              </a:p>
            </p:txBody>
          </p:sp>
        </p:grpSp>
        <p:grpSp>
          <p:nvGrpSpPr>
            <p:cNvPr id="126" name="Group 47"/>
            <p:cNvGrpSpPr>
              <a:grpSpLocks/>
            </p:cNvGrpSpPr>
            <p:nvPr/>
          </p:nvGrpSpPr>
          <p:grpSpPr bwMode="auto">
            <a:xfrm>
              <a:off x="2969449" y="1259774"/>
              <a:ext cx="3962400" cy="381000"/>
              <a:chOff x="3733800" y="4267200"/>
              <a:chExt cx="3962400" cy="381000"/>
            </a:xfrm>
            <a:effectLst>
              <a:outerShdw blurRad="50800" dist="38100" dir="2700000" algn="tl" rotWithShape="0">
                <a:prstClr val="black">
                  <a:alpha val="40000"/>
                </a:prstClr>
              </a:outerShdw>
            </a:effectLst>
          </p:grpSpPr>
          <p:sp>
            <p:nvSpPr>
              <p:cNvPr id="127" name="Rectangle 126"/>
              <p:cNvSpPr/>
              <p:nvPr/>
            </p:nvSpPr>
            <p:spPr bwMode="auto">
              <a:xfrm>
                <a:off x="3733800" y="4267200"/>
                <a:ext cx="1600200" cy="381000"/>
              </a:xfrm>
              <a:prstGeom prst="rect">
                <a:avLst/>
              </a:prstGeom>
              <a:solidFill>
                <a:schemeClr val="bg1"/>
              </a:solid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en-US" dirty="0" smtClean="0">
                    <a:solidFill>
                      <a:schemeClr val="tx1"/>
                    </a:solidFill>
                    <a:latin typeface="Arial Narrow"/>
                    <a:cs typeface="Arial Narrow"/>
                  </a:rPr>
                  <a:t>Protocol Header</a:t>
                </a:r>
                <a:endParaRPr lang="en-US" dirty="0">
                  <a:solidFill>
                    <a:schemeClr val="tx1"/>
                  </a:solidFill>
                  <a:latin typeface="Arial Narrow"/>
                  <a:cs typeface="Arial Narrow"/>
                </a:endParaRPr>
              </a:p>
            </p:txBody>
          </p:sp>
          <p:sp>
            <p:nvSpPr>
              <p:cNvPr id="128" name="Rectangle 127"/>
              <p:cNvSpPr/>
              <p:nvPr/>
            </p:nvSpPr>
            <p:spPr bwMode="auto">
              <a:xfrm>
                <a:off x="5334000" y="4267200"/>
                <a:ext cx="2362200" cy="381000"/>
              </a:xfrm>
              <a:prstGeom prst="rect">
                <a:avLst/>
              </a:prstGeom>
              <a:solidFill>
                <a:srgbClr val="FFFF00"/>
              </a:solid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en-US" dirty="0" smtClean="0">
                    <a:latin typeface="Arial Narrow"/>
                    <a:cs typeface="Arial Narrow"/>
                  </a:rPr>
                  <a:t>Blood pressure: high</a:t>
                </a:r>
                <a:endParaRPr lang="en-US" dirty="0">
                  <a:latin typeface="Arial Narrow"/>
                  <a:cs typeface="Arial Narrow"/>
                </a:endParaRPr>
              </a:p>
            </p:txBody>
          </p:sp>
        </p:grpSp>
        <p:sp>
          <p:nvSpPr>
            <p:cNvPr id="130" name="Rectangle 129"/>
            <p:cNvSpPr/>
            <p:nvPr/>
          </p:nvSpPr>
          <p:spPr bwMode="auto">
            <a:xfrm flipH="1">
              <a:off x="4572000" y="2633932"/>
              <a:ext cx="2362200" cy="381000"/>
            </a:xfrm>
            <a:prstGeom prst="rect">
              <a:avLst/>
            </a:prstGeom>
            <a:blipFill>
              <a:blip r:embed="rId20"/>
              <a:tile tx="0" ty="0" sx="100000" sy="100000" flip="none" algn="tl"/>
            </a:blip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dirty="0">
                <a:solidFill>
                  <a:schemeClr val="bg1">
                    <a:lumMod val="50000"/>
                  </a:schemeClr>
                </a:solidFill>
                <a:latin typeface="Arial Narrow"/>
                <a:cs typeface="Arial Narrow"/>
              </a:endParaRPr>
            </a:p>
          </p:txBody>
        </p:sp>
        <p:sp>
          <p:nvSpPr>
            <p:cNvPr id="132" name="Rectangle 131"/>
            <p:cNvSpPr/>
            <p:nvPr/>
          </p:nvSpPr>
          <p:spPr bwMode="auto">
            <a:xfrm flipH="1">
              <a:off x="4572000" y="1262332"/>
              <a:ext cx="2362200" cy="381000"/>
            </a:xfrm>
            <a:prstGeom prst="rect">
              <a:avLst/>
            </a:prstGeom>
            <a:blipFill>
              <a:blip r:embed="rId20"/>
              <a:tile tx="0" ty="0" sx="100000" sy="100000" flip="none" algn="tl"/>
            </a:blip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dirty="0">
                <a:solidFill>
                  <a:schemeClr val="bg1">
                    <a:lumMod val="50000"/>
                  </a:schemeClr>
                </a:solidFill>
                <a:latin typeface="Arial Narrow"/>
                <a:cs typeface="Arial Narrow"/>
              </a:endParaRPr>
            </a:p>
          </p:txBody>
        </p:sp>
      </p:grpSp>
      <p:cxnSp>
        <p:nvCxnSpPr>
          <p:cNvPr id="82" name="Straight Arrow Connector 81"/>
          <p:cNvCxnSpPr/>
          <p:nvPr/>
        </p:nvCxnSpPr>
        <p:spPr>
          <a:xfrm>
            <a:off x="4648200" y="6167438"/>
            <a:ext cx="762000" cy="85724"/>
          </a:xfrm>
          <a:prstGeom prst="straightConnector1">
            <a:avLst/>
          </a:prstGeom>
          <a:ln w="76200">
            <a:solidFill>
              <a:srgbClr val="FFFF00">
                <a:alpha val="40000"/>
              </a:srgb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p:nvPr/>
        </p:nvCxnSpPr>
        <p:spPr>
          <a:xfrm rot="10800000" flipV="1">
            <a:off x="381000" y="3124200"/>
            <a:ext cx="533400" cy="228600"/>
          </a:xfrm>
          <a:prstGeom prst="straightConnector1">
            <a:avLst/>
          </a:prstGeom>
          <a:ln w="76200">
            <a:solidFill>
              <a:srgbClr val="FFFF00">
                <a:alpha val="40000"/>
              </a:srgb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8" name="Slide Number Placeholder 87"/>
          <p:cNvSpPr>
            <a:spLocks noGrp="1"/>
          </p:cNvSpPr>
          <p:nvPr>
            <p:ph type="sldNum" sz="quarter" idx="12"/>
          </p:nvPr>
        </p:nvSpPr>
        <p:spPr/>
        <p:txBody>
          <a:bodyPr/>
          <a:lstStyle/>
          <a:p>
            <a:fld id="{26FF095B-7508-4EE0-8899-3B73C16B2014}" type="slidenum">
              <a:rPr lang="en-US" sz="1800" smtClean="0">
                <a:latin typeface="Arial Narrow"/>
                <a:cs typeface="Arial Narrow"/>
              </a:rPr>
              <a:pPr/>
              <a:t>3</a:t>
            </a:fld>
            <a:endParaRPr lang="en-US" sz="1800">
              <a:latin typeface="Arial Narrow"/>
              <a:cs typeface="Arial Narrow"/>
            </a:endParaRPr>
          </a:p>
        </p:txBody>
      </p:sp>
      <p:grpSp>
        <p:nvGrpSpPr>
          <p:cNvPr id="142" name="Group 141"/>
          <p:cNvGrpSpPr/>
          <p:nvPr/>
        </p:nvGrpSpPr>
        <p:grpSpPr>
          <a:xfrm>
            <a:off x="2971800" y="1260763"/>
            <a:ext cx="4341800" cy="2209800"/>
            <a:chOff x="2971800" y="1219200"/>
            <a:chExt cx="4341800" cy="2209800"/>
          </a:xfrm>
        </p:grpSpPr>
        <p:grpSp>
          <p:nvGrpSpPr>
            <p:cNvPr id="90" name="Group 89"/>
            <p:cNvGrpSpPr/>
            <p:nvPr/>
          </p:nvGrpSpPr>
          <p:grpSpPr>
            <a:xfrm>
              <a:off x="2971800" y="1219200"/>
              <a:ext cx="1753974" cy="2209800"/>
              <a:chOff x="2971800" y="1261946"/>
              <a:chExt cx="1753974" cy="2209800"/>
            </a:xfrm>
            <a:solidFill>
              <a:srgbClr val="FFFF00"/>
            </a:solidFill>
          </p:grpSpPr>
          <p:sp>
            <p:nvSpPr>
              <p:cNvPr id="84" name="Rectangle 83"/>
              <p:cNvSpPr/>
              <p:nvPr/>
            </p:nvSpPr>
            <p:spPr bwMode="auto">
              <a:xfrm>
                <a:off x="2971800" y="3090746"/>
                <a:ext cx="1753974" cy="381000"/>
              </a:xfrm>
              <a:prstGeom prst="rect">
                <a:avLst/>
              </a:prstGeom>
              <a:grp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en-US" dirty="0" smtClean="0">
                    <a:solidFill>
                      <a:schemeClr val="tx1"/>
                    </a:solidFill>
                    <a:latin typeface="Arial Narrow"/>
                    <a:cs typeface="Arial Narrow"/>
                  </a:rPr>
                  <a:t>Protocol Header</a:t>
                </a:r>
                <a:endParaRPr lang="en-US" dirty="0">
                  <a:solidFill>
                    <a:schemeClr val="tx1"/>
                  </a:solidFill>
                  <a:latin typeface="Arial Narrow"/>
                  <a:cs typeface="Arial Narrow"/>
                </a:endParaRPr>
              </a:p>
            </p:txBody>
          </p:sp>
          <p:sp>
            <p:nvSpPr>
              <p:cNvPr id="85" name="Rectangle 84"/>
              <p:cNvSpPr/>
              <p:nvPr/>
            </p:nvSpPr>
            <p:spPr bwMode="auto">
              <a:xfrm>
                <a:off x="2971800" y="2176346"/>
                <a:ext cx="1753974" cy="381000"/>
              </a:xfrm>
              <a:prstGeom prst="rect">
                <a:avLst/>
              </a:prstGeom>
              <a:grp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en-US" dirty="0" smtClean="0">
                    <a:solidFill>
                      <a:schemeClr val="tx1"/>
                    </a:solidFill>
                    <a:latin typeface="Arial Narrow"/>
                    <a:cs typeface="Arial Narrow"/>
                  </a:rPr>
                  <a:t>Protocol Header</a:t>
                </a:r>
                <a:endParaRPr lang="en-US" dirty="0">
                  <a:solidFill>
                    <a:schemeClr val="tx1"/>
                  </a:solidFill>
                  <a:latin typeface="Arial Narrow"/>
                  <a:cs typeface="Arial Narrow"/>
                </a:endParaRPr>
              </a:p>
            </p:txBody>
          </p:sp>
          <p:sp>
            <p:nvSpPr>
              <p:cNvPr id="86" name="Rectangle 85"/>
              <p:cNvSpPr/>
              <p:nvPr/>
            </p:nvSpPr>
            <p:spPr bwMode="auto">
              <a:xfrm>
                <a:off x="2971800" y="2633546"/>
                <a:ext cx="1753974" cy="381000"/>
              </a:xfrm>
              <a:prstGeom prst="rect">
                <a:avLst/>
              </a:prstGeom>
              <a:grp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en-US" dirty="0" smtClean="0">
                    <a:solidFill>
                      <a:schemeClr val="tx1"/>
                    </a:solidFill>
                    <a:latin typeface="Arial Narrow"/>
                    <a:cs typeface="Arial Narrow"/>
                  </a:rPr>
                  <a:t>Protocol Header</a:t>
                </a:r>
                <a:endParaRPr lang="en-US" dirty="0">
                  <a:solidFill>
                    <a:schemeClr val="tx1"/>
                  </a:solidFill>
                  <a:latin typeface="Arial Narrow"/>
                  <a:cs typeface="Arial Narrow"/>
                </a:endParaRPr>
              </a:p>
            </p:txBody>
          </p:sp>
          <p:sp>
            <p:nvSpPr>
              <p:cNvPr id="87" name="Rectangle 86"/>
              <p:cNvSpPr/>
              <p:nvPr/>
            </p:nvSpPr>
            <p:spPr bwMode="auto">
              <a:xfrm>
                <a:off x="2971800" y="1719146"/>
                <a:ext cx="1753974" cy="381000"/>
              </a:xfrm>
              <a:prstGeom prst="rect">
                <a:avLst/>
              </a:prstGeom>
              <a:grp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en-US" dirty="0" smtClean="0">
                    <a:solidFill>
                      <a:schemeClr val="tx1"/>
                    </a:solidFill>
                    <a:latin typeface="Arial Narrow"/>
                    <a:cs typeface="Arial Narrow"/>
                  </a:rPr>
                  <a:t>Protocol Header</a:t>
                </a:r>
                <a:endParaRPr lang="en-US" dirty="0">
                  <a:solidFill>
                    <a:schemeClr val="tx1"/>
                  </a:solidFill>
                  <a:latin typeface="Arial Narrow"/>
                  <a:cs typeface="Arial Narrow"/>
                </a:endParaRPr>
              </a:p>
            </p:txBody>
          </p:sp>
          <p:sp>
            <p:nvSpPr>
              <p:cNvPr id="89" name="Rectangle 88"/>
              <p:cNvSpPr/>
              <p:nvPr/>
            </p:nvSpPr>
            <p:spPr bwMode="auto">
              <a:xfrm>
                <a:off x="2971800" y="1261946"/>
                <a:ext cx="1753974" cy="381000"/>
              </a:xfrm>
              <a:prstGeom prst="rect">
                <a:avLst/>
              </a:prstGeom>
              <a:grp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en-US" dirty="0" smtClean="0">
                    <a:solidFill>
                      <a:schemeClr val="tx1"/>
                    </a:solidFill>
                    <a:latin typeface="Arial Narrow"/>
                    <a:cs typeface="Arial Narrow"/>
                  </a:rPr>
                  <a:t>Protocol Header</a:t>
                </a:r>
                <a:endParaRPr lang="en-US" dirty="0">
                  <a:solidFill>
                    <a:schemeClr val="tx1"/>
                  </a:solidFill>
                  <a:latin typeface="Arial Narrow"/>
                  <a:cs typeface="Arial Narrow"/>
                </a:endParaRPr>
              </a:p>
            </p:txBody>
          </p:sp>
        </p:grpSp>
        <p:sp>
          <p:nvSpPr>
            <p:cNvPr id="140" name="Rectangle 139"/>
            <p:cNvSpPr/>
            <p:nvPr/>
          </p:nvSpPr>
          <p:spPr bwMode="auto">
            <a:xfrm>
              <a:off x="4724400" y="2133600"/>
              <a:ext cx="2589200" cy="381000"/>
            </a:xfrm>
            <a:prstGeom prst="rect">
              <a:avLst/>
            </a:prstGeom>
            <a:solidFill>
              <a:srgbClr val="FFFF00"/>
            </a:solid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en-US" dirty="0" smtClean="0">
                  <a:latin typeface="Arial Narrow"/>
                  <a:cs typeface="Arial Narrow"/>
                </a:rPr>
                <a:t>Protocol Control Info</a:t>
              </a:r>
              <a:endParaRPr lang="en-US" dirty="0">
                <a:latin typeface="Arial Narrow"/>
                <a:cs typeface="Arial Narrow"/>
              </a:endParaRPr>
            </a:p>
          </p:txBody>
        </p:sp>
        <p:sp>
          <p:nvSpPr>
            <p:cNvPr id="141" name="Rectangle 140"/>
            <p:cNvSpPr/>
            <p:nvPr/>
          </p:nvSpPr>
          <p:spPr bwMode="auto">
            <a:xfrm>
              <a:off x="4724400" y="1676400"/>
              <a:ext cx="2589200" cy="381000"/>
            </a:xfrm>
            <a:prstGeom prst="rect">
              <a:avLst/>
            </a:prstGeom>
            <a:solidFill>
              <a:srgbClr val="FFFF00"/>
            </a:solid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en-US" dirty="0" smtClean="0">
                  <a:latin typeface="Arial Narrow"/>
                  <a:cs typeface="Arial Narrow"/>
                </a:rPr>
                <a:t>Protocol Control Info</a:t>
              </a:r>
              <a:endParaRPr lang="en-US" dirty="0">
                <a:latin typeface="Arial Narrow"/>
                <a:cs typeface="Arial Narrow"/>
              </a:endParaRPr>
            </a:p>
          </p:txBody>
        </p:sp>
      </p:grpSp>
      <p:grpSp>
        <p:nvGrpSpPr>
          <p:cNvPr id="131" name="Group 130"/>
          <p:cNvGrpSpPr/>
          <p:nvPr/>
        </p:nvGrpSpPr>
        <p:grpSpPr>
          <a:xfrm>
            <a:off x="816651" y="914400"/>
            <a:ext cx="2065937" cy="2133600"/>
            <a:chOff x="816651" y="914400"/>
            <a:chExt cx="2065937" cy="2133600"/>
          </a:xfrm>
        </p:grpSpPr>
        <p:grpSp>
          <p:nvGrpSpPr>
            <p:cNvPr id="2" name="Group 48"/>
            <p:cNvGrpSpPr/>
            <p:nvPr/>
          </p:nvGrpSpPr>
          <p:grpSpPr>
            <a:xfrm>
              <a:off x="1447800" y="1447800"/>
              <a:ext cx="1434788" cy="1600200"/>
              <a:chOff x="7391400" y="1524000"/>
              <a:chExt cx="1434788" cy="1600200"/>
            </a:xfrm>
            <a:effectLst>
              <a:outerShdw blurRad="50800" dist="38100" dir="2700000" algn="tl" rotWithShape="0">
                <a:prstClr val="black">
                  <a:alpha val="40000"/>
                </a:prstClr>
              </a:outerShdw>
            </a:effectLst>
          </p:grpSpPr>
          <p:cxnSp>
            <p:nvCxnSpPr>
              <p:cNvPr id="38" name="Straight Arrow Connector 37"/>
              <p:cNvCxnSpPr/>
              <p:nvPr/>
            </p:nvCxnSpPr>
            <p:spPr>
              <a:xfrm rot="5400000">
                <a:off x="8116094" y="2933700"/>
                <a:ext cx="380206" cy="794"/>
              </a:xfrm>
              <a:prstGeom prst="straightConnector1">
                <a:avLst/>
              </a:prstGeom>
              <a:ln w="762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3" name="Group 25"/>
              <p:cNvGrpSpPr>
                <a:grpSpLocks/>
              </p:cNvGrpSpPr>
              <p:nvPr/>
            </p:nvGrpSpPr>
            <p:grpSpPr bwMode="auto">
              <a:xfrm>
                <a:off x="7391400" y="1524000"/>
                <a:ext cx="1434788" cy="1212651"/>
                <a:chOff x="6781800" y="1447800"/>
                <a:chExt cx="1434788" cy="1212651"/>
              </a:xfrm>
            </p:grpSpPr>
            <p:pic>
              <p:nvPicPr>
                <p:cNvPr id="4126" name="Picture 22" descr="tp.png"/>
                <p:cNvPicPr>
                  <a:picLocks noChangeAspect="1"/>
                </p:cNvPicPr>
                <p:nvPr/>
              </p:nvPicPr>
              <p:blipFill>
                <a:blip r:embed="rId21" cstate="screen"/>
                <a:srcRect/>
                <a:stretch>
                  <a:fillRect/>
                </a:stretch>
              </p:blipFill>
              <p:spPr bwMode="auto">
                <a:xfrm>
                  <a:off x="6781800" y="1447800"/>
                  <a:ext cx="1434788" cy="1212651"/>
                </a:xfrm>
                <a:prstGeom prst="rect">
                  <a:avLst/>
                </a:prstGeom>
                <a:noFill/>
                <a:ln w="9525">
                  <a:noFill/>
                  <a:miter lim="800000"/>
                  <a:headEnd/>
                  <a:tailEnd/>
                </a:ln>
              </p:spPr>
            </p:pic>
            <p:sp>
              <p:nvSpPr>
                <p:cNvPr id="4128" name="Text Box 18"/>
                <p:cNvSpPr txBox="1">
                  <a:spLocks noChangeArrowheads="1"/>
                </p:cNvSpPr>
                <p:nvPr/>
              </p:nvSpPr>
              <p:spPr bwMode="auto">
                <a:xfrm rot="374540">
                  <a:off x="7380407" y="1644801"/>
                  <a:ext cx="730238" cy="276999"/>
                </a:xfrm>
                <a:prstGeom prst="rect">
                  <a:avLst/>
                </a:prstGeom>
                <a:noFill/>
                <a:ln w="9525">
                  <a:noFill/>
                  <a:miter lim="800000"/>
                  <a:headEnd/>
                  <a:tailEnd/>
                </a:ln>
              </p:spPr>
              <p:txBody>
                <a:bodyPr wrap="none">
                  <a:spAutoFit/>
                </a:bodyPr>
                <a:lstStyle/>
                <a:p>
                  <a:r>
                    <a:rPr lang="en-US" sz="1200" b="1">
                      <a:solidFill>
                        <a:srgbClr val="00FF00"/>
                      </a:solidFill>
                      <a:latin typeface="Arial Narrow"/>
                      <a:cs typeface="Arial Narrow"/>
                    </a:rPr>
                    <a:t>tcpdump</a:t>
                  </a:r>
                </a:p>
              </p:txBody>
            </p:sp>
          </p:grpSp>
        </p:grpSp>
        <p:pic>
          <p:nvPicPr>
            <p:cNvPr id="129" name="Picture 68" descr="devil"/>
            <p:cNvPicPr>
              <a:picLocks noChangeAspect="1" noChangeArrowheads="1"/>
            </p:cNvPicPr>
            <p:nvPr/>
          </p:nvPicPr>
          <p:blipFill>
            <a:blip r:embed="rId22" cstate="screen"/>
            <a:srcRect/>
            <a:stretch>
              <a:fillRect/>
            </a:stretch>
          </p:blipFill>
          <p:spPr bwMode="auto">
            <a:xfrm flipH="1">
              <a:off x="816651" y="914400"/>
              <a:ext cx="1238103" cy="1182374"/>
            </a:xfrm>
            <a:prstGeom prst="rect">
              <a:avLst/>
            </a:prstGeom>
            <a:noFill/>
            <a:ln w="9525">
              <a:noFill/>
              <a:miter lim="800000"/>
              <a:headEnd/>
              <a:tailEnd/>
            </a:ln>
            <a:effectLst>
              <a:outerShdw blurRad="50800" dist="38100" dir="2700000" algn="tl" rotWithShape="0">
                <a:prstClr val="black">
                  <a:alpha val="40000"/>
                </a:prstClr>
              </a:outerShdw>
            </a:effectLst>
          </p:spPr>
        </p:pic>
      </p:grpSp>
    </p:spTree>
    <p:custDataLst>
      <p:tags r:id="rId1"/>
    </p:custDataLst>
    <p:extLst>
      <p:ext uri="{BB962C8B-B14F-4D97-AF65-F5344CB8AC3E}">
        <p14:creationId xmlns:p14="http://schemas.microsoft.com/office/powerpoint/2010/main" val="2457092923"/>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2"/>
                                        </p:tgtEl>
                                        <p:attrNameLst>
                                          <p:attrName>style.visibility</p:attrName>
                                        </p:attrNameLst>
                                      </p:cBhvr>
                                      <p:to>
                                        <p:strVal val="visible"/>
                                      </p:to>
                                    </p:set>
                                    <p:animEffect transition="in" filter="fade">
                                      <p:cBhvr>
                                        <p:cTn id="7" dur="500"/>
                                        <p:tgtEl>
                                          <p:spTgt spid="1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ChangeArrowheads="1"/>
          </p:cNvSpPr>
          <p:nvPr/>
        </p:nvSpPr>
        <p:spPr bwMode="auto">
          <a:xfrm>
            <a:off x="5638800" y="1828800"/>
            <a:ext cx="3048000" cy="3886200"/>
          </a:xfrm>
          <a:prstGeom prst="rect">
            <a:avLst/>
          </a:prstGeom>
          <a:solidFill>
            <a:schemeClr val="bg1"/>
          </a:solidFill>
          <a:ln w="9525">
            <a:solidFill>
              <a:schemeClr val="tx1"/>
            </a:solidFill>
            <a:miter lim="800000"/>
            <a:headEnd/>
            <a:tailEnd/>
          </a:ln>
          <a:effectLst>
            <a:outerShdw blurRad="50800" dist="38100" dir="2700000" algn="tl" rotWithShape="0">
              <a:prstClr val="black">
                <a:alpha val="40000"/>
              </a:prstClr>
            </a:outerShdw>
          </a:effectLst>
        </p:spPr>
        <p:txBody>
          <a:bodyPr wrap="none" anchor="ctr"/>
          <a:lstStyle/>
          <a:p>
            <a:pPr algn="ctr"/>
            <a:endParaRPr lang="en-US" sz="2000">
              <a:latin typeface="Calibri" pitchFamily="34" charset="0"/>
            </a:endParaRPr>
          </a:p>
        </p:txBody>
      </p:sp>
      <p:sp>
        <p:nvSpPr>
          <p:cNvPr id="19459" name="Rectangle 4"/>
          <p:cNvSpPr>
            <a:spLocks noGrp="1" noChangeArrowheads="1"/>
          </p:cNvSpPr>
          <p:nvPr>
            <p:ph type="title"/>
          </p:nvPr>
        </p:nvSpPr>
        <p:spPr/>
        <p:txBody>
          <a:bodyPr/>
          <a:lstStyle/>
          <a:p>
            <a:pPr eaLnBrk="1" hangingPunct="1"/>
            <a:r>
              <a:rPr lang="en-US" smtClean="0"/>
              <a:t>Straw man: Public Key Protocol</a:t>
            </a:r>
          </a:p>
        </p:txBody>
      </p:sp>
      <p:sp>
        <p:nvSpPr>
          <p:cNvPr id="19460" name="Rectangle 8"/>
          <p:cNvSpPr>
            <a:spLocks noChangeArrowheads="1"/>
          </p:cNvSpPr>
          <p:nvPr/>
        </p:nvSpPr>
        <p:spPr bwMode="auto">
          <a:xfrm>
            <a:off x="533400" y="1828800"/>
            <a:ext cx="3048000" cy="3886200"/>
          </a:xfrm>
          <a:prstGeom prst="rect">
            <a:avLst/>
          </a:prstGeom>
          <a:solidFill>
            <a:schemeClr val="bg1"/>
          </a:solidFill>
          <a:ln w="9525">
            <a:solidFill>
              <a:schemeClr val="tx1"/>
            </a:solidFill>
            <a:miter lim="800000"/>
            <a:headEnd/>
            <a:tailEnd/>
          </a:ln>
          <a:effectLst>
            <a:outerShdw blurRad="50800" dist="38100" dir="2700000" algn="tl" rotWithShape="0">
              <a:prstClr val="black">
                <a:alpha val="40000"/>
              </a:prstClr>
            </a:outerShdw>
          </a:effectLst>
        </p:spPr>
        <p:txBody>
          <a:bodyPr wrap="none" anchor="ctr"/>
          <a:lstStyle/>
          <a:p>
            <a:pPr algn="ctr"/>
            <a:endParaRPr lang="en-US" sz="2000">
              <a:latin typeface="Calibri" pitchFamily="34" charset="0"/>
            </a:endParaRPr>
          </a:p>
        </p:txBody>
      </p:sp>
      <p:sp>
        <p:nvSpPr>
          <p:cNvPr id="19461" name="Rectangle 9"/>
          <p:cNvSpPr>
            <a:spLocks noChangeArrowheads="1"/>
          </p:cNvSpPr>
          <p:nvPr/>
        </p:nvSpPr>
        <p:spPr bwMode="auto">
          <a:xfrm>
            <a:off x="914400" y="2743200"/>
            <a:ext cx="1524000" cy="533400"/>
          </a:xfrm>
          <a:prstGeom prst="rect">
            <a:avLst/>
          </a:prstGeom>
          <a:solidFill>
            <a:schemeClr val="bg1"/>
          </a:solidFill>
          <a:ln w="9525">
            <a:solidFill>
              <a:schemeClr val="tx1"/>
            </a:solidFill>
            <a:miter lim="800000"/>
            <a:headEnd/>
            <a:tailEnd/>
          </a:ln>
        </p:spPr>
        <p:txBody>
          <a:bodyPr wrap="none" anchor="ctr"/>
          <a:lstStyle/>
          <a:p>
            <a:pPr algn="ctr"/>
            <a:r>
              <a:rPr lang="en-US" sz="2000">
                <a:latin typeface="Calibri" pitchFamily="34" charset="0"/>
              </a:rPr>
              <a:t>Probe “Bob”</a:t>
            </a:r>
          </a:p>
        </p:txBody>
      </p:sp>
      <p:sp>
        <p:nvSpPr>
          <p:cNvPr id="19462" name="Line 10"/>
          <p:cNvSpPr>
            <a:spLocks noChangeShapeType="1"/>
          </p:cNvSpPr>
          <p:nvPr/>
        </p:nvSpPr>
        <p:spPr bwMode="auto">
          <a:xfrm>
            <a:off x="1981200" y="2286000"/>
            <a:ext cx="1588" cy="381000"/>
          </a:xfrm>
          <a:prstGeom prst="line">
            <a:avLst/>
          </a:prstGeom>
          <a:noFill/>
          <a:ln w="38100">
            <a:solidFill>
              <a:schemeClr val="tx1"/>
            </a:solidFill>
            <a:round/>
            <a:headEnd/>
            <a:tailEnd type="triangle" w="med" len="med"/>
          </a:ln>
        </p:spPr>
        <p:txBody>
          <a:bodyPr/>
          <a:lstStyle/>
          <a:p>
            <a:endParaRPr lang="en-US"/>
          </a:p>
        </p:txBody>
      </p:sp>
      <p:grpSp>
        <p:nvGrpSpPr>
          <p:cNvPr id="2" name="Group 13"/>
          <p:cNvGrpSpPr>
            <a:grpSpLocks/>
          </p:cNvGrpSpPr>
          <p:nvPr/>
        </p:nvGrpSpPr>
        <p:grpSpPr bwMode="auto">
          <a:xfrm>
            <a:off x="706438" y="3352800"/>
            <a:ext cx="2709862" cy="2347913"/>
            <a:chOff x="445" y="2640"/>
            <a:chExt cx="1707" cy="1479"/>
          </a:xfrm>
        </p:grpSpPr>
        <p:sp>
          <p:nvSpPr>
            <p:cNvPr id="19491" name="Line 14"/>
            <p:cNvSpPr>
              <a:spLocks noChangeShapeType="1"/>
            </p:cNvSpPr>
            <p:nvPr/>
          </p:nvSpPr>
          <p:spPr bwMode="auto">
            <a:xfrm>
              <a:off x="1248" y="2640"/>
              <a:ext cx="0" cy="240"/>
            </a:xfrm>
            <a:prstGeom prst="line">
              <a:avLst/>
            </a:prstGeom>
            <a:noFill/>
            <a:ln w="38100">
              <a:solidFill>
                <a:schemeClr val="tx1"/>
              </a:solidFill>
              <a:round/>
              <a:headEnd/>
              <a:tailEnd type="triangle" w="med" len="med"/>
            </a:ln>
          </p:spPr>
          <p:txBody>
            <a:bodyPr/>
            <a:lstStyle/>
            <a:p>
              <a:endParaRPr lang="en-US"/>
            </a:p>
          </p:txBody>
        </p:sp>
        <p:grpSp>
          <p:nvGrpSpPr>
            <p:cNvPr id="3" name="Group 15"/>
            <p:cNvGrpSpPr>
              <a:grpSpLocks/>
            </p:cNvGrpSpPr>
            <p:nvPr/>
          </p:nvGrpSpPr>
          <p:grpSpPr bwMode="auto">
            <a:xfrm>
              <a:off x="445" y="2928"/>
              <a:ext cx="1707" cy="1191"/>
              <a:chOff x="445" y="2928"/>
              <a:chExt cx="1707" cy="1191"/>
            </a:xfrm>
          </p:grpSpPr>
          <p:pic>
            <p:nvPicPr>
              <p:cNvPr id="19493" name="Picture 16" descr="envelope_icon"/>
              <p:cNvPicPr>
                <a:picLocks noChangeAspect="1" noChangeArrowheads="1"/>
              </p:cNvPicPr>
              <p:nvPr/>
            </p:nvPicPr>
            <p:blipFill>
              <a:blip r:embed="rId4" cstate="screen"/>
              <a:srcRect/>
              <a:stretch>
                <a:fillRect/>
              </a:stretch>
            </p:blipFill>
            <p:spPr bwMode="auto">
              <a:xfrm>
                <a:off x="864" y="2928"/>
                <a:ext cx="816" cy="816"/>
              </a:xfrm>
              <a:prstGeom prst="rect">
                <a:avLst/>
              </a:prstGeom>
              <a:noFill/>
              <a:ln w="9525">
                <a:noFill/>
                <a:miter lim="800000"/>
                <a:headEnd/>
                <a:tailEnd/>
              </a:ln>
            </p:spPr>
          </p:pic>
          <p:sp>
            <p:nvSpPr>
              <p:cNvPr id="19494" name="Text Box 17"/>
              <p:cNvSpPr txBox="1">
                <a:spLocks noChangeArrowheads="1"/>
              </p:cNvSpPr>
              <p:nvPr/>
            </p:nvSpPr>
            <p:spPr bwMode="auto">
              <a:xfrm>
                <a:off x="445" y="3696"/>
                <a:ext cx="1707" cy="423"/>
              </a:xfrm>
              <a:prstGeom prst="rect">
                <a:avLst/>
              </a:prstGeom>
              <a:noFill/>
              <a:ln w="9525">
                <a:noFill/>
                <a:miter lim="800000"/>
                <a:headEnd/>
                <a:tailEnd/>
              </a:ln>
            </p:spPr>
            <p:txBody>
              <a:bodyPr wrap="none">
                <a:spAutoFit/>
              </a:bodyPr>
              <a:lstStyle/>
              <a:p>
                <a:pPr algn="ctr"/>
                <a:r>
                  <a:rPr lang="en-US" sz="2000">
                    <a:latin typeface="Calibri" pitchFamily="34" charset="0"/>
                  </a:rPr>
                  <a:t>Key-private encryption</a:t>
                </a:r>
                <a:br>
                  <a:rPr lang="en-US" sz="2000">
                    <a:latin typeface="Calibri" pitchFamily="34" charset="0"/>
                  </a:rPr>
                </a:br>
                <a:r>
                  <a:rPr lang="en-US">
                    <a:latin typeface="Calibri" pitchFamily="34" charset="0"/>
                  </a:rPr>
                  <a:t>(e.g., ElGamal)</a:t>
                </a:r>
              </a:p>
            </p:txBody>
          </p:sp>
          <p:pic>
            <p:nvPicPr>
              <p:cNvPr id="19495" name="Picture 18" descr="lock"/>
              <p:cNvPicPr>
                <a:picLocks noChangeAspect="1" noChangeArrowheads="1"/>
              </p:cNvPicPr>
              <p:nvPr/>
            </p:nvPicPr>
            <p:blipFill>
              <a:blip r:embed="rId5"/>
              <a:srcRect/>
              <a:stretch>
                <a:fillRect/>
              </a:stretch>
            </p:blipFill>
            <p:spPr bwMode="auto">
              <a:xfrm>
                <a:off x="1104" y="3120"/>
                <a:ext cx="319" cy="372"/>
              </a:xfrm>
              <a:prstGeom prst="rect">
                <a:avLst/>
              </a:prstGeom>
              <a:noFill/>
              <a:ln w="9525">
                <a:noFill/>
                <a:miter lim="800000"/>
                <a:headEnd/>
                <a:tailEnd/>
              </a:ln>
            </p:spPr>
          </p:pic>
          <p:sp>
            <p:nvSpPr>
              <p:cNvPr id="19496" name="Rectangle 19"/>
              <p:cNvSpPr>
                <a:spLocks noChangeArrowheads="1"/>
              </p:cNvSpPr>
              <p:nvPr/>
            </p:nvSpPr>
            <p:spPr bwMode="auto">
              <a:xfrm>
                <a:off x="1680" y="3216"/>
                <a:ext cx="372" cy="252"/>
              </a:xfrm>
              <a:prstGeom prst="rect">
                <a:avLst/>
              </a:prstGeom>
              <a:noFill/>
              <a:ln w="9525">
                <a:noFill/>
                <a:miter lim="800000"/>
                <a:headEnd/>
                <a:tailEnd/>
              </a:ln>
            </p:spPr>
            <p:txBody>
              <a:bodyPr wrap="none">
                <a:spAutoFit/>
              </a:bodyPr>
              <a:lstStyle/>
              <a:p>
                <a:r>
                  <a:rPr lang="en-US" sz="2000">
                    <a:latin typeface="Calibri" pitchFamily="34" charset="0"/>
                  </a:rPr>
                  <a:t>K</a:t>
                </a:r>
                <a:r>
                  <a:rPr lang="en-US" sz="2000" baseline="-25000">
                    <a:latin typeface="Calibri" pitchFamily="34" charset="0"/>
                  </a:rPr>
                  <a:t>Bob</a:t>
                </a:r>
              </a:p>
            </p:txBody>
          </p:sp>
        </p:grpSp>
      </p:grpSp>
      <p:grpSp>
        <p:nvGrpSpPr>
          <p:cNvPr id="4" name="Group 23"/>
          <p:cNvGrpSpPr>
            <a:grpSpLocks/>
          </p:cNvGrpSpPr>
          <p:nvPr/>
        </p:nvGrpSpPr>
        <p:grpSpPr bwMode="auto">
          <a:xfrm>
            <a:off x="5715000" y="2286000"/>
            <a:ext cx="2863850" cy="3368675"/>
            <a:chOff x="3600" y="1968"/>
            <a:chExt cx="1804" cy="2122"/>
          </a:xfrm>
        </p:grpSpPr>
        <p:pic>
          <p:nvPicPr>
            <p:cNvPr id="19482" name="Picture 24" descr="open_envelope_icon"/>
            <p:cNvPicPr>
              <a:picLocks noChangeAspect="1" noChangeArrowheads="1"/>
            </p:cNvPicPr>
            <p:nvPr/>
          </p:nvPicPr>
          <p:blipFill>
            <a:blip r:embed="rId6" cstate="screen"/>
            <a:srcRect/>
            <a:stretch>
              <a:fillRect/>
            </a:stretch>
          </p:blipFill>
          <p:spPr bwMode="auto">
            <a:xfrm>
              <a:off x="4080" y="2976"/>
              <a:ext cx="816" cy="816"/>
            </a:xfrm>
            <a:prstGeom prst="rect">
              <a:avLst/>
            </a:prstGeom>
            <a:noFill/>
            <a:ln w="9525">
              <a:noFill/>
              <a:miter lim="800000"/>
              <a:headEnd/>
              <a:tailEnd/>
            </a:ln>
          </p:spPr>
        </p:pic>
        <p:sp>
          <p:nvSpPr>
            <p:cNvPr id="19483" name="Line 25"/>
            <p:cNvSpPr>
              <a:spLocks noChangeShapeType="1"/>
            </p:cNvSpPr>
            <p:nvPr/>
          </p:nvSpPr>
          <p:spPr bwMode="auto">
            <a:xfrm flipV="1">
              <a:off x="4464" y="2592"/>
              <a:ext cx="0" cy="336"/>
            </a:xfrm>
            <a:prstGeom prst="line">
              <a:avLst/>
            </a:prstGeom>
            <a:noFill/>
            <a:ln w="38100">
              <a:solidFill>
                <a:schemeClr val="tx1"/>
              </a:solidFill>
              <a:round/>
              <a:headEnd/>
              <a:tailEnd type="triangle" w="med" len="med"/>
            </a:ln>
          </p:spPr>
          <p:txBody>
            <a:bodyPr/>
            <a:lstStyle/>
            <a:p>
              <a:endParaRPr lang="en-US"/>
            </a:p>
          </p:txBody>
        </p:sp>
        <p:sp>
          <p:nvSpPr>
            <p:cNvPr id="19484" name="Text Box 26"/>
            <p:cNvSpPr txBox="1">
              <a:spLocks noChangeArrowheads="1"/>
            </p:cNvSpPr>
            <p:nvPr/>
          </p:nvSpPr>
          <p:spPr bwMode="auto">
            <a:xfrm>
              <a:off x="3648" y="2352"/>
              <a:ext cx="1536" cy="250"/>
            </a:xfrm>
            <a:prstGeom prst="rect">
              <a:avLst/>
            </a:prstGeom>
            <a:noFill/>
            <a:ln w="9525">
              <a:noFill/>
              <a:miter lim="800000"/>
              <a:headEnd/>
              <a:tailEnd/>
            </a:ln>
          </p:spPr>
          <p:txBody>
            <a:bodyPr>
              <a:spAutoFit/>
            </a:bodyPr>
            <a:lstStyle/>
            <a:p>
              <a:r>
                <a:rPr lang="en-US" sz="2000">
                  <a:latin typeface="Calibri" pitchFamily="34" charset="0"/>
                </a:rPr>
                <a:t>Check signature:</a:t>
              </a:r>
            </a:p>
          </p:txBody>
        </p:sp>
        <p:sp>
          <p:nvSpPr>
            <p:cNvPr id="19485" name="Line 27"/>
            <p:cNvSpPr>
              <a:spLocks noChangeShapeType="1"/>
            </p:cNvSpPr>
            <p:nvPr/>
          </p:nvSpPr>
          <p:spPr bwMode="auto">
            <a:xfrm flipV="1">
              <a:off x="4464" y="1968"/>
              <a:ext cx="0" cy="384"/>
            </a:xfrm>
            <a:prstGeom prst="line">
              <a:avLst/>
            </a:prstGeom>
            <a:noFill/>
            <a:ln w="38100">
              <a:solidFill>
                <a:schemeClr val="tx1"/>
              </a:solidFill>
              <a:round/>
              <a:headEnd/>
              <a:tailEnd type="triangle" w="med" len="med"/>
            </a:ln>
          </p:spPr>
          <p:txBody>
            <a:bodyPr/>
            <a:lstStyle/>
            <a:p>
              <a:endParaRPr lang="en-US"/>
            </a:p>
          </p:txBody>
        </p:sp>
        <p:pic>
          <p:nvPicPr>
            <p:cNvPr id="19486" name="Picture 28" descr="key"/>
            <p:cNvPicPr>
              <a:picLocks noChangeAspect="1" noChangeArrowheads="1"/>
            </p:cNvPicPr>
            <p:nvPr/>
          </p:nvPicPr>
          <p:blipFill>
            <a:blip r:embed="rId7" cstate="screen"/>
            <a:srcRect/>
            <a:stretch>
              <a:fillRect/>
            </a:stretch>
          </p:blipFill>
          <p:spPr bwMode="auto">
            <a:xfrm>
              <a:off x="4272" y="3312"/>
              <a:ext cx="432" cy="269"/>
            </a:xfrm>
            <a:prstGeom prst="rect">
              <a:avLst/>
            </a:prstGeom>
            <a:noFill/>
            <a:ln w="9525">
              <a:noFill/>
              <a:miter lim="800000"/>
              <a:headEnd/>
              <a:tailEnd/>
            </a:ln>
          </p:spPr>
        </p:pic>
        <p:sp>
          <p:nvSpPr>
            <p:cNvPr id="19487" name="Text Box 29"/>
            <p:cNvSpPr txBox="1">
              <a:spLocks noChangeArrowheads="1"/>
            </p:cNvSpPr>
            <p:nvPr/>
          </p:nvSpPr>
          <p:spPr bwMode="auto">
            <a:xfrm>
              <a:off x="3648" y="3840"/>
              <a:ext cx="1728" cy="250"/>
            </a:xfrm>
            <a:prstGeom prst="rect">
              <a:avLst/>
            </a:prstGeom>
            <a:noFill/>
            <a:ln w="9525">
              <a:noFill/>
              <a:miter lim="800000"/>
              <a:headEnd/>
              <a:tailEnd/>
            </a:ln>
          </p:spPr>
          <p:txBody>
            <a:bodyPr>
              <a:spAutoFit/>
            </a:bodyPr>
            <a:lstStyle/>
            <a:p>
              <a:pPr algn="ctr"/>
              <a:r>
                <a:rPr lang="en-US" sz="2000">
                  <a:latin typeface="Calibri" pitchFamily="34" charset="0"/>
                </a:rPr>
                <a:t>Try to decrypt</a:t>
              </a:r>
            </a:p>
          </p:txBody>
        </p:sp>
        <p:sp>
          <p:nvSpPr>
            <p:cNvPr id="19488" name="Line 30"/>
            <p:cNvSpPr>
              <a:spLocks noChangeShapeType="1"/>
            </p:cNvSpPr>
            <p:nvPr/>
          </p:nvSpPr>
          <p:spPr bwMode="auto">
            <a:xfrm>
              <a:off x="3600" y="3408"/>
              <a:ext cx="384" cy="0"/>
            </a:xfrm>
            <a:prstGeom prst="line">
              <a:avLst/>
            </a:prstGeom>
            <a:noFill/>
            <a:ln w="38100">
              <a:solidFill>
                <a:schemeClr val="tx1"/>
              </a:solidFill>
              <a:round/>
              <a:headEnd/>
              <a:tailEnd type="triangle" w="med" len="med"/>
            </a:ln>
          </p:spPr>
          <p:txBody>
            <a:bodyPr/>
            <a:lstStyle/>
            <a:p>
              <a:endParaRPr lang="en-US"/>
            </a:p>
          </p:txBody>
        </p:sp>
        <p:sp>
          <p:nvSpPr>
            <p:cNvPr id="19489" name="Rectangle 31"/>
            <p:cNvSpPr>
              <a:spLocks noChangeArrowheads="1"/>
            </p:cNvSpPr>
            <p:nvPr/>
          </p:nvSpPr>
          <p:spPr bwMode="auto">
            <a:xfrm>
              <a:off x="4944" y="3264"/>
              <a:ext cx="460" cy="252"/>
            </a:xfrm>
            <a:prstGeom prst="rect">
              <a:avLst/>
            </a:prstGeom>
            <a:noFill/>
            <a:ln w="9525">
              <a:noFill/>
              <a:miter lim="800000"/>
              <a:headEnd/>
              <a:tailEnd/>
            </a:ln>
          </p:spPr>
          <p:txBody>
            <a:bodyPr wrap="none">
              <a:spAutoFit/>
            </a:bodyPr>
            <a:lstStyle/>
            <a:p>
              <a:r>
                <a:rPr lang="en-US" sz="2000">
                  <a:latin typeface="Calibri" pitchFamily="34" charset="0"/>
                </a:rPr>
                <a:t>K</a:t>
              </a:r>
              <a:r>
                <a:rPr lang="en-US" sz="2000" baseline="30000">
                  <a:latin typeface="Calibri" pitchFamily="34" charset="0"/>
                </a:rPr>
                <a:t>-1</a:t>
              </a:r>
              <a:r>
                <a:rPr lang="en-US" sz="2000" baseline="-25000">
                  <a:latin typeface="Calibri" pitchFamily="34" charset="0"/>
                </a:rPr>
                <a:t>Bob</a:t>
              </a:r>
            </a:p>
          </p:txBody>
        </p:sp>
        <p:sp>
          <p:nvSpPr>
            <p:cNvPr id="19490" name="Rectangle 32"/>
            <p:cNvSpPr>
              <a:spLocks noChangeArrowheads="1"/>
            </p:cNvSpPr>
            <p:nvPr/>
          </p:nvSpPr>
          <p:spPr bwMode="auto">
            <a:xfrm>
              <a:off x="4944" y="2352"/>
              <a:ext cx="410" cy="252"/>
            </a:xfrm>
            <a:prstGeom prst="rect">
              <a:avLst/>
            </a:prstGeom>
            <a:noFill/>
            <a:ln w="9525">
              <a:noFill/>
              <a:miter lim="800000"/>
              <a:headEnd/>
              <a:tailEnd/>
            </a:ln>
          </p:spPr>
          <p:txBody>
            <a:bodyPr wrap="none">
              <a:spAutoFit/>
            </a:bodyPr>
            <a:lstStyle/>
            <a:p>
              <a:r>
                <a:rPr lang="en-US" sz="2000" dirty="0">
                  <a:latin typeface="Calibri" pitchFamily="34" charset="0"/>
                </a:rPr>
                <a:t>K</a:t>
              </a:r>
              <a:r>
                <a:rPr lang="en-US" sz="2000" baseline="-25000" dirty="0">
                  <a:latin typeface="Calibri" pitchFamily="34" charset="0"/>
                </a:rPr>
                <a:t>Alice</a:t>
              </a:r>
            </a:p>
          </p:txBody>
        </p:sp>
      </p:grpSp>
      <p:sp>
        <p:nvSpPr>
          <p:cNvPr id="14351" name="Rectangle 33"/>
          <p:cNvSpPr>
            <a:spLocks noChangeArrowheads="1"/>
          </p:cNvSpPr>
          <p:nvPr/>
        </p:nvSpPr>
        <p:spPr bwMode="auto">
          <a:xfrm>
            <a:off x="3276600" y="6019800"/>
            <a:ext cx="2762250" cy="461963"/>
          </a:xfrm>
          <a:prstGeom prst="rect">
            <a:avLst/>
          </a:prstGeom>
          <a:noFill/>
          <a:ln w="9525">
            <a:noFill/>
            <a:miter lim="800000"/>
            <a:headEnd/>
            <a:tailEnd/>
          </a:ln>
        </p:spPr>
        <p:txBody>
          <a:bodyPr wrap="none">
            <a:spAutoFit/>
          </a:bodyPr>
          <a:lstStyle/>
          <a:p>
            <a:pPr fontAlgn="auto">
              <a:spcBef>
                <a:spcPts val="0"/>
              </a:spcBef>
              <a:spcAft>
                <a:spcPts val="0"/>
              </a:spcAft>
              <a:defRPr/>
            </a:pPr>
            <a:r>
              <a:rPr lang="en-US" sz="2400" dirty="0">
                <a:solidFill>
                  <a:schemeClr val="bg1">
                    <a:lumMod val="50000"/>
                  </a:schemeClr>
                </a:solidFill>
                <a:latin typeface="Calibri" pitchFamily="34" charset="0"/>
                <a:cs typeface="+mn-cs"/>
              </a:rPr>
              <a:t>Based on [</a:t>
            </a:r>
            <a:r>
              <a:rPr lang="en-US" sz="2400" dirty="0" err="1">
                <a:solidFill>
                  <a:schemeClr val="bg1">
                    <a:lumMod val="50000"/>
                  </a:schemeClr>
                </a:solidFill>
                <a:latin typeface="Calibri" pitchFamily="34" charset="0"/>
                <a:cs typeface="+mn-cs"/>
              </a:rPr>
              <a:t>Abadi</a:t>
            </a:r>
            <a:r>
              <a:rPr lang="en-US" sz="2400" dirty="0">
                <a:solidFill>
                  <a:schemeClr val="bg1">
                    <a:lumMod val="50000"/>
                  </a:schemeClr>
                </a:solidFill>
                <a:latin typeface="Calibri" pitchFamily="34" charset="0"/>
                <a:cs typeface="+mn-cs"/>
              </a:rPr>
              <a:t> ’04]</a:t>
            </a:r>
          </a:p>
        </p:txBody>
      </p:sp>
      <p:sp>
        <p:nvSpPr>
          <p:cNvPr id="19466" name="Rectangle 35"/>
          <p:cNvSpPr>
            <a:spLocks noChangeArrowheads="1"/>
          </p:cNvSpPr>
          <p:nvPr/>
        </p:nvSpPr>
        <p:spPr bwMode="auto">
          <a:xfrm>
            <a:off x="2667000" y="3276600"/>
            <a:ext cx="790575" cy="400050"/>
          </a:xfrm>
          <a:prstGeom prst="rect">
            <a:avLst/>
          </a:prstGeom>
          <a:noFill/>
          <a:ln w="9525">
            <a:noFill/>
            <a:miter lim="800000"/>
            <a:headEnd/>
            <a:tailEnd/>
          </a:ln>
        </p:spPr>
        <p:txBody>
          <a:bodyPr wrap="none">
            <a:spAutoFit/>
          </a:bodyPr>
          <a:lstStyle/>
          <a:p>
            <a:r>
              <a:rPr lang="en-US" sz="2000">
                <a:latin typeface="Calibri" pitchFamily="34" charset="0"/>
              </a:rPr>
              <a:t>K</a:t>
            </a:r>
            <a:r>
              <a:rPr lang="en-US" sz="2000" baseline="30000">
                <a:latin typeface="Calibri" pitchFamily="34" charset="0"/>
              </a:rPr>
              <a:t>-1</a:t>
            </a:r>
            <a:r>
              <a:rPr lang="en-US" sz="2000" baseline="-25000">
                <a:latin typeface="Calibri" pitchFamily="34" charset="0"/>
              </a:rPr>
              <a:t>Alice</a:t>
            </a:r>
          </a:p>
        </p:txBody>
      </p:sp>
      <p:sp>
        <p:nvSpPr>
          <p:cNvPr id="19467" name="Rectangle 36"/>
          <p:cNvSpPr>
            <a:spLocks noChangeArrowheads="1"/>
          </p:cNvSpPr>
          <p:nvPr/>
        </p:nvSpPr>
        <p:spPr bwMode="auto">
          <a:xfrm>
            <a:off x="2057400" y="3276600"/>
            <a:ext cx="763588" cy="396875"/>
          </a:xfrm>
          <a:prstGeom prst="rect">
            <a:avLst/>
          </a:prstGeom>
          <a:noFill/>
          <a:ln w="9525">
            <a:noFill/>
            <a:miter lim="800000"/>
            <a:headEnd/>
            <a:tailEnd/>
          </a:ln>
        </p:spPr>
        <p:txBody>
          <a:bodyPr wrap="none">
            <a:spAutoFit/>
          </a:bodyPr>
          <a:lstStyle/>
          <a:p>
            <a:r>
              <a:rPr lang="en-US" sz="2000">
                <a:latin typeface="Calibri" pitchFamily="34" charset="0"/>
              </a:rPr>
              <a:t>Sign:</a:t>
            </a:r>
          </a:p>
        </p:txBody>
      </p:sp>
      <p:grpSp>
        <p:nvGrpSpPr>
          <p:cNvPr id="5" name="Group 41"/>
          <p:cNvGrpSpPr>
            <a:grpSpLocks/>
          </p:cNvGrpSpPr>
          <p:nvPr/>
        </p:nvGrpSpPr>
        <p:grpSpPr bwMode="auto">
          <a:xfrm>
            <a:off x="3657600" y="4038600"/>
            <a:ext cx="1828800" cy="914400"/>
            <a:chOff x="3657600" y="4876800"/>
            <a:chExt cx="1828800" cy="914400"/>
          </a:xfrm>
        </p:grpSpPr>
        <p:pic>
          <p:nvPicPr>
            <p:cNvPr id="19480" name="Picture 21" descr="waves"/>
            <p:cNvPicPr>
              <a:picLocks noChangeAspect="1" noChangeArrowheads="1"/>
            </p:cNvPicPr>
            <p:nvPr/>
          </p:nvPicPr>
          <p:blipFill>
            <a:blip r:embed="rId8"/>
            <a:srcRect/>
            <a:stretch>
              <a:fillRect/>
            </a:stretch>
          </p:blipFill>
          <p:spPr bwMode="auto">
            <a:xfrm>
              <a:off x="3657600" y="4876800"/>
              <a:ext cx="838200" cy="914400"/>
            </a:xfrm>
            <a:prstGeom prst="rect">
              <a:avLst/>
            </a:prstGeom>
            <a:noFill/>
            <a:ln w="9525">
              <a:noFill/>
              <a:miter lim="800000"/>
              <a:headEnd/>
              <a:tailEnd/>
            </a:ln>
          </p:spPr>
        </p:pic>
        <p:sp>
          <p:nvSpPr>
            <p:cNvPr id="41" name="Rectangle 40"/>
            <p:cNvSpPr/>
            <p:nvPr/>
          </p:nvSpPr>
          <p:spPr>
            <a:xfrm>
              <a:off x="4572000" y="5105400"/>
              <a:ext cx="914400" cy="457200"/>
            </a:xfrm>
            <a:prstGeom prst="rect">
              <a:avLst/>
            </a:prstGeom>
            <a:blipFill>
              <a:blip r:embed="rId9"/>
              <a:tile tx="0" ty="0" sx="100000" sy="100000" flip="none" algn="tl"/>
            </a:blipFill>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lumMod val="50000"/>
                  </a:schemeClr>
                </a:solidFill>
              </a:endParaRPr>
            </a:p>
          </p:txBody>
        </p:sp>
      </p:grpSp>
      <p:grpSp>
        <p:nvGrpSpPr>
          <p:cNvPr id="6" name="Group 43"/>
          <p:cNvGrpSpPr>
            <a:grpSpLocks/>
          </p:cNvGrpSpPr>
          <p:nvPr/>
        </p:nvGrpSpPr>
        <p:grpSpPr bwMode="auto">
          <a:xfrm>
            <a:off x="5486400" y="3352800"/>
            <a:ext cx="3352800" cy="2362200"/>
            <a:chOff x="5486380" y="4191000"/>
            <a:chExt cx="3353215" cy="2362200"/>
          </a:xfrm>
          <a:effectLst>
            <a:outerShdw blurRad="50800" dist="38100" dir="2700000" algn="tl" rotWithShape="0">
              <a:prstClr val="black">
                <a:alpha val="40000"/>
              </a:prstClr>
            </a:outerShdw>
          </a:effectLst>
        </p:grpSpPr>
        <p:sp>
          <p:nvSpPr>
            <p:cNvPr id="19478" name="TextBox 41"/>
            <p:cNvSpPr txBox="1">
              <a:spLocks noChangeArrowheads="1"/>
            </p:cNvSpPr>
            <p:nvPr/>
          </p:nvSpPr>
          <p:spPr bwMode="auto">
            <a:xfrm>
              <a:off x="5486380" y="4191000"/>
              <a:ext cx="3353215" cy="400110"/>
            </a:xfrm>
            <a:prstGeom prst="rect">
              <a:avLst/>
            </a:prstGeom>
            <a:solidFill>
              <a:schemeClr val="bg1"/>
            </a:solidFill>
            <a:ln w="28575">
              <a:solidFill>
                <a:srgbClr val="FF0000"/>
              </a:solidFill>
              <a:miter lim="800000"/>
              <a:headEnd/>
              <a:tailEnd/>
            </a:ln>
          </p:spPr>
          <p:txBody>
            <a:bodyPr wrap="square">
              <a:spAutoFit/>
            </a:bodyPr>
            <a:lstStyle/>
            <a:p>
              <a:pPr algn="ctr"/>
              <a:r>
                <a:rPr lang="en-US" sz="2000" dirty="0" smtClean="0">
                  <a:solidFill>
                    <a:srgbClr val="FF0000"/>
                  </a:solidFill>
                  <a:latin typeface="Calibri" pitchFamily="34" charset="0"/>
                </a:rPr>
                <a:t>Too slow in practice!</a:t>
              </a:r>
            </a:p>
          </p:txBody>
        </p:sp>
        <p:sp>
          <p:nvSpPr>
            <p:cNvPr id="43" name="Oval 42"/>
            <p:cNvSpPr/>
            <p:nvPr/>
          </p:nvSpPr>
          <p:spPr>
            <a:xfrm>
              <a:off x="5638800" y="4724400"/>
              <a:ext cx="3035676" cy="18288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pic>
        <p:nvPicPr>
          <p:cNvPr id="19470" name="Picture 27" descr="AliceSignature"/>
          <p:cNvPicPr>
            <a:picLocks noChangeAspect="1" noChangeArrowheads="1"/>
          </p:cNvPicPr>
          <p:nvPr/>
        </p:nvPicPr>
        <p:blipFill>
          <a:blip r:embed="rId10"/>
          <a:srcRect/>
          <a:stretch>
            <a:fillRect/>
          </a:stretch>
        </p:blipFill>
        <p:spPr bwMode="auto">
          <a:xfrm>
            <a:off x="2438400" y="2743200"/>
            <a:ext cx="711200" cy="533400"/>
          </a:xfrm>
          <a:prstGeom prst="rect">
            <a:avLst/>
          </a:prstGeom>
          <a:solidFill>
            <a:schemeClr val="bg1"/>
          </a:solidFill>
          <a:ln w="9525">
            <a:solidFill>
              <a:schemeClr val="tx1"/>
            </a:solidFill>
            <a:miter lim="800000"/>
            <a:headEnd/>
            <a:tailEnd/>
          </a:ln>
        </p:spPr>
      </p:pic>
      <p:pic>
        <p:nvPicPr>
          <p:cNvPr id="19471" name="Picture 47" descr="dell_laptop_0_0"/>
          <p:cNvPicPr>
            <a:picLocks noChangeAspect="1" noChangeArrowheads="1"/>
          </p:cNvPicPr>
          <p:nvPr/>
        </p:nvPicPr>
        <p:blipFill>
          <a:blip r:embed="rId11" cstate="screen"/>
          <a:srcRect/>
          <a:stretch>
            <a:fillRect/>
          </a:stretch>
        </p:blipFill>
        <p:spPr bwMode="auto">
          <a:xfrm>
            <a:off x="838200" y="1600200"/>
            <a:ext cx="677863" cy="577850"/>
          </a:xfrm>
          <a:prstGeom prst="rect">
            <a:avLst/>
          </a:prstGeom>
          <a:noFill/>
          <a:ln w="9525">
            <a:noFill/>
            <a:miter lim="800000"/>
            <a:headEnd/>
            <a:tailEnd/>
          </a:ln>
        </p:spPr>
      </p:pic>
      <p:pic>
        <p:nvPicPr>
          <p:cNvPr id="19472" name="Picture 48" descr="alice.png"/>
          <p:cNvPicPr>
            <a:picLocks noChangeAspect="1"/>
          </p:cNvPicPr>
          <p:nvPr/>
        </p:nvPicPr>
        <p:blipFill>
          <a:blip r:embed="rId12"/>
          <a:srcRect/>
          <a:stretch>
            <a:fillRect/>
          </a:stretch>
        </p:blipFill>
        <p:spPr bwMode="auto">
          <a:xfrm>
            <a:off x="382588" y="1384300"/>
            <a:ext cx="687387" cy="701675"/>
          </a:xfrm>
          <a:prstGeom prst="rect">
            <a:avLst/>
          </a:prstGeom>
          <a:noFill/>
          <a:ln w="9525">
            <a:noFill/>
            <a:miter lim="800000"/>
            <a:headEnd/>
            <a:tailEnd/>
          </a:ln>
        </p:spPr>
      </p:pic>
      <p:pic>
        <p:nvPicPr>
          <p:cNvPr id="19473" name="Picture 49" descr="ap2"/>
          <p:cNvPicPr>
            <a:picLocks noChangeAspect="1" noChangeArrowheads="1"/>
          </p:cNvPicPr>
          <p:nvPr/>
        </p:nvPicPr>
        <p:blipFill>
          <a:blip r:embed="rId13" cstate="screen"/>
          <a:srcRect/>
          <a:stretch>
            <a:fillRect/>
          </a:stretch>
        </p:blipFill>
        <p:spPr bwMode="auto">
          <a:xfrm>
            <a:off x="7688263" y="1481138"/>
            <a:ext cx="612775" cy="614362"/>
          </a:xfrm>
          <a:prstGeom prst="rect">
            <a:avLst/>
          </a:prstGeom>
          <a:noFill/>
          <a:ln w="9525">
            <a:noFill/>
            <a:miter lim="800000"/>
            <a:headEnd/>
            <a:tailEnd/>
          </a:ln>
        </p:spPr>
      </p:pic>
      <p:pic>
        <p:nvPicPr>
          <p:cNvPr id="19474" name="Picture 50" descr="bob.png"/>
          <p:cNvPicPr>
            <a:picLocks noChangeAspect="1"/>
          </p:cNvPicPr>
          <p:nvPr/>
        </p:nvPicPr>
        <p:blipFill>
          <a:blip r:embed="rId14" cstate="screen"/>
          <a:srcRect/>
          <a:stretch>
            <a:fillRect/>
          </a:stretch>
        </p:blipFill>
        <p:spPr bwMode="auto">
          <a:xfrm>
            <a:off x="8153400" y="1447800"/>
            <a:ext cx="687388" cy="708025"/>
          </a:xfrm>
          <a:prstGeom prst="rect">
            <a:avLst/>
          </a:prstGeom>
          <a:noFill/>
          <a:ln w="9525">
            <a:noFill/>
            <a:miter lim="800000"/>
            <a:headEnd/>
            <a:tailEnd/>
          </a:ln>
        </p:spPr>
      </p:pic>
      <p:sp>
        <p:nvSpPr>
          <p:cNvPr id="19475" name="Text Box 7"/>
          <p:cNvSpPr txBox="1">
            <a:spLocks noChangeArrowheads="1"/>
          </p:cNvSpPr>
          <p:nvPr/>
        </p:nvSpPr>
        <p:spPr bwMode="auto">
          <a:xfrm>
            <a:off x="1600200" y="1905000"/>
            <a:ext cx="835025" cy="396875"/>
          </a:xfrm>
          <a:prstGeom prst="rect">
            <a:avLst/>
          </a:prstGeom>
          <a:noFill/>
          <a:ln w="9525">
            <a:noFill/>
            <a:miter lim="800000"/>
            <a:headEnd/>
            <a:tailEnd/>
          </a:ln>
        </p:spPr>
        <p:txBody>
          <a:bodyPr wrap="none">
            <a:spAutoFit/>
          </a:bodyPr>
          <a:lstStyle/>
          <a:p>
            <a:r>
              <a:rPr lang="en-US" sz="2000" dirty="0">
                <a:latin typeface="Calibri" pitchFamily="34" charset="0"/>
              </a:rPr>
              <a:t>Client</a:t>
            </a:r>
          </a:p>
        </p:txBody>
      </p:sp>
      <p:sp>
        <p:nvSpPr>
          <p:cNvPr id="19476" name="Text Box 8"/>
          <p:cNvSpPr txBox="1">
            <a:spLocks noChangeArrowheads="1"/>
          </p:cNvSpPr>
          <p:nvPr/>
        </p:nvSpPr>
        <p:spPr bwMode="auto">
          <a:xfrm>
            <a:off x="6629400" y="1905000"/>
            <a:ext cx="1031875" cy="396875"/>
          </a:xfrm>
          <a:prstGeom prst="rect">
            <a:avLst/>
          </a:prstGeom>
          <a:noFill/>
          <a:ln w="9525">
            <a:noFill/>
            <a:miter lim="800000"/>
            <a:headEnd/>
            <a:tailEnd/>
          </a:ln>
        </p:spPr>
        <p:txBody>
          <a:bodyPr wrap="none">
            <a:spAutoFit/>
          </a:bodyPr>
          <a:lstStyle/>
          <a:p>
            <a:r>
              <a:rPr lang="en-US" sz="2000" dirty="0">
                <a:latin typeface="Calibri" pitchFamily="34" charset="0"/>
              </a:rPr>
              <a:t>Service</a:t>
            </a:r>
          </a:p>
        </p:txBody>
      </p:sp>
      <p:sp>
        <p:nvSpPr>
          <p:cNvPr id="46" name="Slide Number Placeholder 45"/>
          <p:cNvSpPr>
            <a:spLocks noGrp="1"/>
          </p:cNvSpPr>
          <p:nvPr>
            <p:ph type="sldNum" sz="quarter" idx="12"/>
          </p:nvPr>
        </p:nvSpPr>
        <p:spPr/>
        <p:txBody>
          <a:bodyPr/>
          <a:lstStyle/>
          <a:p>
            <a:fld id="{26FF095B-7508-4EE0-8899-3B73C16B2014}" type="slidenum">
              <a:rPr lang="en-US" smtClean="0"/>
              <a:pPr/>
              <a:t>30</a:t>
            </a:fld>
            <a:endParaRPr lang="en-US"/>
          </a:p>
        </p:txBody>
      </p:sp>
      <p:sp>
        <p:nvSpPr>
          <p:cNvPr id="42" name="TextBox 41"/>
          <p:cNvSpPr txBox="1"/>
          <p:nvPr/>
        </p:nvSpPr>
        <p:spPr>
          <a:xfrm>
            <a:off x="5638800" y="5791200"/>
            <a:ext cx="3114352" cy="461665"/>
          </a:xfrm>
          <a:prstGeom prst="rect">
            <a:avLst/>
          </a:prstGeom>
          <a:noFill/>
          <a:effectLst/>
        </p:spPr>
        <p:txBody>
          <a:bodyPr wrap="square" rtlCol="0">
            <a:spAutoFit/>
          </a:bodyPr>
          <a:lstStyle/>
          <a:p>
            <a:pPr algn="ctr"/>
            <a:r>
              <a:rPr lang="en-US" sz="2400" b="1" i="1" dirty="0" smtClean="0">
                <a:latin typeface="+mn-lt"/>
              </a:rPr>
              <a:t>O</a:t>
            </a:r>
            <a:r>
              <a:rPr lang="en-US" sz="2400" b="1" dirty="0" smtClean="0">
                <a:latin typeface="+mn-lt"/>
              </a:rPr>
              <a:t>(1)</a:t>
            </a:r>
            <a:endParaRPr lang="en-US" sz="2400" b="1" dirty="0">
              <a:latin typeface="+mn-lt"/>
            </a:endParaRPr>
          </a:p>
        </p:txBody>
      </p:sp>
      <p:sp>
        <p:nvSpPr>
          <p:cNvPr id="44" name="TextBox 43"/>
          <p:cNvSpPr txBox="1"/>
          <p:nvPr/>
        </p:nvSpPr>
        <p:spPr>
          <a:xfrm>
            <a:off x="5638800" y="5791200"/>
            <a:ext cx="3114352" cy="461665"/>
          </a:xfrm>
          <a:prstGeom prst="rect">
            <a:avLst/>
          </a:prstGeom>
          <a:noFill/>
          <a:effectLst/>
        </p:spPr>
        <p:txBody>
          <a:bodyPr wrap="square" rtlCol="0">
            <a:spAutoFit/>
          </a:bodyPr>
          <a:lstStyle/>
          <a:p>
            <a:pPr algn="ctr"/>
            <a:r>
              <a:rPr lang="en-US" sz="2400" b="1" dirty="0" smtClean="0">
                <a:latin typeface="+mn-lt"/>
              </a:rPr>
              <a:t>~100 ms/packet</a:t>
            </a:r>
            <a:endParaRPr lang="en-US" sz="2400" b="1" dirty="0">
              <a:latin typeface="+mn-lt"/>
            </a:endParaRPr>
          </a:p>
        </p:txBody>
      </p:sp>
      <p:sp>
        <p:nvSpPr>
          <p:cNvPr id="45" name="TextBox 44"/>
          <p:cNvSpPr txBox="1"/>
          <p:nvPr/>
        </p:nvSpPr>
        <p:spPr>
          <a:xfrm>
            <a:off x="6400800" y="6629400"/>
            <a:ext cx="184731" cy="369332"/>
          </a:xfrm>
          <a:prstGeom prst="rect">
            <a:avLst/>
          </a:prstGeom>
          <a:noFill/>
        </p:spPr>
        <p:txBody>
          <a:bodyPr wrap="none" rtlCol="0">
            <a:spAutoFit/>
          </a:bodyPr>
          <a:lstStyle/>
          <a:p>
            <a:endParaRPr lang="en-US" dirty="0"/>
          </a:p>
        </p:txBody>
      </p:sp>
    </p:spTree>
    <p:custDataLst>
      <p:tags r:id="rId1"/>
    </p:custDataLst>
    <p:extLst>
      <p:ext uri="{BB962C8B-B14F-4D97-AF65-F5344CB8AC3E}">
        <p14:creationId xmlns:p14="http://schemas.microsoft.com/office/powerpoint/2010/main" val="2714131869"/>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xit" presetSubtype="0" fill="hold" grpId="0" nodeType="withEffect">
                                  <p:stCondLst>
                                    <p:cond delay="0"/>
                                  </p:stCondLst>
                                  <p:childTnLst>
                                    <p:animEffect transition="out" filter="fade">
                                      <p:cBhvr>
                                        <p:cTn id="9" dur="500"/>
                                        <p:tgtEl>
                                          <p:spTgt spid="42"/>
                                        </p:tgtEl>
                                      </p:cBhvr>
                                    </p:animEffect>
                                    <p:set>
                                      <p:cBhvr>
                                        <p:cTn id="10" dur="1" fill="hold">
                                          <p:stCondLst>
                                            <p:cond delay="499"/>
                                          </p:stCondLst>
                                        </p:cTn>
                                        <p:tgtEl>
                                          <p:spTgt spid="42"/>
                                        </p:tgtEl>
                                        <p:attrNameLst>
                                          <p:attrName>style.visibility</p:attrName>
                                        </p:attrNameLst>
                                      </p:cBhvr>
                                      <p:to>
                                        <p:strVal val="hidden"/>
                                      </p:to>
                                    </p:set>
                                  </p:childTnLst>
                                </p:cTn>
                              </p:par>
                              <p:par>
                                <p:cTn id="11" presetID="10" presetClass="entr" presetSubtype="0" fill="hold" grpId="0" nodeType="withEffect">
                                  <p:stCondLst>
                                    <p:cond delay="0"/>
                                  </p:stCondLst>
                                  <p:childTnLst>
                                    <p:set>
                                      <p:cBhvr>
                                        <p:cTn id="12" dur="1" fill="hold">
                                          <p:stCondLst>
                                            <p:cond delay="0"/>
                                          </p:stCondLst>
                                        </p:cTn>
                                        <p:tgtEl>
                                          <p:spTgt spid="44"/>
                                        </p:tgtEl>
                                        <p:attrNameLst>
                                          <p:attrName>style.visibility</p:attrName>
                                        </p:attrNameLst>
                                      </p:cBhvr>
                                      <p:to>
                                        <p:strVal val="visible"/>
                                      </p:to>
                                    </p:set>
                                    <p:animEffect transition="in" filter="fade">
                                      <p:cBhvr>
                                        <p:cTn id="13"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r>
              <a:rPr lang="en-US" smtClean="0"/>
              <a:t>Solution Summary</a:t>
            </a:r>
          </a:p>
        </p:txBody>
      </p:sp>
      <p:sp>
        <p:nvSpPr>
          <p:cNvPr id="21507" name="Rectangle 12"/>
          <p:cNvSpPr>
            <a:spLocks noChangeArrowheads="1"/>
          </p:cNvSpPr>
          <p:nvPr/>
        </p:nvSpPr>
        <p:spPr bwMode="auto">
          <a:xfrm rot="-2608618">
            <a:off x="6534150" y="1708150"/>
            <a:ext cx="1806575" cy="461963"/>
          </a:xfrm>
          <a:prstGeom prst="rect">
            <a:avLst/>
          </a:prstGeom>
          <a:noFill/>
          <a:ln w="9525">
            <a:noFill/>
            <a:miter lim="800000"/>
            <a:headEnd/>
            <a:tailEnd/>
          </a:ln>
        </p:spPr>
        <p:txBody>
          <a:bodyPr wrap="none">
            <a:spAutoFit/>
          </a:bodyPr>
          <a:lstStyle/>
          <a:p>
            <a:r>
              <a:rPr lang="en-US" sz="2400" b="1">
                <a:latin typeface="Calibri" pitchFamily="34" charset="0"/>
              </a:rPr>
              <a:t>Unlinkability</a:t>
            </a:r>
            <a:endParaRPr lang="en-US" sz="2400">
              <a:latin typeface="Calibri" pitchFamily="34" charset="0"/>
            </a:endParaRPr>
          </a:p>
        </p:txBody>
      </p:sp>
      <p:cxnSp>
        <p:nvCxnSpPr>
          <p:cNvPr id="15" name="Straight Connector 14"/>
          <p:cNvCxnSpPr/>
          <p:nvPr/>
        </p:nvCxnSpPr>
        <p:spPr>
          <a:xfrm rot="5400000">
            <a:off x="2499519" y="4572794"/>
            <a:ext cx="38100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3415507" y="4571206"/>
            <a:ext cx="3810000"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4329907" y="4571206"/>
            <a:ext cx="3810000"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244307" y="4571206"/>
            <a:ext cx="3810000"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158707" y="4571206"/>
            <a:ext cx="3810000" cy="1587"/>
          </a:xfrm>
          <a:prstGeom prst="line">
            <a:avLst/>
          </a:prstGeom>
        </p:spPr>
        <p:style>
          <a:lnRef idx="1">
            <a:schemeClr val="accent1"/>
          </a:lnRef>
          <a:fillRef idx="0">
            <a:schemeClr val="accent1"/>
          </a:fillRef>
          <a:effectRef idx="0">
            <a:schemeClr val="accent1"/>
          </a:effectRef>
          <a:fontRef idx="minor">
            <a:schemeClr val="tx1"/>
          </a:fontRef>
        </p:style>
      </p:cxnSp>
      <p:sp>
        <p:nvSpPr>
          <p:cNvPr id="21513" name="Rectangle 39"/>
          <p:cNvSpPr>
            <a:spLocks noChangeArrowheads="1"/>
          </p:cNvSpPr>
          <p:nvPr/>
        </p:nvSpPr>
        <p:spPr bwMode="auto">
          <a:xfrm rot="-2659516">
            <a:off x="5705475" y="1841500"/>
            <a:ext cx="1347788" cy="461963"/>
          </a:xfrm>
          <a:prstGeom prst="rect">
            <a:avLst/>
          </a:prstGeom>
          <a:noFill/>
          <a:ln w="9525">
            <a:noFill/>
            <a:miter lim="800000"/>
            <a:headEnd/>
            <a:tailEnd/>
          </a:ln>
        </p:spPr>
        <p:txBody>
          <a:bodyPr>
            <a:spAutoFit/>
          </a:bodyPr>
          <a:lstStyle/>
          <a:p>
            <a:r>
              <a:rPr lang="en-US" sz="2400" b="1">
                <a:latin typeface="Calibri" pitchFamily="34" charset="0"/>
              </a:rPr>
              <a:t>Integrity</a:t>
            </a:r>
            <a:endParaRPr lang="en-US" sz="2400">
              <a:latin typeface="Calibri" pitchFamily="34" charset="0"/>
            </a:endParaRPr>
          </a:p>
        </p:txBody>
      </p:sp>
      <p:sp>
        <p:nvSpPr>
          <p:cNvPr id="21514" name="Rectangle 40"/>
          <p:cNvSpPr>
            <a:spLocks noChangeArrowheads="1"/>
          </p:cNvSpPr>
          <p:nvPr/>
        </p:nvSpPr>
        <p:spPr bwMode="auto">
          <a:xfrm rot="-2659516">
            <a:off x="4718050" y="1681163"/>
            <a:ext cx="1779588" cy="461962"/>
          </a:xfrm>
          <a:prstGeom prst="rect">
            <a:avLst/>
          </a:prstGeom>
          <a:noFill/>
          <a:ln w="9525">
            <a:noFill/>
            <a:miter lim="800000"/>
            <a:headEnd/>
            <a:tailEnd/>
          </a:ln>
        </p:spPr>
        <p:txBody>
          <a:bodyPr>
            <a:spAutoFit/>
          </a:bodyPr>
          <a:lstStyle/>
          <a:p>
            <a:r>
              <a:rPr lang="en-US" sz="2400" b="1">
                <a:latin typeface="Calibri" pitchFamily="34" charset="0"/>
              </a:rPr>
              <a:t>Authenticity</a:t>
            </a:r>
            <a:endParaRPr lang="en-US" sz="2400">
              <a:latin typeface="Calibri" pitchFamily="34" charset="0"/>
            </a:endParaRPr>
          </a:p>
        </p:txBody>
      </p:sp>
      <p:grpSp>
        <p:nvGrpSpPr>
          <p:cNvPr id="2" name="Group 42"/>
          <p:cNvGrpSpPr>
            <a:grpSpLocks/>
          </p:cNvGrpSpPr>
          <p:nvPr/>
        </p:nvGrpSpPr>
        <p:grpSpPr bwMode="auto">
          <a:xfrm>
            <a:off x="442913" y="2667000"/>
            <a:ext cx="7620000" cy="3811588"/>
            <a:chOff x="609600" y="2438400"/>
            <a:chExt cx="7620000" cy="3811588"/>
          </a:xfrm>
        </p:grpSpPr>
        <p:grpSp>
          <p:nvGrpSpPr>
            <p:cNvPr id="3" name="Group 38"/>
            <p:cNvGrpSpPr>
              <a:grpSpLocks/>
            </p:cNvGrpSpPr>
            <p:nvPr/>
          </p:nvGrpSpPr>
          <p:grpSpPr bwMode="auto">
            <a:xfrm>
              <a:off x="609600" y="2438400"/>
              <a:ext cx="7620000" cy="3811588"/>
              <a:chOff x="533400" y="2438400"/>
              <a:chExt cx="8153400" cy="3811588"/>
            </a:xfrm>
          </p:grpSpPr>
          <p:cxnSp>
            <p:nvCxnSpPr>
              <p:cNvPr id="5" name="Straight Connector 4"/>
              <p:cNvCxnSpPr/>
              <p:nvPr/>
            </p:nvCxnSpPr>
            <p:spPr>
              <a:xfrm>
                <a:off x="533400" y="3200400"/>
                <a:ext cx="8153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33400" y="2438400"/>
                <a:ext cx="8153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33400" y="3962400"/>
                <a:ext cx="8153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33400" y="4724400"/>
                <a:ext cx="8153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33400" y="5486400"/>
                <a:ext cx="8153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33400" y="6248400"/>
                <a:ext cx="8153400" cy="1588"/>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42" name="Straight Connector 41"/>
            <p:cNvCxnSpPr/>
            <p:nvPr/>
          </p:nvCxnSpPr>
          <p:spPr>
            <a:xfrm rot="5400000">
              <a:off x="1753394" y="4342606"/>
              <a:ext cx="3810000" cy="1587"/>
            </a:xfrm>
            <a:prstGeom prst="line">
              <a:avLst/>
            </a:prstGeom>
          </p:spPr>
          <p:style>
            <a:lnRef idx="1">
              <a:schemeClr val="accent1"/>
            </a:lnRef>
            <a:fillRef idx="0">
              <a:schemeClr val="accent1"/>
            </a:fillRef>
            <a:effectRef idx="0">
              <a:schemeClr val="accent1"/>
            </a:effectRef>
            <a:fontRef idx="minor">
              <a:schemeClr val="tx1"/>
            </a:fontRef>
          </p:style>
        </p:cxnSp>
      </p:grpSp>
      <p:sp>
        <p:nvSpPr>
          <p:cNvPr id="21516" name="Rectangle 44"/>
          <p:cNvSpPr>
            <a:spLocks noChangeArrowheads="1"/>
          </p:cNvSpPr>
          <p:nvPr/>
        </p:nvSpPr>
        <p:spPr bwMode="auto">
          <a:xfrm rot="-2614305">
            <a:off x="7516813" y="1858963"/>
            <a:ext cx="1395412" cy="461962"/>
          </a:xfrm>
          <a:prstGeom prst="rect">
            <a:avLst/>
          </a:prstGeom>
          <a:noFill/>
          <a:ln w="9525">
            <a:noFill/>
            <a:miter lim="800000"/>
            <a:headEnd/>
            <a:tailEnd/>
          </a:ln>
        </p:spPr>
        <p:txBody>
          <a:bodyPr wrap="none">
            <a:spAutoFit/>
          </a:bodyPr>
          <a:lstStyle/>
          <a:p>
            <a:r>
              <a:rPr lang="en-US" sz="2400" b="1">
                <a:latin typeface="Calibri" pitchFamily="34" charset="0"/>
              </a:rPr>
              <a:t>Efficiency</a:t>
            </a:r>
            <a:endParaRPr lang="en-US" sz="2400">
              <a:latin typeface="Calibri" pitchFamily="34" charset="0"/>
            </a:endParaRPr>
          </a:p>
        </p:txBody>
      </p:sp>
      <p:sp>
        <p:nvSpPr>
          <p:cNvPr id="21517" name="Rectangle 45"/>
          <p:cNvSpPr>
            <a:spLocks noChangeArrowheads="1"/>
          </p:cNvSpPr>
          <p:nvPr/>
        </p:nvSpPr>
        <p:spPr bwMode="auto">
          <a:xfrm rot="-2699701">
            <a:off x="3746500" y="1655763"/>
            <a:ext cx="2071688" cy="461962"/>
          </a:xfrm>
          <a:prstGeom prst="rect">
            <a:avLst/>
          </a:prstGeom>
          <a:noFill/>
          <a:ln w="9525">
            <a:noFill/>
            <a:miter lim="800000"/>
            <a:headEnd/>
            <a:tailEnd/>
          </a:ln>
        </p:spPr>
        <p:txBody>
          <a:bodyPr wrap="none">
            <a:spAutoFit/>
          </a:bodyPr>
          <a:lstStyle/>
          <a:p>
            <a:r>
              <a:rPr lang="en-US" sz="2400" b="1">
                <a:latin typeface="Calibri" pitchFamily="34" charset="0"/>
              </a:rPr>
              <a:t>Confidentiality</a:t>
            </a:r>
            <a:endParaRPr lang="en-US" sz="2400">
              <a:latin typeface="Calibri" pitchFamily="34" charset="0"/>
            </a:endParaRPr>
          </a:p>
        </p:txBody>
      </p:sp>
      <p:cxnSp>
        <p:nvCxnSpPr>
          <p:cNvPr id="50" name="Straight Connector 49"/>
          <p:cNvCxnSpPr/>
          <p:nvPr/>
        </p:nvCxnSpPr>
        <p:spPr>
          <a:xfrm flipV="1">
            <a:off x="3490913" y="1219200"/>
            <a:ext cx="1524000" cy="1447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V="1">
            <a:off x="4405313" y="1219200"/>
            <a:ext cx="1524000" cy="1447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5319713" y="1219200"/>
            <a:ext cx="1524000" cy="1447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V="1">
            <a:off x="6234113" y="1219200"/>
            <a:ext cx="1524000" cy="1447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V="1">
            <a:off x="7148513" y="1219200"/>
            <a:ext cx="1524000" cy="1447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V="1">
            <a:off x="8051800" y="1220788"/>
            <a:ext cx="1524000" cy="1447800"/>
          </a:xfrm>
          <a:prstGeom prst="line">
            <a:avLst/>
          </a:prstGeom>
        </p:spPr>
        <p:style>
          <a:lnRef idx="1">
            <a:schemeClr val="accent1"/>
          </a:lnRef>
          <a:fillRef idx="0">
            <a:schemeClr val="accent1"/>
          </a:fillRef>
          <a:effectRef idx="0">
            <a:schemeClr val="accent1"/>
          </a:effectRef>
          <a:fontRef idx="minor">
            <a:schemeClr val="tx1"/>
          </a:fontRef>
        </p:style>
      </p:cxnSp>
      <p:sp>
        <p:nvSpPr>
          <p:cNvPr id="21526" name="TextBox 57"/>
          <p:cNvSpPr txBox="1">
            <a:spLocks noChangeArrowheads="1"/>
          </p:cNvSpPr>
          <p:nvPr/>
        </p:nvSpPr>
        <p:spPr bwMode="auto">
          <a:xfrm>
            <a:off x="381000" y="4191000"/>
            <a:ext cx="3143250" cy="830263"/>
          </a:xfrm>
          <a:prstGeom prst="rect">
            <a:avLst/>
          </a:prstGeom>
          <a:noFill/>
          <a:ln w="9525">
            <a:noFill/>
            <a:miter lim="800000"/>
            <a:headEnd/>
            <a:tailEnd/>
          </a:ln>
        </p:spPr>
        <p:txBody>
          <a:bodyPr wrap="none">
            <a:spAutoFit/>
          </a:bodyPr>
          <a:lstStyle/>
          <a:p>
            <a:r>
              <a:rPr lang="en-US" sz="2400">
                <a:latin typeface="Calibri" pitchFamily="34" charset="0"/>
              </a:rPr>
              <a:t>Public Key Protocol</a:t>
            </a:r>
          </a:p>
          <a:p>
            <a:r>
              <a:rPr lang="en-US" sz="2400">
                <a:latin typeface="Calibri" pitchFamily="34" charset="0"/>
              </a:rPr>
              <a:t>Symmetric Key Protocol</a:t>
            </a:r>
          </a:p>
        </p:txBody>
      </p:sp>
      <p:sp>
        <p:nvSpPr>
          <p:cNvPr id="59" name="TextBox 58"/>
          <p:cNvSpPr txBox="1"/>
          <p:nvPr/>
        </p:nvSpPr>
        <p:spPr>
          <a:xfrm>
            <a:off x="381000" y="5105400"/>
            <a:ext cx="3160713" cy="461963"/>
          </a:xfrm>
          <a:prstGeom prst="rect">
            <a:avLst/>
          </a:prstGeom>
          <a:noFill/>
        </p:spPr>
        <p:txBody>
          <a:bodyPr wrap="none">
            <a:spAutoFit/>
          </a:bodyPr>
          <a:lstStyle/>
          <a:p>
            <a:pPr fontAlgn="auto">
              <a:spcBef>
                <a:spcPts val="0"/>
              </a:spcBef>
              <a:spcAft>
                <a:spcPts val="0"/>
              </a:spcAft>
              <a:defRPr/>
            </a:pPr>
            <a:r>
              <a:rPr lang="en-US" sz="2400" b="1" dirty="0" err="1">
                <a:solidFill>
                  <a:schemeClr val="bg1">
                    <a:lumMod val="75000"/>
                  </a:schemeClr>
                </a:solidFill>
                <a:latin typeface="+mn-lt"/>
                <a:cs typeface="+mn-cs"/>
              </a:rPr>
              <a:t>SlyFi</a:t>
            </a:r>
            <a:r>
              <a:rPr lang="en-US" sz="2400" dirty="0">
                <a:solidFill>
                  <a:schemeClr val="bg1">
                    <a:lumMod val="75000"/>
                  </a:schemeClr>
                </a:solidFill>
                <a:latin typeface="+mn-lt"/>
                <a:cs typeface="+mn-cs"/>
              </a:rPr>
              <a:t>: Discovery/Binding</a:t>
            </a:r>
          </a:p>
        </p:txBody>
      </p:sp>
      <p:sp>
        <p:nvSpPr>
          <p:cNvPr id="60" name="TextBox 59"/>
          <p:cNvSpPr txBox="1"/>
          <p:nvPr/>
        </p:nvSpPr>
        <p:spPr>
          <a:xfrm>
            <a:off x="381000" y="5867400"/>
            <a:ext cx="2490788" cy="461963"/>
          </a:xfrm>
          <a:prstGeom prst="rect">
            <a:avLst/>
          </a:prstGeom>
          <a:noFill/>
        </p:spPr>
        <p:txBody>
          <a:bodyPr wrap="none">
            <a:spAutoFit/>
          </a:bodyPr>
          <a:lstStyle/>
          <a:p>
            <a:pPr fontAlgn="auto">
              <a:spcBef>
                <a:spcPts val="0"/>
              </a:spcBef>
              <a:spcAft>
                <a:spcPts val="0"/>
              </a:spcAft>
              <a:defRPr/>
            </a:pPr>
            <a:r>
              <a:rPr lang="en-US" sz="2400" b="1" dirty="0" err="1">
                <a:solidFill>
                  <a:schemeClr val="bg1">
                    <a:lumMod val="75000"/>
                  </a:schemeClr>
                </a:solidFill>
                <a:latin typeface="+mn-lt"/>
                <a:cs typeface="+mn-cs"/>
              </a:rPr>
              <a:t>SlyFi</a:t>
            </a:r>
            <a:r>
              <a:rPr lang="en-US" sz="2400" dirty="0">
                <a:solidFill>
                  <a:schemeClr val="bg1">
                    <a:lumMod val="75000"/>
                  </a:schemeClr>
                </a:solidFill>
                <a:latin typeface="+mn-lt"/>
                <a:cs typeface="+mn-cs"/>
              </a:rPr>
              <a:t>: Data packets</a:t>
            </a:r>
          </a:p>
        </p:txBody>
      </p:sp>
      <p:pic>
        <p:nvPicPr>
          <p:cNvPr id="21529" name="Picture 131" descr="checkmark"/>
          <p:cNvPicPr>
            <a:picLocks noChangeAspect="1" noChangeArrowheads="1"/>
          </p:cNvPicPr>
          <p:nvPr/>
        </p:nvPicPr>
        <p:blipFill>
          <a:blip r:embed="rId3" cstate="screen"/>
          <a:srcRect/>
          <a:stretch>
            <a:fillRect/>
          </a:stretch>
        </p:blipFill>
        <p:spPr bwMode="auto">
          <a:xfrm>
            <a:off x="7391400" y="2819400"/>
            <a:ext cx="436563" cy="485775"/>
          </a:xfrm>
          <a:prstGeom prst="rect">
            <a:avLst/>
          </a:prstGeom>
          <a:noFill/>
          <a:ln w="9525">
            <a:noFill/>
            <a:miter lim="800000"/>
            <a:headEnd/>
            <a:tailEnd/>
          </a:ln>
        </p:spPr>
      </p:pic>
      <p:pic>
        <p:nvPicPr>
          <p:cNvPr id="21533" name="Picture 68" descr="120px-No_sign.svg.png"/>
          <p:cNvPicPr>
            <a:picLocks noChangeAspect="1"/>
          </p:cNvPicPr>
          <p:nvPr/>
        </p:nvPicPr>
        <p:blipFill>
          <a:blip r:embed="rId4"/>
          <a:srcRect/>
          <a:stretch>
            <a:fillRect/>
          </a:stretch>
        </p:blipFill>
        <p:spPr bwMode="auto">
          <a:xfrm>
            <a:off x="6400800" y="2743200"/>
            <a:ext cx="571500" cy="571500"/>
          </a:xfrm>
          <a:prstGeom prst="rect">
            <a:avLst/>
          </a:prstGeom>
          <a:noFill/>
          <a:ln w="9525">
            <a:noFill/>
            <a:miter lim="800000"/>
            <a:headEnd/>
            <a:tailEnd/>
          </a:ln>
        </p:spPr>
      </p:pic>
      <p:pic>
        <p:nvPicPr>
          <p:cNvPr id="21538" name="Picture 131" descr="checkmark"/>
          <p:cNvPicPr>
            <a:picLocks noChangeAspect="1" noChangeArrowheads="1"/>
          </p:cNvPicPr>
          <p:nvPr/>
        </p:nvPicPr>
        <p:blipFill>
          <a:blip r:embed="rId3" cstate="screen"/>
          <a:srcRect/>
          <a:stretch>
            <a:fillRect/>
          </a:stretch>
        </p:blipFill>
        <p:spPr bwMode="auto">
          <a:xfrm>
            <a:off x="7391400" y="3581400"/>
            <a:ext cx="436563" cy="485775"/>
          </a:xfrm>
          <a:prstGeom prst="rect">
            <a:avLst/>
          </a:prstGeom>
          <a:noFill/>
          <a:ln w="9525">
            <a:noFill/>
            <a:miter lim="800000"/>
            <a:headEnd/>
            <a:tailEnd/>
          </a:ln>
        </p:spPr>
      </p:pic>
      <p:pic>
        <p:nvPicPr>
          <p:cNvPr id="21539" name="Picture 131" descr="checkmark"/>
          <p:cNvPicPr>
            <a:picLocks noChangeAspect="1" noChangeArrowheads="1"/>
          </p:cNvPicPr>
          <p:nvPr/>
        </p:nvPicPr>
        <p:blipFill>
          <a:blip r:embed="rId3" cstate="screen"/>
          <a:srcRect/>
          <a:stretch>
            <a:fillRect/>
          </a:stretch>
        </p:blipFill>
        <p:spPr bwMode="auto">
          <a:xfrm>
            <a:off x="3733800" y="4343400"/>
            <a:ext cx="436563" cy="485775"/>
          </a:xfrm>
          <a:prstGeom prst="rect">
            <a:avLst/>
          </a:prstGeom>
          <a:noFill/>
          <a:ln w="9525">
            <a:noFill/>
            <a:miter lim="800000"/>
            <a:headEnd/>
            <a:tailEnd/>
          </a:ln>
        </p:spPr>
      </p:pic>
      <p:pic>
        <p:nvPicPr>
          <p:cNvPr id="21540" name="Picture 131" descr="checkmark"/>
          <p:cNvPicPr>
            <a:picLocks noChangeAspect="1" noChangeArrowheads="1"/>
          </p:cNvPicPr>
          <p:nvPr/>
        </p:nvPicPr>
        <p:blipFill>
          <a:blip r:embed="rId3" cstate="screen"/>
          <a:srcRect/>
          <a:stretch>
            <a:fillRect/>
          </a:stretch>
        </p:blipFill>
        <p:spPr bwMode="auto">
          <a:xfrm>
            <a:off x="4648200" y="4343400"/>
            <a:ext cx="436563" cy="485775"/>
          </a:xfrm>
          <a:prstGeom prst="rect">
            <a:avLst/>
          </a:prstGeom>
          <a:noFill/>
          <a:ln w="9525">
            <a:noFill/>
            <a:miter lim="800000"/>
            <a:headEnd/>
            <a:tailEnd/>
          </a:ln>
        </p:spPr>
      </p:pic>
      <p:pic>
        <p:nvPicPr>
          <p:cNvPr id="21541" name="Picture 131" descr="checkmark"/>
          <p:cNvPicPr>
            <a:picLocks noChangeAspect="1" noChangeArrowheads="1"/>
          </p:cNvPicPr>
          <p:nvPr/>
        </p:nvPicPr>
        <p:blipFill>
          <a:blip r:embed="rId3" cstate="screen"/>
          <a:srcRect/>
          <a:stretch>
            <a:fillRect/>
          </a:stretch>
        </p:blipFill>
        <p:spPr bwMode="auto">
          <a:xfrm>
            <a:off x="5562600" y="4343400"/>
            <a:ext cx="436563" cy="485775"/>
          </a:xfrm>
          <a:prstGeom prst="rect">
            <a:avLst/>
          </a:prstGeom>
          <a:noFill/>
          <a:ln w="9525">
            <a:noFill/>
            <a:miter lim="800000"/>
            <a:headEnd/>
            <a:tailEnd/>
          </a:ln>
        </p:spPr>
      </p:pic>
      <p:pic>
        <p:nvPicPr>
          <p:cNvPr id="21542" name="Picture 131" descr="checkmark"/>
          <p:cNvPicPr>
            <a:picLocks noChangeAspect="1" noChangeArrowheads="1"/>
          </p:cNvPicPr>
          <p:nvPr/>
        </p:nvPicPr>
        <p:blipFill>
          <a:blip r:embed="rId3" cstate="screen"/>
          <a:srcRect/>
          <a:stretch>
            <a:fillRect/>
          </a:stretch>
        </p:blipFill>
        <p:spPr bwMode="auto">
          <a:xfrm>
            <a:off x="6477000" y="4343400"/>
            <a:ext cx="436563" cy="485775"/>
          </a:xfrm>
          <a:prstGeom prst="rect">
            <a:avLst/>
          </a:prstGeom>
          <a:noFill/>
          <a:ln w="9525">
            <a:noFill/>
            <a:miter lim="800000"/>
            <a:headEnd/>
            <a:tailEnd/>
          </a:ln>
        </p:spPr>
      </p:pic>
      <p:pic>
        <p:nvPicPr>
          <p:cNvPr id="21543" name="Picture 62" descr="120px-No_sign.svg.png"/>
          <p:cNvPicPr>
            <a:picLocks noChangeAspect="1"/>
          </p:cNvPicPr>
          <p:nvPr/>
        </p:nvPicPr>
        <p:blipFill>
          <a:blip r:embed="rId4"/>
          <a:srcRect/>
          <a:stretch>
            <a:fillRect/>
          </a:stretch>
        </p:blipFill>
        <p:spPr bwMode="auto">
          <a:xfrm>
            <a:off x="7315200" y="4267200"/>
            <a:ext cx="571500" cy="571500"/>
          </a:xfrm>
          <a:prstGeom prst="rect">
            <a:avLst/>
          </a:prstGeom>
          <a:noFill/>
          <a:ln w="9525">
            <a:noFill/>
            <a:miter lim="800000"/>
            <a:headEnd/>
            <a:tailEnd/>
          </a:ln>
        </p:spPr>
      </p:pic>
      <p:sp>
        <p:nvSpPr>
          <p:cNvPr id="49" name="TextBox 64"/>
          <p:cNvSpPr txBox="1">
            <a:spLocks noChangeArrowheads="1"/>
          </p:cNvSpPr>
          <p:nvPr/>
        </p:nvSpPr>
        <p:spPr bwMode="auto">
          <a:xfrm>
            <a:off x="3505200" y="2667000"/>
            <a:ext cx="914400" cy="830997"/>
          </a:xfrm>
          <a:prstGeom prst="rect">
            <a:avLst/>
          </a:prstGeom>
          <a:noFill/>
          <a:ln w="9525">
            <a:noFill/>
            <a:miter lim="800000"/>
            <a:headEnd/>
            <a:tailEnd/>
          </a:ln>
        </p:spPr>
        <p:txBody>
          <a:bodyPr wrap="square">
            <a:spAutoFit/>
          </a:bodyPr>
          <a:lstStyle/>
          <a:p>
            <a:pPr algn="ctr"/>
            <a:r>
              <a:rPr lang="en-US" sz="1600" b="1" dirty="0" smtClean="0">
                <a:solidFill>
                  <a:srgbClr val="FF0000"/>
                </a:solidFill>
                <a:latin typeface="Calibri" pitchFamily="34" charset="0"/>
              </a:rPr>
              <a:t>Only</a:t>
            </a:r>
          </a:p>
          <a:p>
            <a:pPr algn="ctr"/>
            <a:r>
              <a:rPr lang="en-US" sz="1600" b="1" dirty="0" smtClean="0">
                <a:solidFill>
                  <a:srgbClr val="FF0000"/>
                </a:solidFill>
                <a:latin typeface="Calibri" pitchFamily="34" charset="0"/>
              </a:rPr>
              <a:t>Data</a:t>
            </a:r>
          </a:p>
          <a:p>
            <a:pPr algn="ctr"/>
            <a:r>
              <a:rPr lang="en-US" sz="1600" b="1" dirty="0" smtClean="0">
                <a:solidFill>
                  <a:srgbClr val="FF0000"/>
                </a:solidFill>
                <a:latin typeface="Calibri" pitchFamily="34" charset="0"/>
              </a:rPr>
              <a:t>Payload</a:t>
            </a:r>
          </a:p>
        </p:txBody>
      </p:sp>
      <p:sp>
        <p:nvSpPr>
          <p:cNvPr id="56" name="TextBox 64"/>
          <p:cNvSpPr txBox="1">
            <a:spLocks noChangeArrowheads="1"/>
          </p:cNvSpPr>
          <p:nvPr/>
        </p:nvSpPr>
        <p:spPr bwMode="auto">
          <a:xfrm>
            <a:off x="4419600" y="2667000"/>
            <a:ext cx="914400" cy="830997"/>
          </a:xfrm>
          <a:prstGeom prst="rect">
            <a:avLst/>
          </a:prstGeom>
          <a:noFill/>
          <a:ln w="9525">
            <a:noFill/>
            <a:miter lim="800000"/>
            <a:headEnd/>
            <a:tailEnd/>
          </a:ln>
        </p:spPr>
        <p:txBody>
          <a:bodyPr wrap="square">
            <a:spAutoFit/>
          </a:bodyPr>
          <a:lstStyle/>
          <a:p>
            <a:pPr algn="ctr"/>
            <a:r>
              <a:rPr lang="en-US" sz="1600" b="1" dirty="0" smtClean="0">
                <a:solidFill>
                  <a:srgbClr val="FF0000"/>
                </a:solidFill>
                <a:latin typeface="Calibri" pitchFamily="34" charset="0"/>
              </a:rPr>
              <a:t>Only</a:t>
            </a:r>
          </a:p>
          <a:p>
            <a:pPr algn="ctr"/>
            <a:r>
              <a:rPr lang="en-US" sz="1600" b="1" dirty="0" smtClean="0">
                <a:solidFill>
                  <a:srgbClr val="FF0000"/>
                </a:solidFill>
                <a:latin typeface="Calibri" pitchFamily="34" charset="0"/>
              </a:rPr>
              <a:t>Data</a:t>
            </a:r>
          </a:p>
          <a:p>
            <a:pPr algn="ctr"/>
            <a:r>
              <a:rPr lang="en-US" sz="1600" b="1" dirty="0" smtClean="0">
                <a:solidFill>
                  <a:srgbClr val="FF0000"/>
                </a:solidFill>
                <a:latin typeface="Calibri" pitchFamily="34" charset="0"/>
              </a:rPr>
              <a:t>Payload</a:t>
            </a:r>
          </a:p>
        </p:txBody>
      </p:sp>
      <p:sp>
        <p:nvSpPr>
          <p:cNvPr id="57" name="TextBox 64"/>
          <p:cNvSpPr txBox="1">
            <a:spLocks noChangeArrowheads="1"/>
          </p:cNvSpPr>
          <p:nvPr/>
        </p:nvSpPr>
        <p:spPr bwMode="auto">
          <a:xfrm>
            <a:off x="5334000" y="2667000"/>
            <a:ext cx="914400" cy="830997"/>
          </a:xfrm>
          <a:prstGeom prst="rect">
            <a:avLst/>
          </a:prstGeom>
          <a:noFill/>
          <a:ln w="9525">
            <a:noFill/>
            <a:miter lim="800000"/>
            <a:headEnd/>
            <a:tailEnd/>
          </a:ln>
        </p:spPr>
        <p:txBody>
          <a:bodyPr wrap="square">
            <a:spAutoFit/>
          </a:bodyPr>
          <a:lstStyle/>
          <a:p>
            <a:pPr algn="ctr"/>
            <a:r>
              <a:rPr lang="en-US" sz="1600" b="1" dirty="0" smtClean="0">
                <a:solidFill>
                  <a:srgbClr val="FF0000"/>
                </a:solidFill>
                <a:latin typeface="Calibri" pitchFamily="34" charset="0"/>
              </a:rPr>
              <a:t>Only</a:t>
            </a:r>
          </a:p>
          <a:p>
            <a:pPr algn="ctr"/>
            <a:r>
              <a:rPr lang="en-US" sz="1600" b="1" dirty="0" smtClean="0">
                <a:solidFill>
                  <a:srgbClr val="FF0000"/>
                </a:solidFill>
                <a:latin typeface="Calibri" pitchFamily="34" charset="0"/>
              </a:rPr>
              <a:t>Data</a:t>
            </a:r>
          </a:p>
          <a:p>
            <a:pPr algn="ctr"/>
            <a:r>
              <a:rPr lang="en-US" sz="1600" b="1" dirty="0" smtClean="0">
                <a:solidFill>
                  <a:srgbClr val="FF0000"/>
                </a:solidFill>
                <a:latin typeface="Calibri" pitchFamily="34" charset="0"/>
              </a:rPr>
              <a:t>Payload</a:t>
            </a:r>
          </a:p>
        </p:txBody>
      </p:sp>
      <p:sp>
        <p:nvSpPr>
          <p:cNvPr id="58" name="TextBox 64"/>
          <p:cNvSpPr txBox="1">
            <a:spLocks noChangeArrowheads="1"/>
          </p:cNvSpPr>
          <p:nvPr/>
        </p:nvSpPr>
        <p:spPr bwMode="auto">
          <a:xfrm>
            <a:off x="3505200" y="3429000"/>
            <a:ext cx="914400" cy="830997"/>
          </a:xfrm>
          <a:prstGeom prst="rect">
            <a:avLst/>
          </a:prstGeom>
          <a:noFill/>
          <a:ln w="9525">
            <a:noFill/>
            <a:miter lim="800000"/>
            <a:headEnd/>
            <a:tailEnd/>
          </a:ln>
        </p:spPr>
        <p:txBody>
          <a:bodyPr wrap="square">
            <a:spAutoFit/>
          </a:bodyPr>
          <a:lstStyle/>
          <a:p>
            <a:pPr algn="ctr"/>
            <a:r>
              <a:rPr lang="en-US" sz="1600" b="1" dirty="0" smtClean="0">
                <a:solidFill>
                  <a:srgbClr val="FF0000"/>
                </a:solidFill>
                <a:latin typeface="Calibri" pitchFamily="34" charset="0"/>
              </a:rPr>
              <a:t>Only</a:t>
            </a:r>
          </a:p>
          <a:p>
            <a:pPr algn="ctr"/>
            <a:r>
              <a:rPr lang="en-US" sz="1600" b="1" dirty="0" smtClean="0">
                <a:solidFill>
                  <a:srgbClr val="FF0000"/>
                </a:solidFill>
                <a:latin typeface="Calibri" pitchFamily="34" charset="0"/>
              </a:rPr>
              <a:t>Data</a:t>
            </a:r>
          </a:p>
          <a:p>
            <a:pPr algn="ctr"/>
            <a:r>
              <a:rPr lang="en-US" sz="1600" b="1" dirty="0" smtClean="0">
                <a:solidFill>
                  <a:srgbClr val="FF0000"/>
                </a:solidFill>
                <a:latin typeface="Calibri" pitchFamily="34" charset="0"/>
              </a:rPr>
              <a:t>Payload</a:t>
            </a:r>
          </a:p>
        </p:txBody>
      </p:sp>
      <p:sp>
        <p:nvSpPr>
          <p:cNvPr id="61" name="TextBox 64"/>
          <p:cNvSpPr txBox="1">
            <a:spLocks noChangeArrowheads="1"/>
          </p:cNvSpPr>
          <p:nvPr/>
        </p:nvSpPr>
        <p:spPr bwMode="auto">
          <a:xfrm>
            <a:off x="4419600" y="3429000"/>
            <a:ext cx="914400" cy="830997"/>
          </a:xfrm>
          <a:prstGeom prst="rect">
            <a:avLst/>
          </a:prstGeom>
          <a:noFill/>
          <a:ln w="9525">
            <a:noFill/>
            <a:miter lim="800000"/>
            <a:headEnd/>
            <a:tailEnd/>
          </a:ln>
        </p:spPr>
        <p:txBody>
          <a:bodyPr wrap="square">
            <a:spAutoFit/>
          </a:bodyPr>
          <a:lstStyle/>
          <a:p>
            <a:pPr algn="ctr"/>
            <a:r>
              <a:rPr lang="en-US" sz="1600" b="1" dirty="0" smtClean="0">
                <a:solidFill>
                  <a:srgbClr val="FF0000"/>
                </a:solidFill>
                <a:latin typeface="Calibri" pitchFamily="34" charset="0"/>
              </a:rPr>
              <a:t>Only</a:t>
            </a:r>
          </a:p>
          <a:p>
            <a:pPr algn="ctr"/>
            <a:r>
              <a:rPr lang="en-US" sz="1600" b="1" dirty="0" smtClean="0">
                <a:solidFill>
                  <a:srgbClr val="FF0000"/>
                </a:solidFill>
                <a:latin typeface="Calibri" pitchFamily="34" charset="0"/>
              </a:rPr>
              <a:t>Data</a:t>
            </a:r>
          </a:p>
          <a:p>
            <a:pPr algn="ctr"/>
            <a:r>
              <a:rPr lang="en-US" sz="1600" b="1" dirty="0" smtClean="0">
                <a:solidFill>
                  <a:srgbClr val="FF0000"/>
                </a:solidFill>
                <a:latin typeface="Calibri" pitchFamily="34" charset="0"/>
              </a:rPr>
              <a:t>Payload</a:t>
            </a:r>
          </a:p>
        </p:txBody>
      </p:sp>
      <p:sp>
        <p:nvSpPr>
          <p:cNvPr id="62" name="TextBox 64"/>
          <p:cNvSpPr txBox="1">
            <a:spLocks noChangeArrowheads="1"/>
          </p:cNvSpPr>
          <p:nvPr/>
        </p:nvSpPr>
        <p:spPr bwMode="auto">
          <a:xfrm>
            <a:off x="5334000" y="3429000"/>
            <a:ext cx="914400" cy="830997"/>
          </a:xfrm>
          <a:prstGeom prst="rect">
            <a:avLst/>
          </a:prstGeom>
          <a:noFill/>
          <a:ln w="9525">
            <a:noFill/>
            <a:miter lim="800000"/>
            <a:headEnd/>
            <a:tailEnd/>
          </a:ln>
        </p:spPr>
        <p:txBody>
          <a:bodyPr wrap="square">
            <a:spAutoFit/>
          </a:bodyPr>
          <a:lstStyle/>
          <a:p>
            <a:pPr algn="ctr"/>
            <a:r>
              <a:rPr lang="en-US" sz="1600" b="1" dirty="0" smtClean="0">
                <a:solidFill>
                  <a:srgbClr val="FF0000"/>
                </a:solidFill>
                <a:latin typeface="Calibri" pitchFamily="34" charset="0"/>
              </a:rPr>
              <a:t>Only</a:t>
            </a:r>
          </a:p>
          <a:p>
            <a:pPr algn="ctr"/>
            <a:r>
              <a:rPr lang="en-US" sz="1600" b="1" dirty="0" smtClean="0">
                <a:solidFill>
                  <a:srgbClr val="FF0000"/>
                </a:solidFill>
                <a:latin typeface="Calibri" pitchFamily="34" charset="0"/>
              </a:rPr>
              <a:t>Data</a:t>
            </a:r>
          </a:p>
          <a:p>
            <a:pPr algn="ctr"/>
            <a:r>
              <a:rPr lang="en-US" sz="1600" b="1" dirty="0" smtClean="0">
                <a:solidFill>
                  <a:srgbClr val="FF0000"/>
                </a:solidFill>
                <a:latin typeface="Calibri" pitchFamily="34" charset="0"/>
              </a:rPr>
              <a:t>Payload</a:t>
            </a:r>
          </a:p>
        </p:txBody>
      </p:sp>
      <p:sp>
        <p:nvSpPr>
          <p:cNvPr id="63" name="TextBox 37"/>
          <p:cNvSpPr txBox="1">
            <a:spLocks noChangeArrowheads="1"/>
          </p:cNvSpPr>
          <p:nvPr/>
        </p:nvSpPr>
        <p:spPr bwMode="auto">
          <a:xfrm>
            <a:off x="6172200" y="3429000"/>
            <a:ext cx="1066800" cy="830997"/>
          </a:xfrm>
          <a:prstGeom prst="rect">
            <a:avLst/>
          </a:prstGeom>
          <a:noFill/>
          <a:ln w="9525">
            <a:noFill/>
            <a:miter lim="800000"/>
            <a:headEnd/>
            <a:tailEnd/>
          </a:ln>
        </p:spPr>
        <p:txBody>
          <a:bodyPr wrap="square">
            <a:spAutoFit/>
          </a:bodyPr>
          <a:lstStyle/>
          <a:p>
            <a:pPr algn="ctr"/>
            <a:r>
              <a:rPr lang="en-US" sz="1600" b="1" dirty="0" smtClean="0">
                <a:solidFill>
                  <a:srgbClr val="FF0000"/>
                </a:solidFill>
                <a:latin typeface="Calibri" pitchFamily="34" charset="0"/>
              </a:rPr>
              <a:t>Finger-</a:t>
            </a:r>
          </a:p>
          <a:p>
            <a:pPr algn="ctr"/>
            <a:r>
              <a:rPr lang="en-US" sz="1600" b="1" dirty="0" smtClean="0">
                <a:solidFill>
                  <a:srgbClr val="FF0000"/>
                </a:solidFill>
                <a:latin typeface="Calibri" pitchFamily="34" charset="0"/>
              </a:rPr>
              <a:t>prints</a:t>
            </a:r>
          </a:p>
          <a:p>
            <a:pPr algn="ctr"/>
            <a:r>
              <a:rPr lang="en-US" sz="1600" b="1" dirty="0" smtClean="0">
                <a:solidFill>
                  <a:srgbClr val="FF0000"/>
                </a:solidFill>
                <a:latin typeface="Calibri" pitchFamily="34" charset="0"/>
              </a:rPr>
              <a:t>remain</a:t>
            </a:r>
            <a:endParaRPr lang="en-US" sz="1600" b="1" dirty="0">
              <a:solidFill>
                <a:srgbClr val="FF0000"/>
              </a:solidFill>
              <a:latin typeface="Calibri" pitchFamily="34" charset="0"/>
            </a:endParaRPr>
          </a:p>
        </p:txBody>
      </p:sp>
      <p:sp>
        <p:nvSpPr>
          <p:cNvPr id="64" name="TextBox 56"/>
          <p:cNvSpPr txBox="1">
            <a:spLocks noChangeArrowheads="1"/>
          </p:cNvSpPr>
          <p:nvPr/>
        </p:nvSpPr>
        <p:spPr bwMode="auto">
          <a:xfrm>
            <a:off x="381000" y="3581400"/>
            <a:ext cx="2839880" cy="461665"/>
          </a:xfrm>
          <a:prstGeom prst="rect">
            <a:avLst/>
          </a:prstGeom>
          <a:noFill/>
          <a:ln w="9525">
            <a:noFill/>
            <a:miter lim="800000"/>
            <a:headEnd/>
            <a:tailEnd/>
          </a:ln>
        </p:spPr>
        <p:txBody>
          <a:bodyPr wrap="none">
            <a:spAutoFit/>
          </a:bodyPr>
          <a:lstStyle/>
          <a:p>
            <a:r>
              <a:rPr lang="en-US" sz="2400" dirty="0" smtClean="0">
                <a:latin typeface="Calibri" pitchFamily="34" charset="0"/>
              </a:rPr>
              <a:t>Temporary addresses</a:t>
            </a:r>
            <a:endParaRPr lang="en-US" sz="2400" dirty="0">
              <a:latin typeface="Calibri" pitchFamily="34" charset="0"/>
            </a:endParaRPr>
          </a:p>
        </p:txBody>
      </p:sp>
      <p:sp>
        <p:nvSpPr>
          <p:cNvPr id="65" name="TextBox 55"/>
          <p:cNvSpPr txBox="1">
            <a:spLocks noChangeArrowheads="1"/>
          </p:cNvSpPr>
          <p:nvPr/>
        </p:nvSpPr>
        <p:spPr bwMode="auto">
          <a:xfrm>
            <a:off x="381000" y="2819400"/>
            <a:ext cx="2337307" cy="461665"/>
          </a:xfrm>
          <a:prstGeom prst="rect">
            <a:avLst/>
          </a:prstGeom>
          <a:noFill/>
          <a:ln w="9525">
            <a:noFill/>
            <a:miter lim="800000"/>
            <a:headEnd/>
            <a:tailEnd/>
          </a:ln>
        </p:spPr>
        <p:txBody>
          <a:bodyPr wrap="none">
            <a:spAutoFit/>
          </a:bodyPr>
          <a:lstStyle/>
          <a:p>
            <a:r>
              <a:rPr lang="en-US" sz="2400" dirty="0" smtClean="0">
                <a:latin typeface="Calibri" pitchFamily="34" charset="0"/>
              </a:rPr>
              <a:t>Today’s protocols</a:t>
            </a:r>
            <a:endParaRPr lang="en-US" sz="2400" dirty="0">
              <a:latin typeface="Calibri" pitchFamily="34" charset="0"/>
            </a:endParaRPr>
          </a:p>
        </p:txBody>
      </p:sp>
      <p:sp>
        <p:nvSpPr>
          <p:cNvPr id="69" name="Slide Number Placeholder 68"/>
          <p:cNvSpPr>
            <a:spLocks noGrp="1"/>
          </p:cNvSpPr>
          <p:nvPr>
            <p:ph type="sldNum" sz="quarter" idx="12"/>
          </p:nvPr>
        </p:nvSpPr>
        <p:spPr/>
        <p:txBody>
          <a:bodyPr/>
          <a:lstStyle/>
          <a:p>
            <a:fld id="{26FF095B-7508-4EE0-8899-3B73C16B2014}" type="slidenum">
              <a:rPr lang="en-US" smtClean="0"/>
              <a:pPr/>
              <a:t>31</a:t>
            </a:fld>
            <a:endParaRPr lang="en-US"/>
          </a:p>
        </p:txBody>
      </p:sp>
    </p:spTree>
    <p:extLst>
      <p:ext uri="{BB962C8B-B14F-4D97-AF65-F5344CB8AC3E}">
        <p14:creationId xmlns:p14="http://schemas.microsoft.com/office/powerpoint/2010/main" val="1359806069"/>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body" idx="1"/>
          </p:nvPr>
        </p:nvSpPr>
        <p:spPr>
          <a:xfrm>
            <a:off x="457200" y="1600200"/>
            <a:ext cx="8305800" cy="4724400"/>
          </a:xfrm>
        </p:spPr>
        <p:txBody>
          <a:bodyPr/>
          <a:lstStyle/>
          <a:p>
            <a:pPr eaLnBrk="1" hangingPunct="1">
              <a:lnSpc>
                <a:spcPct val="90000"/>
              </a:lnSpc>
            </a:pPr>
            <a:r>
              <a:rPr lang="en-US" sz="2800" dirty="0" smtClean="0"/>
              <a:t>Symmetric key almost works, but tension between:</a:t>
            </a:r>
          </a:p>
          <a:p>
            <a:pPr lvl="1" eaLnBrk="1" hangingPunct="1">
              <a:lnSpc>
                <a:spcPct val="90000"/>
              </a:lnSpc>
            </a:pPr>
            <a:r>
              <a:rPr lang="en-US" sz="2400" dirty="0" err="1" smtClean="0"/>
              <a:t>Unlinkability</a:t>
            </a:r>
            <a:r>
              <a:rPr lang="en-US" sz="2400" dirty="0" smtClean="0"/>
              <a:t>: can’t expose the identity of the key</a:t>
            </a:r>
          </a:p>
          <a:p>
            <a:pPr lvl="1" eaLnBrk="1" hangingPunct="1">
              <a:lnSpc>
                <a:spcPct val="90000"/>
              </a:lnSpc>
            </a:pPr>
            <a:r>
              <a:rPr lang="en-US" sz="2400" dirty="0" smtClean="0"/>
              <a:t>Efficiency: need to identify the key to avoid trying all keys</a:t>
            </a:r>
          </a:p>
          <a:p>
            <a:pPr lvl="1" eaLnBrk="1" hangingPunct="1">
              <a:lnSpc>
                <a:spcPct val="90000"/>
              </a:lnSpc>
            </a:pPr>
            <a:endParaRPr lang="en-US" sz="2000" dirty="0" smtClean="0"/>
          </a:p>
          <a:p>
            <a:pPr eaLnBrk="1" hangingPunct="1">
              <a:lnSpc>
                <a:spcPct val="90000"/>
              </a:lnSpc>
            </a:pPr>
            <a:r>
              <a:rPr lang="en-US" sz="2800" b="1" dirty="0" smtClean="0"/>
              <a:t>Idea</a:t>
            </a:r>
            <a:r>
              <a:rPr lang="en-US" sz="2800" dirty="0" smtClean="0"/>
              <a:t>: Identify the key in an </a:t>
            </a:r>
            <a:r>
              <a:rPr lang="en-US" sz="2800" dirty="0" err="1" smtClean="0"/>
              <a:t>unlinkable</a:t>
            </a:r>
            <a:r>
              <a:rPr lang="en-US" sz="2800" dirty="0" smtClean="0"/>
              <a:t> way</a:t>
            </a:r>
          </a:p>
          <a:p>
            <a:pPr eaLnBrk="1" hangingPunct="1">
              <a:lnSpc>
                <a:spcPct val="90000"/>
              </a:lnSpc>
            </a:pPr>
            <a:endParaRPr lang="en-US" sz="2400" dirty="0" smtClean="0"/>
          </a:p>
          <a:p>
            <a:pPr eaLnBrk="1" hangingPunct="1">
              <a:lnSpc>
                <a:spcPct val="90000"/>
              </a:lnSpc>
            </a:pPr>
            <a:r>
              <a:rPr lang="en-US" sz="2800" dirty="0" smtClean="0"/>
              <a:t>Approach:</a:t>
            </a:r>
          </a:p>
          <a:p>
            <a:pPr lvl="1" eaLnBrk="1" hangingPunct="1">
              <a:lnSpc>
                <a:spcPct val="90000"/>
              </a:lnSpc>
            </a:pPr>
            <a:r>
              <a:rPr lang="en-US" sz="2400" dirty="0" smtClean="0"/>
              <a:t>Sender </a:t>
            </a:r>
            <a:r>
              <a:rPr lang="en-US" sz="2400" b="1" dirty="0" smtClean="0"/>
              <a:t>A</a:t>
            </a:r>
            <a:r>
              <a:rPr lang="en-US" sz="2400" dirty="0" smtClean="0"/>
              <a:t> and receiver </a:t>
            </a:r>
            <a:r>
              <a:rPr lang="en-US" sz="2400" b="1" dirty="0" smtClean="0"/>
              <a:t>B</a:t>
            </a:r>
            <a:r>
              <a:rPr lang="en-US" sz="2400" dirty="0" smtClean="0"/>
              <a:t> agree on tokens:  </a:t>
            </a:r>
            <a:r>
              <a:rPr lang="en-US" sz="2400" i="1" dirty="0" smtClean="0"/>
              <a:t>T</a:t>
            </a:r>
            <a:r>
              <a:rPr lang="en-US" sz="2400" i="1" baseline="-25000" dirty="0" smtClean="0"/>
              <a:t>1</a:t>
            </a:r>
            <a:r>
              <a:rPr lang="en-US" sz="2400" dirty="0" smtClean="0"/>
              <a:t>  , </a:t>
            </a:r>
            <a:r>
              <a:rPr lang="en-US" sz="2400" i="1" dirty="0" smtClean="0"/>
              <a:t>T</a:t>
            </a:r>
            <a:r>
              <a:rPr lang="en-US" sz="2400" i="1" baseline="-25000" dirty="0" smtClean="0"/>
              <a:t>2</a:t>
            </a:r>
            <a:r>
              <a:rPr lang="en-US" sz="2400" dirty="0" smtClean="0"/>
              <a:t>  , </a:t>
            </a:r>
            <a:r>
              <a:rPr lang="en-US" sz="2400" i="1" dirty="0" smtClean="0"/>
              <a:t>T</a:t>
            </a:r>
            <a:r>
              <a:rPr lang="en-US" sz="2400" i="1" baseline="-25000" dirty="0" smtClean="0"/>
              <a:t>3</a:t>
            </a:r>
            <a:r>
              <a:rPr lang="en-US" sz="2400" dirty="0" smtClean="0"/>
              <a:t>  , …</a:t>
            </a:r>
          </a:p>
          <a:p>
            <a:pPr lvl="1" eaLnBrk="1" hangingPunct="1">
              <a:lnSpc>
                <a:spcPct val="90000"/>
              </a:lnSpc>
            </a:pPr>
            <a:r>
              <a:rPr lang="en-US" sz="2400" b="1" dirty="0" smtClean="0"/>
              <a:t>A</a:t>
            </a:r>
            <a:r>
              <a:rPr lang="en-US" sz="2400" dirty="0" smtClean="0"/>
              <a:t> attaches </a:t>
            </a:r>
            <a:r>
              <a:rPr lang="en-US" sz="2400" i="1" dirty="0" smtClean="0"/>
              <a:t>T</a:t>
            </a:r>
            <a:r>
              <a:rPr lang="en-US" sz="2400" i="1" baseline="-25000" dirty="0" smtClean="0"/>
              <a:t>i </a:t>
            </a:r>
            <a:r>
              <a:rPr lang="en-US" sz="2400" dirty="0" smtClean="0"/>
              <a:t>    to encrypted packet for </a:t>
            </a:r>
            <a:r>
              <a:rPr lang="en-US" sz="2400" b="1" dirty="0" smtClean="0"/>
              <a:t>B</a:t>
            </a:r>
            <a:endParaRPr lang="en-US" dirty="0" smtClean="0"/>
          </a:p>
          <a:p>
            <a:pPr lvl="1" eaLnBrk="1" hangingPunct="1">
              <a:lnSpc>
                <a:spcPct val="90000"/>
              </a:lnSpc>
            </a:pPr>
            <a:endParaRPr lang="en-US" dirty="0" smtClean="0"/>
          </a:p>
          <a:p>
            <a:pPr lvl="1" eaLnBrk="1" hangingPunct="1">
              <a:lnSpc>
                <a:spcPct val="90000"/>
              </a:lnSpc>
            </a:pPr>
            <a:endParaRPr lang="en-US" dirty="0" smtClean="0"/>
          </a:p>
          <a:p>
            <a:pPr lvl="1" eaLnBrk="1" hangingPunct="1">
              <a:lnSpc>
                <a:spcPct val="90000"/>
              </a:lnSpc>
            </a:pPr>
            <a:endParaRPr lang="en-US" sz="2400" dirty="0" smtClean="0"/>
          </a:p>
          <a:p>
            <a:pPr lvl="1" eaLnBrk="1" hangingPunct="1">
              <a:lnSpc>
                <a:spcPct val="90000"/>
              </a:lnSpc>
            </a:pPr>
            <a:endParaRPr lang="en-US" dirty="0" smtClean="0"/>
          </a:p>
          <a:p>
            <a:pPr lvl="1" eaLnBrk="1" hangingPunct="1">
              <a:lnSpc>
                <a:spcPct val="90000"/>
              </a:lnSpc>
            </a:pPr>
            <a:endParaRPr lang="en-US" dirty="0" smtClean="0"/>
          </a:p>
        </p:txBody>
      </p:sp>
      <p:sp>
        <p:nvSpPr>
          <p:cNvPr id="22531" name="Rectangle 3"/>
          <p:cNvSpPr>
            <a:spLocks noGrp="1" noChangeArrowheads="1"/>
          </p:cNvSpPr>
          <p:nvPr>
            <p:ph type="title"/>
          </p:nvPr>
        </p:nvSpPr>
        <p:spPr/>
        <p:txBody>
          <a:bodyPr/>
          <a:lstStyle/>
          <a:p>
            <a:pPr eaLnBrk="1" hangingPunct="1"/>
            <a:r>
              <a:rPr lang="en-US" dirty="0" err="1" smtClean="0"/>
              <a:t>SlyFi</a:t>
            </a:r>
            <a:endParaRPr lang="en-US" dirty="0" smtClean="0"/>
          </a:p>
        </p:txBody>
      </p:sp>
      <p:sp>
        <p:nvSpPr>
          <p:cNvPr id="22533" name="Text Box 8"/>
          <p:cNvSpPr txBox="1">
            <a:spLocks noChangeArrowheads="1"/>
          </p:cNvSpPr>
          <p:nvPr/>
        </p:nvSpPr>
        <p:spPr bwMode="auto">
          <a:xfrm>
            <a:off x="6629400" y="3886200"/>
            <a:ext cx="457200" cy="296863"/>
          </a:xfrm>
          <a:prstGeom prst="rect">
            <a:avLst/>
          </a:prstGeom>
          <a:noFill/>
          <a:ln w="50800" algn="ctr">
            <a:noFill/>
            <a:miter lim="800000"/>
            <a:headEnd/>
            <a:tailEnd/>
          </a:ln>
        </p:spPr>
        <p:txBody>
          <a:bodyPr>
            <a:spAutoFit/>
          </a:bodyPr>
          <a:lstStyle/>
          <a:p>
            <a:r>
              <a:rPr lang="en-US" sz="2000" baseline="-25000">
                <a:latin typeface="Calibri" pitchFamily="34" charset="0"/>
              </a:rPr>
              <a:t>AB</a:t>
            </a:r>
          </a:p>
        </p:txBody>
      </p:sp>
      <p:sp>
        <p:nvSpPr>
          <p:cNvPr id="22534" name="Text Box 8"/>
          <p:cNvSpPr txBox="1">
            <a:spLocks noChangeArrowheads="1"/>
          </p:cNvSpPr>
          <p:nvPr/>
        </p:nvSpPr>
        <p:spPr bwMode="auto">
          <a:xfrm>
            <a:off x="2743200" y="4267200"/>
            <a:ext cx="376238" cy="296863"/>
          </a:xfrm>
          <a:prstGeom prst="rect">
            <a:avLst/>
          </a:prstGeom>
          <a:noFill/>
          <a:ln w="50800" algn="ctr">
            <a:noFill/>
            <a:miter lim="800000"/>
            <a:headEnd/>
            <a:tailEnd/>
          </a:ln>
        </p:spPr>
        <p:txBody>
          <a:bodyPr wrap="none">
            <a:spAutoFit/>
          </a:bodyPr>
          <a:lstStyle/>
          <a:p>
            <a:r>
              <a:rPr lang="en-US" sz="2000" baseline="-25000">
                <a:latin typeface="Calibri" pitchFamily="34" charset="0"/>
              </a:rPr>
              <a:t>AB</a:t>
            </a:r>
          </a:p>
        </p:txBody>
      </p:sp>
      <p:sp>
        <p:nvSpPr>
          <p:cNvPr id="22535" name="Text Box 8"/>
          <p:cNvSpPr txBox="1">
            <a:spLocks noChangeArrowheads="1"/>
          </p:cNvSpPr>
          <p:nvPr/>
        </p:nvSpPr>
        <p:spPr bwMode="auto">
          <a:xfrm>
            <a:off x="7162800" y="3886200"/>
            <a:ext cx="457200" cy="296863"/>
          </a:xfrm>
          <a:prstGeom prst="rect">
            <a:avLst/>
          </a:prstGeom>
          <a:noFill/>
          <a:ln w="50800" algn="ctr">
            <a:noFill/>
            <a:miter lim="800000"/>
            <a:headEnd/>
            <a:tailEnd/>
          </a:ln>
        </p:spPr>
        <p:txBody>
          <a:bodyPr>
            <a:spAutoFit/>
          </a:bodyPr>
          <a:lstStyle/>
          <a:p>
            <a:r>
              <a:rPr lang="en-US" sz="2000" baseline="-25000">
                <a:latin typeface="Calibri" pitchFamily="34" charset="0"/>
              </a:rPr>
              <a:t>AB</a:t>
            </a:r>
          </a:p>
        </p:txBody>
      </p:sp>
      <p:sp>
        <p:nvSpPr>
          <p:cNvPr id="22536" name="Text Box 8"/>
          <p:cNvSpPr txBox="1">
            <a:spLocks noChangeArrowheads="1"/>
          </p:cNvSpPr>
          <p:nvPr/>
        </p:nvSpPr>
        <p:spPr bwMode="auto">
          <a:xfrm>
            <a:off x="7696200" y="3886200"/>
            <a:ext cx="457200" cy="296863"/>
          </a:xfrm>
          <a:prstGeom prst="rect">
            <a:avLst/>
          </a:prstGeom>
          <a:noFill/>
          <a:ln w="50800" algn="ctr">
            <a:noFill/>
            <a:miter lim="800000"/>
            <a:headEnd/>
            <a:tailEnd/>
          </a:ln>
        </p:spPr>
        <p:txBody>
          <a:bodyPr>
            <a:spAutoFit/>
          </a:bodyPr>
          <a:lstStyle/>
          <a:p>
            <a:r>
              <a:rPr lang="en-US" sz="2000" baseline="-25000">
                <a:latin typeface="Calibri" pitchFamily="34" charset="0"/>
              </a:rPr>
              <a:t>AB</a:t>
            </a:r>
          </a:p>
        </p:txBody>
      </p:sp>
      <p:sp>
        <p:nvSpPr>
          <p:cNvPr id="12" name="Slide Number Placeholder 11"/>
          <p:cNvSpPr>
            <a:spLocks noGrp="1"/>
          </p:cNvSpPr>
          <p:nvPr>
            <p:ph type="sldNum" sz="quarter" idx="12"/>
          </p:nvPr>
        </p:nvSpPr>
        <p:spPr/>
        <p:txBody>
          <a:bodyPr/>
          <a:lstStyle/>
          <a:p>
            <a:fld id="{26FF095B-7508-4EE0-8899-3B73C16B2014}" type="slidenum">
              <a:rPr lang="en-US" smtClean="0"/>
              <a:pPr/>
              <a:t>32</a:t>
            </a:fld>
            <a:endParaRPr lang="en-US"/>
          </a:p>
        </p:txBody>
      </p:sp>
    </p:spTree>
    <p:custDataLst>
      <p:tags r:id="rId1"/>
    </p:custDataLst>
    <p:extLst>
      <p:ext uri="{BB962C8B-B14F-4D97-AF65-F5344CB8AC3E}">
        <p14:creationId xmlns:p14="http://schemas.microsoft.com/office/powerpoint/2010/main" val="1294716653"/>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530">
                                            <p:txEl>
                                              <p:pRg st="4" end="4"/>
                                            </p:txEl>
                                          </p:spTgt>
                                        </p:tgtEl>
                                        <p:attrNameLst>
                                          <p:attrName>style.visibility</p:attrName>
                                        </p:attrNameLst>
                                      </p:cBhvr>
                                      <p:to>
                                        <p:strVal val="visible"/>
                                      </p:to>
                                    </p:set>
                                    <p:animEffect transition="in" filter="fade">
                                      <p:cBhvr>
                                        <p:cTn id="7" dur="500"/>
                                        <p:tgtEl>
                                          <p:spTgt spid="22530">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2530">
                                            <p:txEl>
                                              <p:pRg st="6" end="6"/>
                                            </p:txEl>
                                          </p:spTgt>
                                        </p:tgtEl>
                                        <p:attrNameLst>
                                          <p:attrName>style.visibility</p:attrName>
                                        </p:attrNameLst>
                                      </p:cBhvr>
                                      <p:to>
                                        <p:strVal val="visible"/>
                                      </p:to>
                                    </p:set>
                                    <p:animEffect transition="in" filter="fade">
                                      <p:cBhvr>
                                        <p:cTn id="10" dur="500"/>
                                        <p:tgtEl>
                                          <p:spTgt spid="22530">
                                            <p:txEl>
                                              <p:pRg st="6" end="6"/>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2530">
                                            <p:txEl>
                                              <p:pRg st="7" end="7"/>
                                            </p:txEl>
                                          </p:spTgt>
                                        </p:tgtEl>
                                        <p:attrNameLst>
                                          <p:attrName>style.visibility</p:attrName>
                                        </p:attrNameLst>
                                      </p:cBhvr>
                                      <p:to>
                                        <p:strVal val="visible"/>
                                      </p:to>
                                    </p:set>
                                    <p:animEffect transition="in" filter="fade">
                                      <p:cBhvr>
                                        <p:cTn id="13" dur="500"/>
                                        <p:tgtEl>
                                          <p:spTgt spid="22530">
                                            <p:txEl>
                                              <p:pRg st="7" end="7"/>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2530">
                                            <p:txEl>
                                              <p:pRg st="8" end="8"/>
                                            </p:txEl>
                                          </p:spTgt>
                                        </p:tgtEl>
                                        <p:attrNameLst>
                                          <p:attrName>style.visibility</p:attrName>
                                        </p:attrNameLst>
                                      </p:cBhvr>
                                      <p:to>
                                        <p:strVal val="visible"/>
                                      </p:to>
                                    </p:set>
                                    <p:animEffect transition="in" filter="fade">
                                      <p:cBhvr>
                                        <p:cTn id="16" dur="500"/>
                                        <p:tgtEl>
                                          <p:spTgt spid="22530">
                                            <p:txEl>
                                              <p:pRg st="8" end="8"/>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2533"/>
                                        </p:tgtEl>
                                        <p:attrNameLst>
                                          <p:attrName>style.visibility</p:attrName>
                                        </p:attrNameLst>
                                      </p:cBhvr>
                                      <p:to>
                                        <p:strVal val="visible"/>
                                      </p:to>
                                    </p:set>
                                    <p:animEffect transition="in" filter="fade">
                                      <p:cBhvr>
                                        <p:cTn id="19" dur="500"/>
                                        <p:tgtEl>
                                          <p:spTgt spid="2253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2534"/>
                                        </p:tgtEl>
                                        <p:attrNameLst>
                                          <p:attrName>style.visibility</p:attrName>
                                        </p:attrNameLst>
                                      </p:cBhvr>
                                      <p:to>
                                        <p:strVal val="visible"/>
                                      </p:to>
                                    </p:set>
                                    <p:animEffect transition="in" filter="fade">
                                      <p:cBhvr>
                                        <p:cTn id="22" dur="500"/>
                                        <p:tgtEl>
                                          <p:spTgt spid="2253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2535"/>
                                        </p:tgtEl>
                                        <p:attrNameLst>
                                          <p:attrName>style.visibility</p:attrName>
                                        </p:attrNameLst>
                                      </p:cBhvr>
                                      <p:to>
                                        <p:strVal val="visible"/>
                                      </p:to>
                                    </p:set>
                                    <p:animEffect transition="in" filter="fade">
                                      <p:cBhvr>
                                        <p:cTn id="25" dur="500"/>
                                        <p:tgtEl>
                                          <p:spTgt spid="2253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2536"/>
                                        </p:tgtEl>
                                        <p:attrNameLst>
                                          <p:attrName>style.visibility</p:attrName>
                                        </p:attrNameLst>
                                      </p:cBhvr>
                                      <p:to>
                                        <p:strVal val="visible"/>
                                      </p:to>
                                    </p:set>
                                    <p:animEffect transition="in" filter="fade">
                                      <p:cBhvr>
                                        <p:cTn id="28" dur="500"/>
                                        <p:tgtEl>
                                          <p:spTgt spid="225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3" grpId="0"/>
      <p:bldP spid="22534" grpId="0"/>
      <p:bldP spid="22535" grpId="0"/>
      <p:bldP spid="2253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TextBox 64"/>
          <p:cNvSpPr txBox="1"/>
          <p:nvPr/>
        </p:nvSpPr>
        <p:spPr>
          <a:xfrm>
            <a:off x="5638800" y="5791200"/>
            <a:ext cx="3114352" cy="830997"/>
          </a:xfrm>
          <a:prstGeom prst="rect">
            <a:avLst/>
          </a:prstGeom>
          <a:noFill/>
          <a:effectLst/>
        </p:spPr>
        <p:txBody>
          <a:bodyPr wrap="square" rtlCol="0">
            <a:spAutoFit/>
          </a:bodyPr>
          <a:lstStyle/>
          <a:p>
            <a:pPr algn="ctr"/>
            <a:r>
              <a:rPr lang="en-US" sz="2400" b="1" dirty="0" smtClean="0"/>
              <a:t>150 </a:t>
            </a:r>
            <a:r>
              <a:rPr lang="el-GR" sz="2400" b="1" dirty="0" smtClean="0"/>
              <a:t>μ</a:t>
            </a:r>
            <a:r>
              <a:rPr lang="en-US" sz="2400" b="1" dirty="0" smtClean="0"/>
              <a:t>s</a:t>
            </a:r>
            <a:r>
              <a:rPr lang="en-US" sz="2400" b="1" dirty="0" smtClean="0">
                <a:latin typeface="+mn-lt"/>
              </a:rPr>
              <a:t>/packet</a:t>
            </a:r>
          </a:p>
          <a:p>
            <a:pPr algn="ctr"/>
            <a:r>
              <a:rPr lang="en-US" sz="2400" dirty="0" smtClean="0"/>
              <a:t>(software)</a:t>
            </a:r>
            <a:endParaRPr lang="en-US" sz="2400" dirty="0">
              <a:latin typeface="+mn-lt"/>
            </a:endParaRPr>
          </a:p>
        </p:txBody>
      </p:sp>
      <p:sp>
        <p:nvSpPr>
          <p:cNvPr id="23554" name="Rectangle 4"/>
          <p:cNvSpPr>
            <a:spLocks noGrp="1" noChangeArrowheads="1"/>
          </p:cNvSpPr>
          <p:nvPr>
            <p:ph type="title"/>
          </p:nvPr>
        </p:nvSpPr>
        <p:spPr/>
        <p:txBody>
          <a:bodyPr/>
          <a:lstStyle/>
          <a:p>
            <a:pPr eaLnBrk="1" hangingPunct="1"/>
            <a:r>
              <a:rPr lang="en-US" smtClean="0"/>
              <a:t>SlyFi</a:t>
            </a:r>
          </a:p>
        </p:txBody>
      </p:sp>
      <p:pic>
        <p:nvPicPr>
          <p:cNvPr id="23619" name="Picture 21" descr="waves"/>
          <p:cNvPicPr>
            <a:picLocks noChangeAspect="1" noChangeArrowheads="1"/>
          </p:cNvPicPr>
          <p:nvPr/>
        </p:nvPicPr>
        <p:blipFill>
          <a:blip r:embed="rId4"/>
          <a:srcRect/>
          <a:stretch>
            <a:fillRect/>
          </a:stretch>
        </p:blipFill>
        <p:spPr bwMode="auto">
          <a:xfrm>
            <a:off x="3657600" y="4419600"/>
            <a:ext cx="838200" cy="914400"/>
          </a:xfrm>
          <a:prstGeom prst="rect">
            <a:avLst/>
          </a:prstGeom>
          <a:noFill/>
          <a:ln w="9525">
            <a:noFill/>
            <a:miter lim="800000"/>
            <a:headEnd/>
            <a:tailEnd/>
          </a:ln>
        </p:spPr>
      </p:pic>
      <p:sp>
        <p:nvSpPr>
          <p:cNvPr id="27656" name="Rectangle 2"/>
          <p:cNvSpPr>
            <a:spLocks noChangeArrowheads="1"/>
          </p:cNvSpPr>
          <p:nvPr/>
        </p:nvSpPr>
        <p:spPr bwMode="auto">
          <a:xfrm>
            <a:off x="5638800" y="1828800"/>
            <a:ext cx="3048000" cy="3886200"/>
          </a:xfrm>
          <a:prstGeom prst="rect">
            <a:avLst/>
          </a:prstGeom>
          <a:solidFill>
            <a:schemeClr val="bg1"/>
          </a:solidFill>
          <a:ln w="9525">
            <a:solidFill>
              <a:schemeClr val="bg1">
                <a:lumMod val="85000"/>
              </a:schemeClr>
            </a:solidFill>
            <a:miter lim="800000"/>
            <a:headEnd/>
            <a:tailEnd/>
          </a:ln>
          <a:effectLst>
            <a:outerShdw blurRad="50800" dist="38100" dir="2700000" algn="tl" rotWithShape="0">
              <a:prstClr val="black">
                <a:alpha val="40000"/>
              </a:prstClr>
            </a:outerShdw>
          </a:effectLst>
        </p:spPr>
        <p:txBody>
          <a:bodyPr wrap="none" anchor="ctr"/>
          <a:lstStyle/>
          <a:p>
            <a:pPr algn="ctr">
              <a:defRPr/>
            </a:pPr>
            <a:endParaRPr lang="en-US" sz="2000">
              <a:latin typeface="Calibri" pitchFamily="34" charset="0"/>
            </a:endParaRPr>
          </a:p>
        </p:txBody>
      </p:sp>
      <p:sp>
        <p:nvSpPr>
          <p:cNvPr id="27657" name="Rectangle 4"/>
          <p:cNvSpPr>
            <a:spLocks noChangeArrowheads="1"/>
          </p:cNvSpPr>
          <p:nvPr/>
        </p:nvSpPr>
        <p:spPr bwMode="auto">
          <a:xfrm>
            <a:off x="533400" y="1828800"/>
            <a:ext cx="3048000" cy="3886200"/>
          </a:xfrm>
          <a:prstGeom prst="rect">
            <a:avLst/>
          </a:prstGeom>
          <a:solidFill>
            <a:schemeClr val="bg1"/>
          </a:solidFill>
          <a:ln w="9525">
            <a:solidFill>
              <a:schemeClr val="bg1">
                <a:lumMod val="85000"/>
              </a:schemeClr>
            </a:solidFill>
            <a:miter lim="800000"/>
            <a:headEnd/>
            <a:tailEnd/>
          </a:ln>
          <a:effectLst>
            <a:outerShdw blurRad="50800" dist="38100" dir="2700000" algn="tl" rotWithShape="0">
              <a:prstClr val="black">
                <a:alpha val="40000"/>
              </a:prstClr>
            </a:outerShdw>
          </a:effectLst>
        </p:spPr>
        <p:txBody>
          <a:bodyPr wrap="none" anchor="ctr"/>
          <a:lstStyle/>
          <a:p>
            <a:pPr algn="ctr">
              <a:defRPr/>
            </a:pPr>
            <a:endParaRPr lang="en-US" sz="2000">
              <a:solidFill>
                <a:schemeClr val="bg1">
                  <a:lumMod val="75000"/>
                </a:schemeClr>
              </a:solidFill>
              <a:latin typeface="Calibri" pitchFamily="34" charset="0"/>
            </a:endParaRPr>
          </a:p>
        </p:txBody>
      </p:sp>
      <p:sp>
        <p:nvSpPr>
          <p:cNvPr id="27658" name="Rectangle 5"/>
          <p:cNvSpPr>
            <a:spLocks noChangeArrowheads="1"/>
          </p:cNvSpPr>
          <p:nvPr/>
        </p:nvSpPr>
        <p:spPr bwMode="auto">
          <a:xfrm>
            <a:off x="914400" y="2743200"/>
            <a:ext cx="1524000" cy="533400"/>
          </a:xfrm>
          <a:prstGeom prst="rect">
            <a:avLst/>
          </a:prstGeom>
          <a:solidFill>
            <a:schemeClr val="bg1"/>
          </a:solidFill>
          <a:ln w="9525">
            <a:solidFill>
              <a:schemeClr val="bg1">
                <a:lumMod val="75000"/>
              </a:schemeClr>
            </a:solidFill>
            <a:miter lim="800000"/>
            <a:headEnd/>
            <a:tailEnd/>
          </a:ln>
        </p:spPr>
        <p:txBody>
          <a:bodyPr wrap="none" anchor="ctr"/>
          <a:lstStyle/>
          <a:p>
            <a:pPr algn="ctr">
              <a:defRPr/>
            </a:pPr>
            <a:r>
              <a:rPr lang="en-US" sz="2000" dirty="0">
                <a:solidFill>
                  <a:schemeClr val="bg1">
                    <a:lumMod val="75000"/>
                  </a:schemeClr>
                </a:solidFill>
                <a:latin typeface="Calibri" pitchFamily="34" charset="0"/>
              </a:rPr>
              <a:t>Probe </a:t>
            </a:r>
            <a:r>
              <a:rPr lang="en-US" sz="2000" dirty="0" smtClean="0">
                <a:solidFill>
                  <a:schemeClr val="bg1">
                    <a:lumMod val="75000"/>
                  </a:schemeClr>
                </a:solidFill>
                <a:latin typeface="Calibri" pitchFamily="34" charset="0"/>
              </a:rPr>
              <a:t>“Bob”</a:t>
            </a:r>
            <a:endParaRPr lang="en-US" sz="2000" dirty="0">
              <a:solidFill>
                <a:schemeClr val="bg1">
                  <a:lumMod val="75000"/>
                </a:schemeClr>
              </a:solidFill>
              <a:latin typeface="Calibri" pitchFamily="34" charset="0"/>
            </a:endParaRPr>
          </a:p>
        </p:txBody>
      </p:sp>
      <p:sp>
        <p:nvSpPr>
          <p:cNvPr id="27659" name="Line 6"/>
          <p:cNvSpPr>
            <a:spLocks noChangeShapeType="1"/>
          </p:cNvSpPr>
          <p:nvPr/>
        </p:nvSpPr>
        <p:spPr bwMode="auto">
          <a:xfrm>
            <a:off x="1981200" y="2286000"/>
            <a:ext cx="1588" cy="381000"/>
          </a:xfrm>
          <a:prstGeom prst="line">
            <a:avLst/>
          </a:prstGeom>
          <a:noFill/>
          <a:ln w="38100">
            <a:solidFill>
              <a:schemeClr val="bg1">
                <a:lumMod val="75000"/>
              </a:schemeClr>
            </a:solidFill>
            <a:round/>
            <a:headEnd/>
            <a:tailEnd type="triangle" w="med" len="med"/>
          </a:ln>
        </p:spPr>
        <p:txBody>
          <a:bodyPr/>
          <a:lstStyle/>
          <a:p>
            <a:pPr>
              <a:defRPr/>
            </a:pPr>
            <a:endParaRPr lang="en-US">
              <a:solidFill>
                <a:schemeClr val="bg1">
                  <a:lumMod val="75000"/>
                </a:schemeClr>
              </a:solidFill>
            </a:endParaRPr>
          </a:p>
        </p:txBody>
      </p:sp>
      <p:sp>
        <p:nvSpPr>
          <p:cNvPr id="27660" name="Text Box 7"/>
          <p:cNvSpPr txBox="1">
            <a:spLocks noChangeArrowheads="1"/>
          </p:cNvSpPr>
          <p:nvPr/>
        </p:nvSpPr>
        <p:spPr bwMode="auto">
          <a:xfrm>
            <a:off x="1600200" y="1905000"/>
            <a:ext cx="787400" cy="400050"/>
          </a:xfrm>
          <a:prstGeom prst="rect">
            <a:avLst/>
          </a:prstGeom>
          <a:noFill/>
          <a:ln w="9525">
            <a:noFill/>
            <a:miter lim="800000"/>
            <a:headEnd/>
            <a:tailEnd/>
          </a:ln>
        </p:spPr>
        <p:txBody>
          <a:bodyPr wrap="none">
            <a:spAutoFit/>
          </a:bodyPr>
          <a:lstStyle/>
          <a:p>
            <a:pPr>
              <a:defRPr/>
            </a:pPr>
            <a:r>
              <a:rPr lang="en-US" sz="2000">
                <a:solidFill>
                  <a:schemeClr val="bg1">
                    <a:lumMod val="75000"/>
                  </a:schemeClr>
                </a:solidFill>
                <a:latin typeface="Calibri" pitchFamily="34" charset="0"/>
              </a:rPr>
              <a:t>Client</a:t>
            </a:r>
          </a:p>
        </p:txBody>
      </p:sp>
      <p:sp>
        <p:nvSpPr>
          <p:cNvPr id="27661" name="Text Box 8"/>
          <p:cNvSpPr txBox="1">
            <a:spLocks noChangeArrowheads="1"/>
          </p:cNvSpPr>
          <p:nvPr/>
        </p:nvSpPr>
        <p:spPr bwMode="auto">
          <a:xfrm>
            <a:off x="6705600" y="1905000"/>
            <a:ext cx="935038" cy="400050"/>
          </a:xfrm>
          <a:prstGeom prst="rect">
            <a:avLst/>
          </a:prstGeom>
          <a:noFill/>
          <a:ln w="9525">
            <a:noFill/>
            <a:miter lim="800000"/>
            <a:headEnd/>
            <a:tailEnd/>
          </a:ln>
        </p:spPr>
        <p:txBody>
          <a:bodyPr wrap="none">
            <a:spAutoFit/>
          </a:bodyPr>
          <a:lstStyle/>
          <a:p>
            <a:pPr>
              <a:defRPr/>
            </a:pPr>
            <a:r>
              <a:rPr lang="en-US" sz="2000" dirty="0">
                <a:solidFill>
                  <a:schemeClr val="bg1">
                    <a:lumMod val="75000"/>
                  </a:schemeClr>
                </a:solidFill>
                <a:latin typeface="Calibri" pitchFamily="34" charset="0"/>
              </a:rPr>
              <a:t>Service</a:t>
            </a:r>
          </a:p>
        </p:txBody>
      </p:sp>
      <p:sp>
        <p:nvSpPr>
          <p:cNvPr id="27662" name="Line 9"/>
          <p:cNvSpPr>
            <a:spLocks noChangeShapeType="1"/>
          </p:cNvSpPr>
          <p:nvPr/>
        </p:nvSpPr>
        <p:spPr bwMode="auto">
          <a:xfrm>
            <a:off x="1981200" y="3352800"/>
            <a:ext cx="0" cy="381000"/>
          </a:xfrm>
          <a:prstGeom prst="line">
            <a:avLst/>
          </a:prstGeom>
          <a:noFill/>
          <a:ln w="38100">
            <a:solidFill>
              <a:schemeClr val="bg1">
                <a:lumMod val="75000"/>
              </a:schemeClr>
            </a:solidFill>
            <a:round/>
            <a:headEnd/>
            <a:tailEnd type="triangle" w="med" len="med"/>
          </a:ln>
        </p:spPr>
        <p:txBody>
          <a:bodyPr/>
          <a:lstStyle/>
          <a:p>
            <a:pPr>
              <a:defRPr/>
            </a:pPr>
            <a:endParaRPr lang="en-US">
              <a:solidFill>
                <a:schemeClr val="bg1">
                  <a:lumMod val="75000"/>
                </a:schemeClr>
              </a:solidFill>
            </a:endParaRPr>
          </a:p>
        </p:txBody>
      </p:sp>
      <p:pic>
        <p:nvPicPr>
          <p:cNvPr id="23563" name="Picture 10" descr="envelope_icon"/>
          <p:cNvPicPr>
            <a:picLocks noChangeAspect="1" noChangeArrowheads="1"/>
          </p:cNvPicPr>
          <p:nvPr/>
        </p:nvPicPr>
        <p:blipFill>
          <a:blip r:embed="rId5" cstate="screen"/>
          <a:srcRect/>
          <a:stretch>
            <a:fillRect/>
          </a:stretch>
        </p:blipFill>
        <p:spPr bwMode="auto">
          <a:xfrm>
            <a:off x="1371600" y="3810000"/>
            <a:ext cx="1295400" cy="1295400"/>
          </a:xfrm>
          <a:prstGeom prst="rect">
            <a:avLst/>
          </a:prstGeom>
          <a:noFill/>
          <a:ln w="9525">
            <a:noFill/>
            <a:miter lim="800000"/>
            <a:headEnd/>
            <a:tailEnd/>
          </a:ln>
        </p:spPr>
      </p:pic>
      <p:sp>
        <p:nvSpPr>
          <p:cNvPr id="27664" name="Text Box 11"/>
          <p:cNvSpPr txBox="1">
            <a:spLocks noChangeArrowheads="1"/>
          </p:cNvSpPr>
          <p:nvPr/>
        </p:nvSpPr>
        <p:spPr bwMode="auto">
          <a:xfrm>
            <a:off x="838200" y="5029200"/>
            <a:ext cx="2482850" cy="677863"/>
          </a:xfrm>
          <a:prstGeom prst="rect">
            <a:avLst/>
          </a:prstGeom>
          <a:noFill/>
          <a:ln w="9525">
            <a:noFill/>
            <a:miter lim="800000"/>
            <a:headEnd/>
            <a:tailEnd/>
          </a:ln>
        </p:spPr>
        <p:txBody>
          <a:bodyPr wrap="none">
            <a:spAutoFit/>
          </a:bodyPr>
          <a:lstStyle/>
          <a:p>
            <a:pPr algn="ctr">
              <a:defRPr/>
            </a:pPr>
            <a:r>
              <a:rPr lang="en-US" sz="2000" dirty="0">
                <a:solidFill>
                  <a:schemeClr val="bg1">
                    <a:lumMod val="75000"/>
                  </a:schemeClr>
                </a:solidFill>
                <a:latin typeface="Calibri" pitchFamily="34" charset="0"/>
              </a:rPr>
              <a:t>Symmetric encryption</a:t>
            </a:r>
          </a:p>
          <a:p>
            <a:pPr algn="ctr">
              <a:defRPr/>
            </a:pPr>
            <a:r>
              <a:rPr lang="en-US" dirty="0">
                <a:solidFill>
                  <a:schemeClr val="bg1">
                    <a:lumMod val="75000"/>
                  </a:schemeClr>
                </a:solidFill>
                <a:latin typeface="Calibri" pitchFamily="34" charset="0"/>
              </a:rPr>
              <a:t>(e.g., AES w/ random IV)</a:t>
            </a:r>
          </a:p>
        </p:txBody>
      </p:sp>
      <p:pic>
        <p:nvPicPr>
          <p:cNvPr id="23565" name="Picture 14" descr="open_envelope_icon"/>
          <p:cNvPicPr>
            <a:picLocks noChangeAspect="1" noChangeArrowheads="1"/>
          </p:cNvPicPr>
          <p:nvPr/>
        </p:nvPicPr>
        <p:blipFill>
          <a:blip r:embed="rId6" cstate="screen"/>
          <a:srcRect/>
          <a:stretch>
            <a:fillRect/>
          </a:stretch>
        </p:blipFill>
        <p:spPr bwMode="auto">
          <a:xfrm>
            <a:off x="6553200" y="3200400"/>
            <a:ext cx="1295400" cy="1295400"/>
          </a:xfrm>
          <a:prstGeom prst="rect">
            <a:avLst/>
          </a:prstGeom>
          <a:noFill/>
          <a:ln w="9525">
            <a:noFill/>
            <a:miter lim="800000"/>
            <a:headEnd/>
            <a:tailEnd/>
          </a:ln>
        </p:spPr>
      </p:pic>
      <p:sp>
        <p:nvSpPr>
          <p:cNvPr id="27666" name="Text Box 15"/>
          <p:cNvSpPr txBox="1">
            <a:spLocks noChangeArrowheads="1"/>
          </p:cNvSpPr>
          <p:nvPr/>
        </p:nvSpPr>
        <p:spPr bwMode="auto">
          <a:xfrm>
            <a:off x="5867400" y="2514600"/>
            <a:ext cx="1828800" cy="396875"/>
          </a:xfrm>
          <a:prstGeom prst="rect">
            <a:avLst/>
          </a:prstGeom>
          <a:noFill/>
          <a:ln w="9525">
            <a:noFill/>
            <a:miter lim="800000"/>
            <a:headEnd/>
            <a:tailEnd/>
          </a:ln>
        </p:spPr>
        <p:txBody>
          <a:bodyPr>
            <a:spAutoFit/>
          </a:bodyPr>
          <a:lstStyle/>
          <a:p>
            <a:pPr>
              <a:defRPr/>
            </a:pPr>
            <a:r>
              <a:rPr lang="en-US" sz="2000">
                <a:solidFill>
                  <a:schemeClr val="bg1">
                    <a:lumMod val="75000"/>
                  </a:schemeClr>
                </a:solidFill>
                <a:latin typeface="Calibri" pitchFamily="34" charset="0"/>
              </a:rPr>
              <a:t>Check MAC:</a:t>
            </a:r>
          </a:p>
        </p:txBody>
      </p:sp>
      <p:pic>
        <p:nvPicPr>
          <p:cNvPr id="23567" name="Picture 17" descr="key"/>
          <p:cNvPicPr>
            <a:picLocks noChangeAspect="1" noChangeArrowheads="1"/>
          </p:cNvPicPr>
          <p:nvPr/>
        </p:nvPicPr>
        <p:blipFill>
          <a:blip r:embed="rId7" cstate="screen"/>
          <a:srcRect/>
          <a:stretch>
            <a:fillRect/>
          </a:stretch>
        </p:blipFill>
        <p:spPr bwMode="auto">
          <a:xfrm>
            <a:off x="6858000" y="3733800"/>
            <a:ext cx="685800" cy="427038"/>
          </a:xfrm>
          <a:prstGeom prst="rect">
            <a:avLst/>
          </a:prstGeom>
          <a:noFill/>
          <a:ln w="9525">
            <a:noFill/>
            <a:miter lim="800000"/>
            <a:headEnd/>
            <a:tailEnd/>
          </a:ln>
        </p:spPr>
      </p:pic>
      <p:sp>
        <p:nvSpPr>
          <p:cNvPr id="27668" name="Rectangle 18"/>
          <p:cNvSpPr>
            <a:spLocks noChangeArrowheads="1"/>
          </p:cNvSpPr>
          <p:nvPr/>
        </p:nvSpPr>
        <p:spPr bwMode="auto">
          <a:xfrm>
            <a:off x="1981200" y="3276600"/>
            <a:ext cx="757238" cy="400050"/>
          </a:xfrm>
          <a:prstGeom prst="rect">
            <a:avLst/>
          </a:prstGeom>
          <a:noFill/>
          <a:ln w="9525">
            <a:noFill/>
            <a:miter lim="800000"/>
            <a:headEnd/>
            <a:tailEnd/>
          </a:ln>
        </p:spPr>
        <p:txBody>
          <a:bodyPr wrap="none">
            <a:spAutoFit/>
          </a:bodyPr>
          <a:lstStyle/>
          <a:p>
            <a:pPr>
              <a:defRPr/>
            </a:pPr>
            <a:r>
              <a:rPr lang="en-US" sz="2000">
                <a:solidFill>
                  <a:schemeClr val="bg1">
                    <a:lumMod val="75000"/>
                  </a:schemeClr>
                </a:solidFill>
                <a:latin typeface="Calibri" pitchFamily="34" charset="0"/>
              </a:rPr>
              <a:t>MAC:</a:t>
            </a:r>
          </a:p>
        </p:txBody>
      </p:sp>
      <p:sp>
        <p:nvSpPr>
          <p:cNvPr id="27669" name="Rectangle 40"/>
          <p:cNvSpPr>
            <a:spLocks noChangeArrowheads="1"/>
          </p:cNvSpPr>
          <p:nvPr/>
        </p:nvSpPr>
        <p:spPr bwMode="auto">
          <a:xfrm>
            <a:off x="2667000" y="3276600"/>
            <a:ext cx="510076" cy="400110"/>
          </a:xfrm>
          <a:prstGeom prst="rect">
            <a:avLst/>
          </a:prstGeom>
          <a:noFill/>
          <a:ln w="9525">
            <a:noFill/>
            <a:miter lim="800000"/>
            <a:headEnd/>
            <a:tailEnd/>
          </a:ln>
        </p:spPr>
        <p:txBody>
          <a:bodyPr wrap="none">
            <a:spAutoFit/>
          </a:bodyPr>
          <a:lstStyle/>
          <a:p>
            <a:pPr>
              <a:defRPr/>
            </a:pPr>
            <a:r>
              <a:rPr lang="en-US" sz="2000" dirty="0" smtClean="0">
                <a:solidFill>
                  <a:schemeClr val="bg1">
                    <a:lumMod val="75000"/>
                  </a:schemeClr>
                </a:solidFill>
                <a:latin typeface="Calibri" pitchFamily="34" charset="0"/>
              </a:rPr>
              <a:t>K</a:t>
            </a:r>
            <a:r>
              <a:rPr lang="en-US" sz="2000" baseline="-25000" dirty="0" smtClean="0">
                <a:solidFill>
                  <a:schemeClr val="bg1">
                    <a:lumMod val="75000"/>
                  </a:schemeClr>
                </a:solidFill>
                <a:latin typeface="Calibri" pitchFamily="34" charset="0"/>
              </a:rPr>
              <a:t>AB</a:t>
            </a:r>
            <a:endParaRPr lang="en-US" sz="2000" baseline="-25000" dirty="0">
              <a:solidFill>
                <a:schemeClr val="bg1">
                  <a:lumMod val="75000"/>
                </a:schemeClr>
              </a:solidFill>
              <a:latin typeface="Calibri" pitchFamily="34" charset="0"/>
            </a:endParaRPr>
          </a:p>
        </p:txBody>
      </p:sp>
      <p:sp>
        <p:nvSpPr>
          <p:cNvPr id="27670" name="Rectangle 41"/>
          <p:cNvSpPr>
            <a:spLocks noChangeArrowheads="1"/>
          </p:cNvSpPr>
          <p:nvPr/>
        </p:nvSpPr>
        <p:spPr bwMode="auto">
          <a:xfrm>
            <a:off x="2667000" y="4267200"/>
            <a:ext cx="509588" cy="400050"/>
          </a:xfrm>
          <a:prstGeom prst="rect">
            <a:avLst/>
          </a:prstGeom>
          <a:noFill/>
          <a:ln w="9525">
            <a:noFill/>
            <a:miter lim="800000"/>
            <a:headEnd/>
            <a:tailEnd/>
          </a:ln>
        </p:spPr>
        <p:txBody>
          <a:bodyPr wrap="none">
            <a:spAutoFit/>
          </a:bodyPr>
          <a:lstStyle/>
          <a:p>
            <a:pPr>
              <a:defRPr/>
            </a:pPr>
            <a:r>
              <a:rPr lang="en-US" sz="2000" dirty="0">
                <a:solidFill>
                  <a:schemeClr val="bg1">
                    <a:lumMod val="75000"/>
                  </a:schemeClr>
                </a:solidFill>
                <a:latin typeface="Calibri" pitchFamily="34" charset="0"/>
              </a:rPr>
              <a:t>K</a:t>
            </a:r>
            <a:r>
              <a:rPr lang="en-US" sz="2000" baseline="-25000" dirty="0">
                <a:solidFill>
                  <a:schemeClr val="bg1">
                    <a:lumMod val="75000"/>
                  </a:schemeClr>
                </a:solidFill>
                <a:latin typeface="Calibri" pitchFamily="34" charset="0"/>
              </a:rPr>
              <a:t>AB</a:t>
            </a:r>
          </a:p>
        </p:txBody>
      </p:sp>
      <p:pic>
        <p:nvPicPr>
          <p:cNvPr id="23571" name="Picture 42" descr="key"/>
          <p:cNvPicPr>
            <a:picLocks noChangeAspect="1" noChangeArrowheads="1"/>
          </p:cNvPicPr>
          <p:nvPr/>
        </p:nvPicPr>
        <p:blipFill>
          <a:blip r:embed="rId7" cstate="screen"/>
          <a:srcRect/>
          <a:stretch>
            <a:fillRect/>
          </a:stretch>
        </p:blipFill>
        <p:spPr bwMode="auto">
          <a:xfrm>
            <a:off x="1676400" y="4267200"/>
            <a:ext cx="685800" cy="427038"/>
          </a:xfrm>
          <a:prstGeom prst="rect">
            <a:avLst/>
          </a:prstGeom>
          <a:noFill/>
          <a:ln w="9525">
            <a:noFill/>
            <a:miter lim="800000"/>
            <a:headEnd/>
            <a:tailEnd/>
          </a:ln>
        </p:spPr>
      </p:pic>
      <p:sp>
        <p:nvSpPr>
          <p:cNvPr id="27672" name="Rectangle 43"/>
          <p:cNvSpPr>
            <a:spLocks noChangeArrowheads="1"/>
          </p:cNvSpPr>
          <p:nvPr/>
        </p:nvSpPr>
        <p:spPr bwMode="auto">
          <a:xfrm>
            <a:off x="7391400" y="2514600"/>
            <a:ext cx="510076" cy="400110"/>
          </a:xfrm>
          <a:prstGeom prst="rect">
            <a:avLst/>
          </a:prstGeom>
          <a:noFill/>
          <a:ln w="9525">
            <a:noFill/>
            <a:miter lim="800000"/>
            <a:headEnd/>
            <a:tailEnd/>
          </a:ln>
        </p:spPr>
        <p:txBody>
          <a:bodyPr wrap="none">
            <a:spAutoFit/>
          </a:bodyPr>
          <a:lstStyle/>
          <a:p>
            <a:pPr>
              <a:defRPr/>
            </a:pPr>
            <a:r>
              <a:rPr lang="en-US" sz="2000" dirty="0" smtClean="0">
                <a:solidFill>
                  <a:schemeClr val="bg1">
                    <a:lumMod val="75000"/>
                  </a:schemeClr>
                </a:solidFill>
                <a:latin typeface="Calibri" pitchFamily="34" charset="0"/>
              </a:rPr>
              <a:t>K</a:t>
            </a:r>
            <a:r>
              <a:rPr lang="en-US" sz="2000" baseline="-25000" dirty="0" smtClean="0">
                <a:solidFill>
                  <a:schemeClr val="bg1">
                    <a:lumMod val="75000"/>
                  </a:schemeClr>
                </a:solidFill>
                <a:latin typeface="Calibri" pitchFamily="34" charset="0"/>
              </a:rPr>
              <a:t>AB</a:t>
            </a:r>
            <a:endParaRPr lang="en-US" sz="2000" baseline="-25000" dirty="0">
              <a:solidFill>
                <a:schemeClr val="bg1">
                  <a:lumMod val="75000"/>
                </a:schemeClr>
              </a:solidFill>
              <a:latin typeface="Calibri" pitchFamily="34" charset="0"/>
            </a:endParaRPr>
          </a:p>
        </p:txBody>
      </p:sp>
      <p:sp>
        <p:nvSpPr>
          <p:cNvPr id="27674" name="Line 46"/>
          <p:cNvSpPr>
            <a:spLocks noChangeShapeType="1"/>
          </p:cNvSpPr>
          <p:nvPr/>
        </p:nvSpPr>
        <p:spPr bwMode="auto">
          <a:xfrm flipV="1">
            <a:off x="7239000" y="2895600"/>
            <a:ext cx="0" cy="228600"/>
          </a:xfrm>
          <a:prstGeom prst="line">
            <a:avLst/>
          </a:prstGeom>
          <a:noFill/>
          <a:ln w="38100">
            <a:solidFill>
              <a:schemeClr val="bg1">
                <a:lumMod val="75000"/>
              </a:schemeClr>
            </a:solidFill>
            <a:round/>
            <a:headEnd/>
            <a:tailEnd type="triangle" w="med" len="med"/>
          </a:ln>
        </p:spPr>
        <p:txBody>
          <a:bodyPr/>
          <a:lstStyle/>
          <a:p>
            <a:pPr>
              <a:defRPr/>
            </a:pPr>
            <a:endParaRPr lang="en-US">
              <a:solidFill>
                <a:schemeClr val="bg1">
                  <a:lumMod val="50000"/>
                </a:schemeClr>
              </a:solidFill>
            </a:endParaRPr>
          </a:p>
        </p:txBody>
      </p:sp>
      <p:sp>
        <p:nvSpPr>
          <p:cNvPr id="23575" name="Line 47"/>
          <p:cNvSpPr>
            <a:spLocks noChangeShapeType="1"/>
          </p:cNvSpPr>
          <p:nvPr/>
        </p:nvSpPr>
        <p:spPr bwMode="auto">
          <a:xfrm flipV="1">
            <a:off x="7239000" y="4572000"/>
            <a:ext cx="0" cy="228600"/>
          </a:xfrm>
          <a:prstGeom prst="line">
            <a:avLst/>
          </a:prstGeom>
          <a:noFill/>
          <a:ln w="38100">
            <a:solidFill>
              <a:schemeClr val="tx1"/>
            </a:solidFill>
            <a:round/>
            <a:headEnd/>
            <a:tailEnd type="triangle" w="med" len="med"/>
          </a:ln>
        </p:spPr>
        <p:txBody>
          <a:bodyPr/>
          <a:lstStyle/>
          <a:p>
            <a:endParaRPr lang="en-US"/>
          </a:p>
        </p:txBody>
      </p:sp>
      <p:grpSp>
        <p:nvGrpSpPr>
          <p:cNvPr id="2" name="Group 48"/>
          <p:cNvGrpSpPr>
            <a:grpSpLocks/>
          </p:cNvGrpSpPr>
          <p:nvPr/>
        </p:nvGrpSpPr>
        <p:grpSpPr bwMode="auto">
          <a:xfrm>
            <a:off x="5715004" y="3657600"/>
            <a:ext cx="2973390" cy="2035175"/>
            <a:chOff x="3600" y="1968"/>
            <a:chExt cx="1873" cy="1282"/>
          </a:xfrm>
        </p:grpSpPr>
        <p:sp>
          <p:nvSpPr>
            <p:cNvPr id="23616" name="Line 49"/>
            <p:cNvSpPr>
              <a:spLocks noChangeShapeType="1"/>
            </p:cNvSpPr>
            <p:nvPr/>
          </p:nvSpPr>
          <p:spPr bwMode="auto">
            <a:xfrm>
              <a:off x="3600" y="2880"/>
              <a:ext cx="384" cy="0"/>
            </a:xfrm>
            <a:prstGeom prst="line">
              <a:avLst/>
            </a:prstGeom>
            <a:noFill/>
            <a:ln w="38100">
              <a:solidFill>
                <a:schemeClr val="tx1"/>
              </a:solidFill>
              <a:round/>
              <a:headEnd/>
              <a:tailEnd type="triangle" w="med" len="med"/>
            </a:ln>
          </p:spPr>
          <p:txBody>
            <a:bodyPr/>
            <a:lstStyle/>
            <a:p>
              <a:endParaRPr lang="en-US"/>
            </a:p>
          </p:txBody>
        </p:sp>
        <p:sp>
          <p:nvSpPr>
            <p:cNvPr id="23617" name="Rectangle 50"/>
            <p:cNvSpPr>
              <a:spLocks noChangeArrowheads="1"/>
            </p:cNvSpPr>
            <p:nvPr/>
          </p:nvSpPr>
          <p:spPr bwMode="auto">
            <a:xfrm>
              <a:off x="4992" y="1968"/>
              <a:ext cx="331" cy="252"/>
            </a:xfrm>
            <a:prstGeom prst="rect">
              <a:avLst/>
            </a:prstGeom>
            <a:noFill/>
            <a:ln w="9525">
              <a:noFill/>
              <a:miter lim="800000"/>
              <a:headEnd/>
              <a:tailEnd/>
            </a:ln>
          </p:spPr>
          <p:txBody>
            <a:bodyPr wrap="none">
              <a:spAutoFit/>
            </a:bodyPr>
            <a:lstStyle/>
            <a:p>
              <a:r>
                <a:rPr lang="en-US" sz="2000" b="1">
                  <a:latin typeface="Calibri" pitchFamily="34" charset="0"/>
                </a:rPr>
                <a:t>K</a:t>
              </a:r>
              <a:r>
                <a:rPr lang="en-US" sz="2000" b="1" baseline="-25000">
                  <a:latin typeface="Calibri" pitchFamily="34" charset="0"/>
                </a:rPr>
                <a:t>AB</a:t>
              </a:r>
            </a:p>
          </p:txBody>
        </p:sp>
        <p:sp>
          <p:nvSpPr>
            <p:cNvPr id="23618" name="Text Box 51"/>
            <p:cNvSpPr txBox="1">
              <a:spLocks noChangeArrowheads="1"/>
            </p:cNvSpPr>
            <p:nvPr/>
          </p:nvSpPr>
          <p:spPr bwMode="auto">
            <a:xfrm>
              <a:off x="3984" y="2688"/>
              <a:ext cx="1489" cy="562"/>
            </a:xfrm>
            <a:prstGeom prst="rect">
              <a:avLst/>
            </a:prstGeom>
            <a:noFill/>
            <a:ln w="9525">
              <a:noFill/>
              <a:miter lim="800000"/>
              <a:headEnd/>
              <a:tailEnd/>
            </a:ln>
          </p:spPr>
          <p:txBody>
            <a:bodyPr wrap="none">
              <a:spAutoFit/>
            </a:bodyPr>
            <a:lstStyle/>
            <a:p>
              <a:r>
                <a:rPr lang="en-US" sz="2000" b="1" dirty="0">
                  <a:latin typeface="Calibri" pitchFamily="34" charset="0"/>
                </a:rPr>
                <a:t>Lookup </a:t>
              </a:r>
              <a:r>
                <a:rPr lang="en-US" sz="2000" b="1" i="1" dirty="0">
                  <a:latin typeface="Calibri" pitchFamily="34" charset="0"/>
                </a:rPr>
                <a:t>T</a:t>
              </a:r>
              <a:r>
                <a:rPr lang="en-US" sz="2000" b="1" i="1" baseline="-25000" dirty="0">
                  <a:latin typeface="Calibri" pitchFamily="34" charset="0"/>
                </a:rPr>
                <a:t>i</a:t>
              </a:r>
              <a:r>
                <a:rPr lang="en-US" sz="2000" b="1" i="1" dirty="0">
                  <a:latin typeface="Calibri" pitchFamily="34" charset="0"/>
                </a:rPr>
                <a:t>     </a:t>
              </a:r>
              <a:r>
                <a:rPr lang="en-US" sz="2000" b="1" dirty="0">
                  <a:latin typeface="Calibri" pitchFamily="34" charset="0"/>
                </a:rPr>
                <a:t>in </a:t>
              </a:r>
            </a:p>
            <a:p>
              <a:r>
                <a:rPr lang="en-US" sz="2000" b="1" dirty="0" smtClean="0">
                  <a:latin typeface="Calibri" pitchFamily="34" charset="0"/>
                </a:rPr>
                <a:t>hash table </a:t>
              </a:r>
              <a:r>
                <a:rPr lang="en-US" sz="2000" b="1" dirty="0">
                  <a:latin typeface="Calibri" pitchFamily="34" charset="0"/>
                </a:rPr>
                <a:t>to get K</a:t>
              </a:r>
              <a:r>
                <a:rPr lang="en-US" sz="2000" b="1" baseline="-25000" dirty="0">
                  <a:latin typeface="Calibri" pitchFamily="34" charset="0"/>
                </a:rPr>
                <a:t>AB</a:t>
              </a:r>
            </a:p>
            <a:p>
              <a:endParaRPr lang="en-US" sz="1200" b="1" dirty="0">
                <a:latin typeface="Calibri" pitchFamily="34" charset="0"/>
              </a:endParaRPr>
            </a:p>
          </p:txBody>
        </p:sp>
      </p:grpSp>
      <p:pic>
        <p:nvPicPr>
          <p:cNvPr id="27677" name="Picture 52" descr="aliceandbob"/>
          <p:cNvPicPr>
            <a:picLocks noChangeAspect="1" noChangeArrowheads="1"/>
          </p:cNvPicPr>
          <p:nvPr/>
        </p:nvPicPr>
        <p:blipFill>
          <a:blip r:embed="rId8"/>
          <a:srcRect/>
          <a:stretch>
            <a:fillRect/>
          </a:stretch>
        </p:blipFill>
        <p:spPr bwMode="auto">
          <a:xfrm>
            <a:off x="2438400" y="2747963"/>
            <a:ext cx="842963" cy="528637"/>
          </a:xfrm>
          <a:prstGeom prst="rect">
            <a:avLst/>
          </a:prstGeom>
          <a:noFill/>
          <a:ln w="9525">
            <a:solidFill>
              <a:schemeClr val="bg1">
                <a:lumMod val="50000"/>
              </a:schemeClr>
            </a:solidFill>
            <a:miter lim="800000"/>
            <a:headEnd/>
            <a:tailEnd/>
          </a:ln>
        </p:spPr>
      </p:pic>
      <p:sp>
        <p:nvSpPr>
          <p:cNvPr id="27683" name="Line 16"/>
          <p:cNvSpPr>
            <a:spLocks noChangeShapeType="1"/>
          </p:cNvSpPr>
          <p:nvPr/>
        </p:nvSpPr>
        <p:spPr bwMode="auto">
          <a:xfrm flipV="1">
            <a:off x="7239000" y="2286000"/>
            <a:ext cx="0" cy="228600"/>
          </a:xfrm>
          <a:prstGeom prst="line">
            <a:avLst/>
          </a:prstGeom>
          <a:noFill/>
          <a:ln w="38100">
            <a:solidFill>
              <a:schemeClr val="bg1">
                <a:lumMod val="75000"/>
              </a:schemeClr>
            </a:solidFill>
            <a:round/>
            <a:headEnd/>
            <a:tailEnd type="triangle" w="med" len="med"/>
          </a:ln>
        </p:spPr>
        <p:txBody>
          <a:bodyPr/>
          <a:lstStyle/>
          <a:p>
            <a:pPr>
              <a:defRPr/>
            </a:pPr>
            <a:endParaRPr lang="en-US">
              <a:solidFill>
                <a:schemeClr val="bg1">
                  <a:lumMod val="75000"/>
                </a:schemeClr>
              </a:solidFill>
            </a:endParaRPr>
          </a:p>
        </p:txBody>
      </p:sp>
      <p:pic>
        <p:nvPicPr>
          <p:cNvPr id="23579" name="Picture 193" descr="dell_laptop_0_0"/>
          <p:cNvPicPr>
            <a:picLocks noChangeAspect="1" noChangeArrowheads="1"/>
          </p:cNvPicPr>
          <p:nvPr/>
        </p:nvPicPr>
        <p:blipFill>
          <a:blip r:embed="rId9" cstate="screen"/>
          <a:srcRect/>
          <a:stretch>
            <a:fillRect/>
          </a:stretch>
        </p:blipFill>
        <p:spPr bwMode="auto">
          <a:xfrm>
            <a:off x="838200" y="1600200"/>
            <a:ext cx="677863" cy="577850"/>
          </a:xfrm>
          <a:prstGeom prst="rect">
            <a:avLst/>
          </a:prstGeom>
          <a:noFill/>
          <a:ln w="9525">
            <a:noFill/>
            <a:miter lim="800000"/>
            <a:headEnd/>
            <a:tailEnd/>
          </a:ln>
        </p:spPr>
      </p:pic>
      <p:pic>
        <p:nvPicPr>
          <p:cNvPr id="23580" name="Picture 194" descr="alice.png"/>
          <p:cNvPicPr>
            <a:picLocks noChangeAspect="1"/>
          </p:cNvPicPr>
          <p:nvPr/>
        </p:nvPicPr>
        <p:blipFill>
          <a:blip r:embed="rId10"/>
          <a:srcRect/>
          <a:stretch>
            <a:fillRect/>
          </a:stretch>
        </p:blipFill>
        <p:spPr bwMode="auto">
          <a:xfrm>
            <a:off x="382588" y="1384300"/>
            <a:ext cx="687387" cy="701675"/>
          </a:xfrm>
          <a:prstGeom prst="rect">
            <a:avLst/>
          </a:prstGeom>
          <a:noFill/>
          <a:ln w="9525">
            <a:noFill/>
            <a:miter lim="800000"/>
            <a:headEnd/>
            <a:tailEnd/>
          </a:ln>
        </p:spPr>
      </p:pic>
      <p:pic>
        <p:nvPicPr>
          <p:cNvPr id="23581" name="Picture 195" descr="ap2"/>
          <p:cNvPicPr>
            <a:picLocks noChangeAspect="1" noChangeArrowheads="1"/>
          </p:cNvPicPr>
          <p:nvPr/>
        </p:nvPicPr>
        <p:blipFill>
          <a:blip r:embed="rId11" cstate="screen"/>
          <a:srcRect/>
          <a:stretch>
            <a:fillRect/>
          </a:stretch>
        </p:blipFill>
        <p:spPr bwMode="auto">
          <a:xfrm>
            <a:off x="7688263" y="1481138"/>
            <a:ext cx="612775" cy="614362"/>
          </a:xfrm>
          <a:prstGeom prst="rect">
            <a:avLst/>
          </a:prstGeom>
          <a:noFill/>
          <a:ln w="9525">
            <a:noFill/>
            <a:miter lim="800000"/>
            <a:headEnd/>
            <a:tailEnd/>
          </a:ln>
        </p:spPr>
      </p:pic>
      <p:pic>
        <p:nvPicPr>
          <p:cNvPr id="23582" name="Picture 196" descr="bob.png"/>
          <p:cNvPicPr>
            <a:picLocks noChangeAspect="1"/>
          </p:cNvPicPr>
          <p:nvPr/>
        </p:nvPicPr>
        <p:blipFill>
          <a:blip r:embed="rId12" cstate="screen"/>
          <a:srcRect/>
          <a:stretch>
            <a:fillRect/>
          </a:stretch>
        </p:blipFill>
        <p:spPr bwMode="auto">
          <a:xfrm>
            <a:off x="8153400" y="1447800"/>
            <a:ext cx="687388" cy="708025"/>
          </a:xfrm>
          <a:prstGeom prst="rect">
            <a:avLst/>
          </a:prstGeom>
          <a:noFill/>
          <a:ln w="9525">
            <a:noFill/>
            <a:miter lim="800000"/>
            <a:headEnd/>
            <a:tailEnd/>
          </a:ln>
        </p:spPr>
      </p:pic>
      <p:grpSp>
        <p:nvGrpSpPr>
          <p:cNvPr id="3" name="Group 68"/>
          <p:cNvGrpSpPr/>
          <p:nvPr/>
        </p:nvGrpSpPr>
        <p:grpSpPr>
          <a:xfrm>
            <a:off x="4038600" y="4495800"/>
            <a:ext cx="1447800" cy="609600"/>
            <a:chOff x="4038600" y="4495800"/>
            <a:chExt cx="1447800" cy="609600"/>
          </a:xfrm>
          <a:effectLst>
            <a:outerShdw blurRad="50800" dist="38100" dir="2700000" algn="tl" rotWithShape="0">
              <a:prstClr val="black">
                <a:alpha val="40000"/>
              </a:prstClr>
            </a:outerShdw>
          </a:effectLst>
        </p:grpSpPr>
        <p:sp>
          <p:nvSpPr>
            <p:cNvPr id="133" name="Rectangle 132"/>
            <p:cNvSpPr/>
            <p:nvPr/>
          </p:nvSpPr>
          <p:spPr bwMode="auto">
            <a:xfrm>
              <a:off x="4572000" y="4648200"/>
              <a:ext cx="914400" cy="457200"/>
            </a:xfrm>
            <a:prstGeom prst="rect">
              <a:avLst/>
            </a:prstGeom>
            <a:blipFill>
              <a:blip r:embed="rId13"/>
              <a:tile tx="0" ty="0" sx="100000" sy="100000" flip="none" algn="tl"/>
            </a:bli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lumMod val="50000"/>
                  </a:schemeClr>
                </a:solidFill>
              </a:endParaRPr>
            </a:p>
          </p:txBody>
        </p:sp>
        <p:sp>
          <p:nvSpPr>
            <p:cNvPr id="153" name="Rectangle 45"/>
            <p:cNvSpPr>
              <a:spLocks noChangeArrowheads="1"/>
            </p:cNvSpPr>
            <p:nvPr/>
          </p:nvSpPr>
          <p:spPr bwMode="auto">
            <a:xfrm>
              <a:off x="4038600" y="4648200"/>
              <a:ext cx="533400" cy="457200"/>
            </a:xfrm>
            <a:prstGeom prst="rect">
              <a:avLst/>
            </a:prstGeom>
            <a:blipFill>
              <a:blip r:embed="rId13"/>
              <a:tile tx="0" ty="0" sx="100000" sy="100000" flip="none" algn="tl"/>
            </a:blipFill>
            <a:ln>
              <a:headEnd/>
              <a:tailEnd/>
            </a:ln>
          </p:spPr>
          <p:style>
            <a:lnRef idx="2">
              <a:schemeClr val="accent1"/>
            </a:lnRef>
            <a:fillRef idx="1">
              <a:schemeClr val="lt1"/>
            </a:fillRef>
            <a:effectRef idx="0">
              <a:schemeClr val="accent1"/>
            </a:effectRef>
            <a:fontRef idx="minor">
              <a:schemeClr val="dk1"/>
            </a:fontRef>
          </p:style>
          <p:txBody>
            <a:bodyPr wrap="none" anchor="ctr"/>
            <a:lstStyle/>
            <a:p>
              <a:pPr algn="ctr" fontAlgn="auto">
                <a:spcBef>
                  <a:spcPts val="0"/>
                </a:spcBef>
                <a:spcAft>
                  <a:spcPts val="0"/>
                </a:spcAft>
                <a:defRPr/>
              </a:pPr>
              <a:r>
                <a:rPr lang="en-US" sz="2400" b="1" i="1" dirty="0">
                  <a:solidFill>
                    <a:schemeClr val="tx1"/>
                  </a:solidFill>
                </a:rPr>
                <a:t>T</a:t>
              </a:r>
              <a:r>
                <a:rPr lang="en-US" sz="2400" b="1" i="1" baseline="-25000" dirty="0">
                  <a:solidFill>
                    <a:schemeClr val="tx1"/>
                  </a:solidFill>
                </a:rPr>
                <a:t>i     </a:t>
              </a:r>
              <a:endParaRPr lang="en-US" sz="2400" b="1" i="1" dirty="0">
                <a:solidFill>
                  <a:schemeClr val="tx1"/>
                </a:solidFill>
              </a:endParaRPr>
            </a:p>
          </p:txBody>
        </p:sp>
        <p:sp>
          <p:nvSpPr>
            <p:cNvPr id="23583" name="Text Box 8"/>
            <p:cNvSpPr txBox="1">
              <a:spLocks noChangeArrowheads="1"/>
            </p:cNvSpPr>
            <p:nvPr/>
          </p:nvSpPr>
          <p:spPr bwMode="auto">
            <a:xfrm>
              <a:off x="4267200" y="4495800"/>
              <a:ext cx="533400" cy="338138"/>
            </a:xfrm>
            <a:prstGeom prst="rect">
              <a:avLst/>
            </a:prstGeom>
            <a:noFill/>
            <a:ln w="50800" algn="ctr">
              <a:noFill/>
              <a:miter lim="800000"/>
              <a:headEnd/>
              <a:tailEnd/>
            </a:ln>
          </p:spPr>
          <p:txBody>
            <a:bodyPr>
              <a:spAutoFit/>
            </a:bodyPr>
            <a:lstStyle/>
            <a:p>
              <a:r>
                <a:rPr lang="en-US" sz="2400" b="1" baseline="-25000" dirty="0">
                  <a:latin typeface="Calibri" pitchFamily="34" charset="0"/>
                </a:rPr>
                <a:t>AB</a:t>
              </a:r>
            </a:p>
          </p:txBody>
        </p:sp>
      </p:grpSp>
      <p:sp>
        <p:nvSpPr>
          <p:cNvPr id="23584" name="Text Box 8"/>
          <p:cNvSpPr txBox="1">
            <a:spLocks noChangeArrowheads="1"/>
          </p:cNvSpPr>
          <p:nvPr/>
        </p:nvSpPr>
        <p:spPr bwMode="auto">
          <a:xfrm>
            <a:off x="7315200" y="4724400"/>
            <a:ext cx="457200" cy="296863"/>
          </a:xfrm>
          <a:prstGeom prst="rect">
            <a:avLst/>
          </a:prstGeom>
          <a:noFill/>
          <a:ln w="50800" algn="ctr">
            <a:noFill/>
            <a:miter lim="800000"/>
            <a:headEnd/>
            <a:tailEnd/>
          </a:ln>
        </p:spPr>
        <p:txBody>
          <a:bodyPr>
            <a:spAutoFit/>
          </a:bodyPr>
          <a:lstStyle/>
          <a:p>
            <a:r>
              <a:rPr lang="en-US" sz="2000" b="1" baseline="-25000">
                <a:latin typeface="Calibri" pitchFamily="34" charset="0"/>
              </a:rPr>
              <a:t>AB</a:t>
            </a:r>
          </a:p>
        </p:txBody>
      </p:sp>
      <p:sp>
        <p:nvSpPr>
          <p:cNvPr id="79" name="Rectangle 78"/>
          <p:cNvSpPr/>
          <p:nvPr/>
        </p:nvSpPr>
        <p:spPr>
          <a:xfrm>
            <a:off x="2438400" y="2743200"/>
            <a:ext cx="838200" cy="5334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0" name="Rectangle 79"/>
          <p:cNvSpPr/>
          <p:nvPr/>
        </p:nvSpPr>
        <p:spPr>
          <a:xfrm>
            <a:off x="1219200" y="3733800"/>
            <a:ext cx="1447800" cy="13716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1" name="Rectangle 80"/>
          <p:cNvSpPr/>
          <p:nvPr/>
        </p:nvSpPr>
        <p:spPr>
          <a:xfrm>
            <a:off x="6477000" y="3124200"/>
            <a:ext cx="1447800" cy="13716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2" name="Rectangle 81"/>
          <p:cNvSpPr/>
          <p:nvPr/>
        </p:nvSpPr>
        <p:spPr>
          <a:xfrm>
            <a:off x="381000" y="1371600"/>
            <a:ext cx="1143000" cy="762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3" name="Rectangle 82"/>
          <p:cNvSpPr/>
          <p:nvPr/>
        </p:nvSpPr>
        <p:spPr>
          <a:xfrm>
            <a:off x="7696200" y="1371600"/>
            <a:ext cx="1143000" cy="762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4" name="Group 77"/>
          <p:cNvGrpSpPr>
            <a:grpSpLocks/>
          </p:cNvGrpSpPr>
          <p:nvPr/>
        </p:nvGrpSpPr>
        <p:grpSpPr bwMode="auto">
          <a:xfrm>
            <a:off x="1295400" y="1828800"/>
            <a:ext cx="6553200" cy="1752600"/>
            <a:chOff x="1371600" y="1752600"/>
            <a:chExt cx="6553200" cy="1752600"/>
          </a:xfrm>
        </p:grpSpPr>
        <p:sp>
          <p:nvSpPr>
            <p:cNvPr id="72" name="Rectangle 2"/>
            <p:cNvSpPr txBox="1">
              <a:spLocks noChangeArrowheads="1"/>
            </p:cNvSpPr>
            <p:nvPr/>
          </p:nvSpPr>
          <p:spPr bwMode="auto">
            <a:xfrm>
              <a:off x="1371600" y="1752600"/>
              <a:ext cx="6553200" cy="1752600"/>
            </a:xfrm>
            <a:prstGeom prst="rect">
              <a:avLst/>
            </a:prstGeom>
            <a:solidFill>
              <a:schemeClr val="tx2">
                <a:lumMod val="20000"/>
                <a:lumOff val="80000"/>
              </a:schemeClr>
            </a:solidFill>
            <a:ln w="28575">
              <a:noFill/>
              <a:miter lim="800000"/>
              <a:headEnd/>
              <a:tailEnd/>
            </a:ln>
            <a:effectLst>
              <a:outerShdw blurRad="50800" dist="38100" dir="2700000" algn="tl" rotWithShape="0">
                <a:prstClr val="black">
                  <a:alpha val="40000"/>
                </a:prstClr>
              </a:outerShdw>
            </a:effectLst>
          </p:spPr>
          <p:txBody>
            <a:bodyPr/>
            <a:lstStyle/>
            <a:p>
              <a:pPr marL="342900" indent="-342900">
                <a:lnSpc>
                  <a:spcPct val="90000"/>
                </a:lnSpc>
                <a:spcBef>
                  <a:spcPct val="20000"/>
                </a:spcBef>
                <a:defRPr/>
              </a:pPr>
              <a:r>
                <a:rPr lang="en-US" sz="2800" dirty="0">
                  <a:latin typeface="+mn-lt"/>
                  <a:cs typeface="+mn-cs"/>
                </a:rPr>
                <a:t>  Required properties:</a:t>
              </a:r>
            </a:p>
            <a:p>
              <a:pPr marL="742950" lvl="1" indent="-285750">
                <a:lnSpc>
                  <a:spcPct val="90000"/>
                </a:lnSpc>
                <a:spcBef>
                  <a:spcPct val="20000"/>
                </a:spcBef>
                <a:buFont typeface="Arial" charset="0"/>
                <a:buChar char="–"/>
                <a:defRPr/>
              </a:pPr>
              <a:r>
                <a:rPr lang="en-US" sz="2400" dirty="0">
                  <a:latin typeface="+mn-lt"/>
                  <a:cs typeface="+mn-cs"/>
                </a:rPr>
                <a:t>Third parties can not link </a:t>
              </a:r>
              <a:r>
                <a:rPr lang="en-US" sz="2400" i="1" dirty="0">
                  <a:latin typeface="+mn-lt"/>
                  <a:cs typeface="+mn-cs"/>
                </a:rPr>
                <a:t>T</a:t>
              </a:r>
              <a:r>
                <a:rPr lang="en-US" sz="2400" i="1" baseline="-25000" dirty="0">
                  <a:latin typeface="+mn-lt"/>
                  <a:cs typeface="+mn-cs"/>
                </a:rPr>
                <a:t>i</a:t>
              </a:r>
              <a:r>
                <a:rPr lang="en-US" sz="2400" dirty="0">
                  <a:latin typeface="+mn-lt"/>
                  <a:cs typeface="+mn-cs"/>
                </a:rPr>
                <a:t>    and </a:t>
              </a:r>
              <a:r>
                <a:rPr lang="en-US" sz="2400" i="1" dirty="0" err="1">
                  <a:latin typeface="+mn-lt"/>
                  <a:cs typeface="+mn-cs"/>
                </a:rPr>
                <a:t>T</a:t>
              </a:r>
              <a:r>
                <a:rPr lang="en-US" sz="2400" i="1" baseline="-25000" dirty="0" err="1">
                  <a:latin typeface="+mn-lt"/>
                  <a:cs typeface="+mn-cs"/>
                </a:rPr>
                <a:t>j</a:t>
              </a:r>
              <a:r>
                <a:rPr lang="en-US" sz="2400" dirty="0">
                  <a:latin typeface="+mn-lt"/>
                  <a:cs typeface="+mn-cs"/>
                </a:rPr>
                <a:t>    if </a:t>
              </a:r>
              <a:r>
                <a:rPr lang="en-US" sz="2400" i="1" dirty="0" err="1">
                  <a:latin typeface="+mn-lt"/>
                  <a:cs typeface="+mn-cs"/>
                </a:rPr>
                <a:t>i</a:t>
              </a:r>
              <a:r>
                <a:rPr lang="en-US" sz="2400" dirty="0">
                  <a:latin typeface="+mn-lt"/>
                  <a:cs typeface="+mn-cs"/>
                </a:rPr>
                <a:t> ≠ </a:t>
              </a:r>
              <a:r>
                <a:rPr lang="en-US" sz="2400" i="1" dirty="0">
                  <a:latin typeface="+mn-lt"/>
                  <a:cs typeface="+mn-cs"/>
                </a:rPr>
                <a:t>j</a:t>
              </a:r>
            </a:p>
            <a:p>
              <a:pPr marL="742950" lvl="1" indent="-285750">
                <a:lnSpc>
                  <a:spcPct val="90000"/>
                </a:lnSpc>
                <a:spcBef>
                  <a:spcPct val="20000"/>
                </a:spcBef>
                <a:buFont typeface="Arial" charset="0"/>
                <a:buChar char="–"/>
                <a:defRPr/>
              </a:pPr>
              <a:r>
                <a:rPr lang="en-US" sz="2400" b="1" dirty="0">
                  <a:latin typeface="+mn-lt"/>
                  <a:cs typeface="+mn-cs"/>
                </a:rPr>
                <a:t>A</a:t>
              </a:r>
              <a:r>
                <a:rPr lang="en-US" sz="2400" dirty="0">
                  <a:latin typeface="+mn-lt"/>
                  <a:cs typeface="+mn-cs"/>
                </a:rPr>
                <a:t> </a:t>
              </a:r>
              <a:r>
                <a:rPr lang="en-US" sz="2400" dirty="0" smtClean="0">
                  <a:latin typeface="+mn-lt"/>
                  <a:cs typeface="+mn-cs"/>
                </a:rPr>
                <a:t>doesn’t </a:t>
              </a:r>
              <a:r>
                <a:rPr lang="en-US" sz="2400" dirty="0">
                  <a:latin typeface="+mn-lt"/>
                  <a:cs typeface="+mn-cs"/>
                </a:rPr>
                <a:t>reuse </a:t>
              </a:r>
              <a:r>
                <a:rPr lang="en-US" sz="2400" i="1" dirty="0">
                  <a:latin typeface="Calibri" pitchFamily="34" charset="0"/>
                  <a:cs typeface="+mn-cs"/>
                </a:rPr>
                <a:t>T</a:t>
              </a:r>
              <a:r>
                <a:rPr lang="en-US" sz="2400" i="1" baseline="-25000" dirty="0">
                  <a:latin typeface="Calibri" pitchFamily="34" charset="0"/>
                  <a:cs typeface="+mn-cs"/>
                </a:rPr>
                <a:t>i </a:t>
              </a:r>
              <a:endParaRPr lang="en-US" sz="2400" dirty="0">
                <a:latin typeface="+mn-lt"/>
                <a:cs typeface="+mn-cs"/>
              </a:endParaRPr>
            </a:p>
            <a:p>
              <a:pPr marL="742950" lvl="1" indent="-285750">
                <a:lnSpc>
                  <a:spcPct val="90000"/>
                </a:lnSpc>
                <a:spcBef>
                  <a:spcPct val="20000"/>
                </a:spcBef>
                <a:buFont typeface="Arial" charset="0"/>
                <a:buChar char="–"/>
                <a:defRPr/>
              </a:pPr>
              <a:r>
                <a:rPr lang="en-US" sz="2400" b="1" dirty="0">
                  <a:latin typeface="+mn-lt"/>
                  <a:cs typeface="+mn-cs"/>
                </a:rPr>
                <a:t>A</a:t>
              </a:r>
              <a:r>
                <a:rPr lang="en-US" sz="2400" dirty="0">
                  <a:latin typeface="+mn-lt"/>
                  <a:cs typeface="+mn-cs"/>
                </a:rPr>
                <a:t> and </a:t>
              </a:r>
              <a:r>
                <a:rPr lang="en-US" sz="2400" b="1" dirty="0">
                  <a:latin typeface="+mn-lt"/>
                  <a:cs typeface="+mn-cs"/>
                </a:rPr>
                <a:t>B</a:t>
              </a:r>
              <a:r>
                <a:rPr lang="en-US" sz="2400" dirty="0">
                  <a:latin typeface="+mn-lt"/>
                  <a:cs typeface="+mn-cs"/>
                </a:rPr>
                <a:t> can compute </a:t>
              </a:r>
              <a:r>
                <a:rPr lang="en-US" sz="2400" i="1" dirty="0">
                  <a:latin typeface="Calibri" pitchFamily="34" charset="0"/>
                  <a:cs typeface="+mn-cs"/>
                </a:rPr>
                <a:t>T</a:t>
              </a:r>
              <a:r>
                <a:rPr lang="en-US" sz="2400" i="1" baseline="-25000" dirty="0">
                  <a:latin typeface="Calibri" pitchFamily="34" charset="0"/>
                  <a:cs typeface="+mn-cs"/>
                </a:rPr>
                <a:t>i</a:t>
              </a:r>
              <a:r>
                <a:rPr lang="en-US" sz="2400" dirty="0">
                  <a:latin typeface="+mn-lt"/>
                  <a:cs typeface="+mn-cs"/>
                </a:rPr>
                <a:t>    </a:t>
              </a:r>
              <a:r>
                <a:rPr lang="en-US" sz="2400" dirty="0" smtClean="0">
                  <a:latin typeface="+mn-lt"/>
                  <a:cs typeface="+mn-cs"/>
                </a:rPr>
                <a:t>independently</a:t>
              </a:r>
              <a:endParaRPr lang="en-US" sz="2800" dirty="0">
                <a:latin typeface="+mn-lt"/>
                <a:cs typeface="+mn-cs"/>
              </a:endParaRPr>
            </a:p>
          </p:txBody>
        </p:sp>
        <p:sp>
          <p:nvSpPr>
            <p:cNvPr id="23612" name="Text Box 8"/>
            <p:cNvSpPr txBox="1">
              <a:spLocks noChangeArrowheads="1"/>
            </p:cNvSpPr>
            <p:nvPr/>
          </p:nvSpPr>
          <p:spPr bwMode="auto">
            <a:xfrm>
              <a:off x="5410200" y="2133600"/>
              <a:ext cx="377026" cy="297517"/>
            </a:xfrm>
            <a:prstGeom prst="rect">
              <a:avLst/>
            </a:prstGeom>
            <a:noFill/>
            <a:ln w="50800" algn="ctr">
              <a:noFill/>
              <a:miter lim="800000"/>
              <a:headEnd/>
              <a:tailEnd/>
            </a:ln>
          </p:spPr>
          <p:txBody>
            <a:bodyPr wrap="none">
              <a:spAutoFit/>
            </a:bodyPr>
            <a:lstStyle/>
            <a:p>
              <a:r>
                <a:rPr lang="en-US" sz="2000" baseline="-25000">
                  <a:latin typeface="Calibri" pitchFamily="34" charset="0"/>
                </a:rPr>
                <a:t>AB</a:t>
              </a:r>
            </a:p>
          </p:txBody>
        </p:sp>
        <p:sp>
          <p:nvSpPr>
            <p:cNvPr id="23613" name="Text Box 8"/>
            <p:cNvSpPr txBox="1">
              <a:spLocks noChangeArrowheads="1"/>
            </p:cNvSpPr>
            <p:nvPr/>
          </p:nvSpPr>
          <p:spPr bwMode="auto">
            <a:xfrm>
              <a:off x="6435306" y="2150853"/>
              <a:ext cx="377026" cy="297517"/>
            </a:xfrm>
            <a:prstGeom prst="rect">
              <a:avLst/>
            </a:prstGeom>
            <a:noFill/>
            <a:ln w="50800" algn="ctr">
              <a:noFill/>
              <a:miter lim="800000"/>
              <a:headEnd/>
              <a:tailEnd/>
            </a:ln>
          </p:spPr>
          <p:txBody>
            <a:bodyPr wrap="none">
              <a:spAutoFit/>
            </a:bodyPr>
            <a:lstStyle/>
            <a:p>
              <a:r>
                <a:rPr lang="en-US" sz="2000" baseline="-25000">
                  <a:latin typeface="Calibri" pitchFamily="34" charset="0"/>
                </a:rPr>
                <a:t>AB</a:t>
              </a:r>
            </a:p>
          </p:txBody>
        </p:sp>
        <p:sp>
          <p:nvSpPr>
            <p:cNvPr id="23614" name="Text Box 8"/>
            <p:cNvSpPr txBox="1">
              <a:spLocks noChangeArrowheads="1"/>
            </p:cNvSpPr>
            <p:nvPr/>
          </p:nvSpPr>
          <p:spPr bwMode="auto">
            <a:xfrm>
              <a:off x="4311805" y="2525752"/>
              <a:ext cx="377026" cy="297517"/>
            </a:xfrm>
            <a:prstGeom prst="rect">
              <a:avLst/>
            </a:prstGeom>
            <a:noFill/>
            <a:ln w="50800" algn="ctr">
              <a:noFill/>
              <a:miter lim="800000"/>
              <a:headEnd/>
              <a:tailEnd/>
            </a:ln>
          </p:spPr>
          <p:txBody>
            <a:bodyPr wrap="none">
              <a:spAutoFit/>
            </a:bodyPr>
            <a:lstStyle/>
            <a:p>
              <a:r>
                <a:rPr lang="en-US" sz="2000" baseline="-25000" dirty="0">
                  <a:latin typeface="Calibri" pitchFamily="34" charset="0"/>
                </a:rPr>
                <a:t>AB</a:t>
              </a:r>
            </a:p>
          </p:txBody>
        </p:sp>
        <p:sp>
          <p:nvSpPr>
            <p:cNvPr id="23615" name="Text Box 8"/>
            <p:cNvSpPr txBox="1">
              <a:spLocks noChangeArrowheads="1"/>
            </p:cNvSpPr>
            <p:nvPr/>
          </p:nvSpPr>
          <p:spPr bwMode="auto">
            <a:xfrm>
              <a:off x="4975303" y="2906751"/>
              <a:ext cx="377026" cy="297517"/>
            </a:xfrm>
            <a:prstGeom prst="rect">
              <a:avLst/>
            </a:prstGeom>
            <a:noFill/>
            <a:ln w="50800" algn="ctr">
              <a:noFill/>
              <a:miter lim="800000"/>
              <a:headEnd/>
              <a:tailEnd/>
            </a:ln>
          </p:spPr>
          <p:txBody>
            <a:bodyPr wrap="none">
              <a:spAutoFit/>
            </a:bodyPr>
            <a:lstStyle/>
            <a:p>
              <a:r>
                <a:rPr lang="en-US" sz="2000" baseline="-25000" dirty="0">
                  <a:latin typeface="Calibri" pitchFamily="34" charset="0"/>
                </a:rPr>
                <a:t>AB</a:t>
              </a:r>
            </a:p>
          </p:txBody>
        </p:sp>
      </p:grpSp>
      <p:grpSp>
        <p:nvGrpSpPr>
          <p:cNvPr id="5" name="Group 93"/>
          <p:cNvGrpSpPr>
            <a:grpSpLocks/>
          </p:cNvGrpSpPr>
          <p:nvPr/>
        </p:nvGrpSpPr>
        <p:grpSpPr bwMode="auto">
          <a:xfrm>
            <a:off x="685800" y="5791200"/>
            <a:ext cx="7924800" cy="762000"/>
            <a:chOff x="685800" y="5791200"/>
            <a:chExt cx="7924800" cy="762000"/>
          </a:xfrm>
          <a:effectLst>
            <a:outerShdw blurRad="50800" dist="38100" dir="2700000" algn="tl" rotWithShape="0">
              <a:prstClr val="black">
                <a:alpha val="40000"/>
              </a:prstClr>
            </a:outerShdw>
          </a:effectLst>
        </p:grpSpPr>
        <p:sp>
          <p:nvSpPr>
            <p:cNvPr id="84" name="Rectangle 83"/>
            <p:cNvSpPr/>
            <p:nvPr/>
          </p:nvSpPr>
          <p:spPr>
            <a:xfrm>
              <a:off x="685800" y="5791200"/>
              <a:ext cx="2819400" cy="7620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5" name="Rectangle 84"/>
            <p:cNvSpPr/>
            <p:nvPr/>
          </p:nvSpPr>
          <p:spPr>
            <a:xfrm>
              <a:off x="5791200" y="5791200"/>
              <a:ext cx="2819400" cy="7620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609" name="Text Box 6"/>
            <p:cNvSpPr txBox="1">
              <a:spLocks noChangeArrowheads="1"/>
            </p:cNvSpPr>
            <p:nvPr/>
          </p:nvSpPr>
          <p:spPr bwMode="auto">
            <a:xfrm>
              <a:off x="5867400" y="5867400"/>
              <a:ext cx="2667000" cy="523220"/>
            </a:xfrm>
            <a:prstGeom prst="rect">
              <a:avLst/>
            </a:prstGeom>
            <a:noFill/>
            <a:ln w="50800" algn="ctr">
              <a:noFill/>
              <a:miter lim="800000"/>
              <a:headEnd/>
              <a:tailEnd/>
            </a:ln>
          </p:spPr>
          <p:txBody>
            <a:bodyPr wrap="square">
              <a:spAutoFit/>
            </a:bodyPr>
            <a:lstStyle/>
            <a:p>
              <a:r>
                <a:rPr lang="en-US" sz="2800" i="1" dirty="0">
                  <a:latin typeface="Calibri" pitchFamily="34" charset="0"/>
                </a:rPr>
                <a:t>T</a:t>
              </a:r>
              <a:r>
                <a:rPr lang="en-US" sz="2800" i="1" baseline="-25000" dirty="0">
                  <a:latin typeface="Calibri" pitchFamily="34" charset="0"/>
                </a:rPr>
                <a:t>i</a:t>
              </a:r>
              <a:r>
                <a:rPr lang="en-US" sz="2800" dirty="0">
                  <a:latin typeface="Calibri" pitchFamily="34" charset="0"/>
                </a:rPr>
                <a:t>    =  </a:t>
              </a:r>
              <a:r>
                <a:rPr lang="en-US" sz="2800" dirty="0" smtClean="0">
                  <a:latin typeface="Calibri" pitchFamily="34" charset="0"/>
                </a:rPr>
                <a:t>AES(K</a:t>
              </a:r>
              <a:r>
                <a:rPr lang="en-US" sz="2800" baseline="-25000" dirty="0" smtClean="0">
                  <a:latin typeface="Calibri" pitchFamily="34" charset="0"/>
                </a:rPr>
                <a:t>AB</a:t>
              </a:r>
              <a:r>
                <a:rPr lang="en-US" sz="2800" dirty="0" smtClean="0">
                  <a:latin typeface="Calibri" pitchFamily="34" charset="0"/>
                </a:rPr>
                <a:t>, </a:t>
              </a:r>
              <a:r>
                <a:rPr lang="en-US" sz="2800" i="1" dirty="0" err="1" smtClean="0">
                  <a:latin typeface="Calibri" pitchFamily="34" charset="0"/>
                </a:rPr>
                <a:t>i</a:t>
              </a:r>
              <a:r>
                <a:rPr lang="en-US" sz="2800" dirty="0" smtClean="0">
                  <a:latin typeface="Calibri" pitchFamily="34" charset="0"/>
                </a:rPr>
                <a:t>)</a:t>
              </a:r>
              <a:endParaRPr lang="en-US" sz="2800" dirty="0">
                <a:latin typeface="Calibri" pitchFamily="34" charset="0"/>
              </a:endParaRPr>
            </a:p>
          </p:txBody>
        </p:sp>
        <p:sp>
          <p:nvSpPr>
            <p:cNvPr id="23604" name="Text Box 8"/>
            <p:cNvSpPr txBox="1">
              <a:spLocks noChangeArrowheads="1"/>
            </p:cNvSpPr>
            <p:nvPr/>
          </p:nvSpPr>
          <p:spPr bwMode="auto">
            <a:xfrm>
              <a:off x="6096000" y="5791200"/>
              <a:ext cx="415925" cy="338138"/>
            </a:xfrm>
            <a:prstGeom prst="rect">
              <a:avLst/>
            </a:prstGeom>
            <a:noFill/>
            <a:ln w="50800" algn="ctr">
              <a:noFill/>
              <a:miter lim="800000"/>
              <a:headEnd/>
              <a:tailEnd/>
            </a:ln>
          </p:spPr>
          <p:txBody>
            <a:bodyPr wrap="none">
              <a:spAutoFit/>
            </a:bodyPr>
            <a:lstStyle/>
            <a:p>
              <a:r>
                <a:rPr lang="en-US" sz="2400" baseline="-25000" dirty="0">
                  <a:latin typeface="Calibri" pitchFamily="34" charset="0"/>
                </a:rPr>
                <a:t>AB</a:t>
              </a:r>
            </a:p>
          </p:txBody>
        </p:sp>
        <p:sp>
          <p:nvSpPr>
            <p:cNvPr id="23607" name="Text Box 6"/>
            <p:cNvSpPr txBox="1">
              <a:spLocks noChangeArrowheads="1"/>
            </p:cNvSpPr>
            <p:nvPr/>
          </p:nvSpPr>
          <p:spPr bwMode="auto">
            <a:xfrm>
              <a:off x="762000" y="5867400"/>
              <a:ext cx="2667000" cy="523220"/>
            </a:xfrm>
            <a:prstGeom prst="rect">
              <a:avLst/>
            </a:prstGeom>
            <a:noFill/>
            <a:ln w="50800" algn="ctr">
              <a:noFill/>
              <a:miter lim="800000"/>
              <a:headEnd/>
              <a:tailEnd/>
            </a:ln>
          </p:spPr>
          <p:txBody>
            <a:bodyPr wrap="square">
              <a:spAutoFit/>
            </a:bodyPr>
            <a:lstStyle/>
            <a:p>
              <a:r>
                <a:rPr lang="en-US" sz="2800" i="1" dirty="0">
                  <a:latin typeface="Calibri" pitchFamily="34" charset="0"/>
                </a:rPr>
                <a:t>T</a:t>
              </a:r>
              <a:r>
                <a:rPr lang="en-US" sz="2800" i="1" baseline="-25000" dirty="0">
                  <a:latin typeface="Calibri" pitchFamily="34" charset="0"/>
                </a:rPr>
                <a:t>i</a:t>
              </a:r>
              <a:r>
                <a:rPr lang="en-US" sz="2800" dirty="0">
                  <a:latin typeface="Calibri" pitchFamily="34" charset="0"/>
                </a:rPr>
                <a:t>    =  </a:t>
              </a:r>
              <a:r>
                <a:rPr lang="en-US" sz="2800" dirty="0" smtClean="0">
                  <a:latin typeface="Calibri" pitchFamily="34" charset="0"/>
                </a:rPr>
                <a:t>AES(K</a:t>
              </a:r>
              <a:r>
                <a:rPr lang="en-US" sz="2800" baseline="-25000" dirty="0" smtClean="0">
                  <a:latin typeface="Calibri" pitchFamily="34" charset="0"/>
                </a:rPr>
                <a:t>AB</a:t>
              </a:r>
              <a:r>
                <a:rPr lang="en-US" sz="2800" dirty="0" smtClean="0">
                  <a:latin typeface="Calibri" pitchFamily="34" charset="0"/>
                </a:rPr>
                <a:t>, </a:t>
              </a:r>
              <a:r>
                <a:rPr lang="en-US" sz="2800" i="1" dirty="0" err="1" smtClean="0">
                  <a:latin typeface="Calibri" pitchFamily="34" charset="0"/>
                </a:rPr>
                <a:t>i</a:t>
              </a:r>
              <a:r>
                <a:rPr lang="en-US" sz="2800" dirty="0">
                  <a:latin typeface="Calibri" pitchFamily="34" charset="0"/>
                </a:rPr>
                <a:t>)</a:t>
              </a:r>
            </a:p>
          </p:txBody>
        </p:sp>
        <p:sp>
          <p:nvSpPr>
            <p:cNvPr id="23606" name="Text Box 8"/>
            <p:cNvSpPr txBox="1">
              <a:spLocks noChangeArrowheads="1"/>
            </p:cNvSpPr>
            <p:nvPr/>
          </p:nvSpPr>
          <p:spPr bwMode="auto">
            <a:xfrm>
              <a:off x="990600" y="5791200"/>
              <a:ext cx="415925" cy="338138"/>
            </a:xfrm>
            <a:prstGeom prst="rect">
              <a:avLst/>
            </a:prstGeom>
            <a:noFill/>
            <a:ln w="50800" algn="ctr">
              <a:noFill/>
              <a:miter lim="800000"/>
              <a:headEnd/>
              <a:tailEnd/>
            </a:ln>
          </p:spPr>
          <p:txBody>
            <a:bodyPr wrap="none">
              <a:spAutoFit/>
            </a:bodyPr>
            <a:lstStyle/>
            <a:p>
              <a:r>
                <a:rPr lang="en-US" sz="2400" baseline="-25000" dirty="0">
                  <a:latin typeface="Calibri" pitchFamily="34" charset="0"/>
                </a:rPr>
                <a:t>AB</a:t>
              </a:r>
            </a:p>
          </p:txBody>
        </p:sp>
      </p:grpSp>
      <p:grpSp>
        <p:nvGrpSpPr>
          <p:cNvPr id="8" name="Group 95"/>
          <p:cNvGrpSpPr>
            <a:grpSpLocks/>
          </p:cNvGrpSpPr>
          <p:nvPr/>
        </p:nvGrpSpPr>
        <p:grpSpPr bwMode="auto">
          <a:xfrm>
            <a:off x="1295400" y="3657600"/>
            <a:ext cx="7315200" cy="2286000"/>
            <a:chOff x="1295400" y="3657600"/>
            <a:chExt cx="7315200" cy="2286000"/>
          </a:xfrm>
        </p:grpSpPr>
        <p:sp>
          <p:nvSpPr>
            <p:cNvPr id="97" name="Rectangle 96"/>
            <p:cNvSpPr/>
            <p:nvPr/>
          </p:nvSpPr>
          <p:spPr bwMode="auto">
            <a:xfrm>
              <a:off x="3657600" y="4419600"/>
              <a:ext cx="1905000" cy="9906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8" name="Rectangle 97"/>
            <p:cNvSpPr/>
            <p:nvPr/>
          </p:nvSpPr>
          <p:spPr bwMode="auto">
            <a:xfrm>
              <a:off x="7924800" y="3657600"/>
              <a:ext cx="533400" cy="4572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9" name="Group 218"/>
            <p:cNvGrpSpPr>
              <a:grpSpLocks/>
            </p:cNvGrpSpPr>
            <p:nvPr/>
          </p:nvGrpSpPr>
          <p:grpSpPr bwMode="auto">
            <a:xfrm>
              <a:off x="1295400" y="3733800"/>
              <a:ext cx="7315200" cy="2209800"/>
              <a:chOff x="1295400" y="3733800"/>
              <a:chExt cx="7315200" cy="2209800"/>
            </a:xfrm>
          </p:grpSpPr>
          <p:sp>
            <p:nvSpPr>
              <p:cNvPr id="100" name="Rectangle 99"/>
              <p:cNvSpPr/>
              <p:nvPr/>
            </p:nvSpPr>
            <p:spPr>
              <a:xfrm>
                <a:off x="5715000" y="4572000"/>
                <a:ext cx="2895600" cy="9906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01" name="Straight Arrow Connector 100"/>
              <p:cNvCxnSpPr/>
              <p:nvPr/>
            </p:nvCxnSpPr>
            <p:spPr>
              <a:xfrm>
                <a:off x="5181600" y="4648200"/>
                <a:ext cx="2819400" cy="1295400"/>
              </a:xfrm>
              <a:prstGeom prst="straightConnector1">
                <a:avLst/>
              </a:prstGeom>
              <a:ln w="38100">
                <a:solidFill>
                  <a:schemeClr val="tx1"/>
                </a:solidFill>
                <a:headEnd type="none" w="med" len="med"/>
                <a:tailEnd type="triangl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p:nvPr/>
            </p:nvCxnSpPr>
            <p:spPr>
              <a:xfrm rot="5400000">
                <a:off x="2933700" y="4838700"/>
                <a:ext cx="1219200" cy="838200"/>
              </a:xfrm>
              <a:prstGeom prst="straightConnector1">
                <a:avLst/>
              </a:prstGeom>
              <a:ln w="38100">
                <a:solidFill>
                  <a:schemeClr val="tx1"/>
                </a:solidFill>
                <a:headEnd type="none" w="med" len="med"/>
                <a:tailEnd type="triangl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3" name="Rectangle 209"/>
              <p:cNvSpPr>
                <a:spLocks noChangeArrowheads="1"/>
              </p:cNvSpPr>
              <p:nvPr/>
            </p:nvSpPr>
            <p:spPr bwMode="auto">
              <a:xfrm>
                <a:off x="1295400" y="3733800"/>
                <a:ext cx="6553200" cy="954088"/>
              </a:xfrm>
              <a:prstGeom prst="rect">
                <a:avLst/>
              </a:prstGeom>
              <a:solidFill>
                <a:schemeClr val="tx2">
                  <a:lumMod val="20000"/>
                  <a:lumOff val="80000"/>
                </a:schemeClr>
              </a:solidFill>
              <a:ln w="28575">
                <a:noFill/>
                <a:miter lim="800000"/>
                <a:headEnd/>
                <a:tailEnd/>
              </a:ln>
              <a:effectLst>
                <a:outerShdw blurRad="50800" dist="38100" dir="2700000" algn="tl" rotWithShape="0">
                  <a:prstClr val="black">
                    <a:alpha val="40000"/>
                  </a:prstClr>
                </a:outerShdw>
              </a:effectLst>
            </p:spPr>
            <p:txBody>
              <a:bodyPr>
                <a:spAutoFit/>
              </a:bodyPr>
              <a:lstStyle/>
              <a:p>
                <a:pPr algn="ctr">
                  <a:defRPr/>
                </a:pPr>
                <a:r>
                  <a:rPr lang="en-US" sz="2800" dirty="0" smtClean="0">
                    <a:latin typeface="Calibri" pitchFamily="34" charset="0"/>
                  </a:rPr>
                  <a:t>Main challenge</a:t>
                </a:r>
                <a:r>
                  <a:rPr lang="en-US" sz="2800" dirty="0">
                    <a:latin typeface="Calibri" pitchFamily="34" charset="0"/>
                  </a:rPr>
                  <a:t>:</a:t>
                </a:r>
              </a:p>
              <a:p>
                <a:pPr algn="ctr">
                  <a:defRPr/>
                </a:pPr>
                <a:r>
                  <a:rPr lang="en-US" sz="2800" dirty="0">
                    <a:latin typeface="Calibri" pitchFamily="34" charset="0"/>
                  </a:rPr>
                  <a:t>Sender and receiver must synchronize </a:t>
                </a:r>
                <a:r>
                  <a:rPr lang="en-US" sz="2800" i="1" dirty="0" err="1">
                    <a:latin typeface="Calibri" pitchFamily="34" charset="0"/>
                  </a:rPr>
                  <a:t>i</a:t>
                </a:r>
                <a:endParaRPr lang="en-US" sz="2800" dirty="0">
                  <a:latin typeface="Calibri" pitchFamily="34" charset="0"/>
                </a:endParaRPr>
              </a:p>
            </p:txBody>
          </p:sp>
        </p:grpSp>
      </p:grpSp>
      <p:sp>
        <p:nvSpPr>
          <p:cNvPr id="73" name="Slide Number Placeholder 72"/>
          <p:cNvSpPr>
            <a:spLocks noGrp="1"/>
          </p:cNvSpPr>
          <p:nvPr>
            <p:ph type="sldNum" sz="quarter" idx="12"/>
          </p:nvPr>
        </p:nvSpPr>
        <p:spPr/>
        <p:txBody>
          <a:bodyPr/>
          <a:lstStyle/>
          <a:p>
            <a:fld id="{26FF095B-7508-4EE0-8899-3B73C16B2014}" type="slidenum">
              <a:rPr lang="en-US" smtClean="0"/>
              <a:pPr/>
              <a:t>33</a:t>
            </a:fld>
            <a:endParaRPr lang="en-US"/>
          </a:p>
        </p:txBody>
      </p:sp>
    </p:spTree>
    <p:custDataLst>
      <p:tags r:id="rId1"/>
    </p:custDataLst>
    <p:extLst>
      <p:ext uri="{BB962C8B-B14F-4D97-AF65-F5344CB8AC3E}">
        <p14:creationId xmlns:p14="http://schemas.microsoft.com/office/powerpoint/2010/main" val="3860836383"/>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Content Placeholder 62"/>
          <p:cNvSpPr>
            <a:spLocks noGrp="1"/>
          </p:cNvSpPr>
          <p:nvPr>
            <p:ph idx="1"/>
          </p:nvPr>
        </p:nvSpPr>
        <p:spPr>
          <a:xfrm>
            <a:off x="457200" y="4191000"/>
            <a:ext cx="8229600" cy="2667000"/>
          </a:xfrm>
        </p:spPr>
        <p:txBody>
          <a:bodyPr/>
          <a:lstStyle/>
          <a:p>
            <a:pPr marL="290513" indent="-285750" eaLnBrk="1" hangingPunct="1"/>
            <a:r>
              <a:rPr lang="en-US" sz="2800" dirty="0" smtClean="0"/>
              <a:t>Data messages:</a:t>
            </a:r>
          </a:p>
          <a:p>
            <a:pPr marL="690563" lvl="1" indent="-290513" eaLnBrk="1" hangingPunct="1"/>
            <a:r>
              <a:rPr lang="en-US" sz="2400" dirty="0" smtClean="0"/>
              <a:t>Only sent over established connections</a:t>
            </a:r>
          </a:p>
          <a:p>
            <a:pPr marL="690563" lvl="1" indent="-290513" eaLnBrk="1" hangingPunct="1">
              <a:buFont typeface="Arial" charset="0"/>
              <a:buNone/>
            </a:pPr>
            <a:r>
              <a:rPr lang="en-US" sz="2400" dirty="0" smtClean="0">
                <a:sym typeface="Symbol" pitchFamily="18" charset="2"/>
              </a:rPr>
              <a:t> Expect messages to be delivered</a:t>
            </a:r>
          </a:p>
          <a:p>
            <a:pPr marL="690563" lvl="1" indent="-290513" eaLnBrk="1" hangingPunct="1">
              <a:buFont typeface="Arial" charset="0"/>
              <a:buNone/>
            </a:pPr>
            <a:r>
              <a:rPr lang="en-US" sz="2400" dirty="0" smtClean="0">
                <a:sym typeface="Symbol" pitchFamily="18" charset="2"/>
              </a:rPr>
              <a:t> </a:t>
            </a:r>
            <a:r>
              <a:rPr lang="en-US" sz="2400" i="1" dirty="0" err="1" smtClean="0">
                <a:sym typeface="Symbol" pitchFamily="18" charset="2"/>
              </a:rPr>
              <a:t>i</a:t>
            </a:r>
            <a:r>
              <a:rPr lang="en-US" sz="2400" i="1" dirty="0" smtClean="0">
                <a:sym typeface="Symbol" pitchFamily="18" charset="2"/>
              </a:rPr>
              <a:t> </a:t>
            </a:r>
            <a:r>
              <a:rPr lang="en-US" sz="2400" dirty="0" smtClean="0">
                <a:sym typeface="Symbol" pitchFamily="18" charset="2"/>
              </a:rPr>
              <a:t>= transmission number</a:t>
            </a:r>
            <a:endParaRPr lang="en-US" sz="2400" dirty="0" smtClean="0"/>
          </a:p>
        </p:txBody>
      </p:sp>
      <p:grpSp>
        <p:nvGrpSpPr>
          <p:cNvPr id="5" name="Group 35"/>
          <p:cNvGrpSpPr>
            <a:grpSpLocks/>
          </p:cNvGrpSpPr>
          <p:nvPr/>
        </p:nvGrpSpPr>
        <p:grpSpPr bwMode="auto">
          <a:xfrm>
            <a:off x="457200" y="4191000"/>
            <a:ext cx="8458200" cy="2438400"/>
            <a:chOff x="457200" y="4191000"/>
            <a:chExt cx="8458200" cy="2438400"/>
          </a:xfrm>
        </p:grpSpPr>
        <p:sp>
          <p:nvSpPr>
            <p:cNvPr id="29" name="Rectangle 3"/>
            <p:cNvSpPr txBox="1">
              <a:spLocks noChangeArrowheads="1"/>
            </p:cNvSpPr>
            <p:nvPr/>
          </p:nvSpPr>
          <p:spPr bwMode="auto">
            <a:xfrm>
              <a:off x="457200" y="4191000"/>
              <a:ext cx="8458200" cy="2438400"/>
            </a:xfrm>
            <a:prstGeom prst="rect">
              <a:avLst/>
            </a:prstGeom>
            <a:noFill/>
            <a:ln w="9525">
              <a:noFill/>
              <a:miter lim="800000"/>
              <a:headEnd/>
              <a:tailEnd/>
            </a:ln>
          </p:spPr>
          <p:txBody>
            <a:bodyPr/>
            <a:lstStyle/>
            <a:p>
              <a:pPr marL="290513" indent="-290513">
                <a:spcBef>
                  <a:spcPts val="472"/>
                </a:spcBef>
                <a:buFont typeface="Arial" charset="0"/>
                <a:buChar char="•"/>
                <a:defRPr/>
              </a:pPr>
              <a:r>
                <a:rPr lang="en-US" sz="2800" dirty="0">
                  <a:latin typeface="+mn-lt"/>
                  <a:cs typeface="+mn-cs"/>
                  <a:sym typeface="Symbol" pitchFamily="18" charset="2"/>
                </a:rPr>
                <a:t>On receipt of </a:t>
              </a:r>
              <a:r>
                <a:rPr lang="en-US" sz="2800" i="1" dirty="0">
                  <a:latin typeface="+mn-lt"/>
                  <a:cs typeface="+mn-cs"/>
                  <a:sym typeface="Symbol" pitchFamily="18" charset="2"/>
                </a:rPr>
                <a:t>T</a:t>
              </a:r>
              <a:r>
                <a:rPr lang="en-US" sz="2800" i="1" baseline="-25000" dirty="0">
                  <a:latin typeface="+mn-lt"/>
                  <a:cs typeface="+mn-cs"/>
                  <a:sym typeface="Symbol" pitchFamily="18" charset="2"/>
                </a:rPr>
                <a:t>i</a:t>
              </a:r>
              <a:r>
                <a:rPr lang="en-US" sz="2800" dirty="0">
                  <a:latin typeface="+mn-lt"/>
                  <a:cs typeface="+mn-cs"/>
                  <a:sym typeface="Symbol" pitchFamily="18" charset="2"/>
                </a:rPr>
                <a:t>  , </a:t>
              </a:r>
              <a:r>
                <a:rPr lang="en-US" sz="2800" b="1" dirty="0">
                  <a:latin typeface="+mn-lt"/>
                  <a:cs typeface="+mn-cs"/>
                  <a:sym typeface="Symbol" pitchFamily="18" charset="2"/>
                </a:rPr>
                <a:t>B</a:t>
              </a:r>
              <a:r>
                <a:rPr lang="en-US" sz="2800" dirty="0">
                  <a:latin typeface="+mn-lt"/>
                  <a:cs typeface="+mn-cs"/>
                  <a:sym typeface="Symbol" pitchFamily="18" charset="2"/>
                </a:rPr>
                <a:t> computes next expected: </a:t>
              </a:r>
              <a:r>
                <a:rPr lang="en-US" sz="2800" i="1" dirty="0">
                  <a:latin typeface="+mn-lt"/>
                  <a:cs typeface="+mn-cs"/>
                  <a:sym typeface="Symbol" pitchFamily="18" charset="2"/>
                </a:rPr>
                <a:t>T</a:t>
              </a:r>
              <a:r>
                <a:rPr lang="en-US" sz="2800" i="1" baseline="-25000" dirty="0">
                  <a:latin typeface="+mn-lt"/>
                  <a:cs typeface="+mn-cs"/>
                  <a:sym typeface="Symbol" pitchFamily="18" charset="2"/>
                </a:rPr>
                <a:t>i</a:t>
              </a:r>
              <a:r>
                <a:rPr lang="en-US" sz="2800" baseline="-25000" dirty="0">
                  <a:latin typeface="+mn-lt"/>
                  <a:cs typeface="+mn-cs"/>
                  <a:sym typeface="Symbol" pitchFamily="18" charset="2"/>
                </a:rPr>
                <a:t>+1</a:t>
              </a:r>
              <a:endParaRPr lang="en-US" sz="2800" dirty="0">
                <a:latin typeface="+mn-lt"/>
                <a:cs typeface="+mn-cs"/>
                <a:sym typeface="Symbol" pitchFamily="18" charset="2"/>
              </a:endParaRPr>
            </a:p>
            <a:p>
              <a:pPr marL="290513" indent="-290513">
                <a:spcBef>
                  <a:spcPts val="472"/>
                </a:spcBef>
                <a:buFont typeface="Arial" charset="0"/>
                <a:buChar char="•"/>
                <a:defRPr/>
              </a:pPr>
              <a:r>
                <a:rPr lang="en-US" sz="2800" dirty="0">
                  <a:latin typeface="+mn-lt"/>
                  <a:cs typeface="+mn-cs"/>
                  <a:sym typeface="Symbol" pitchFamily="18" charset="2"/>
                </a:rPr>
                <a:t>Handling message </a:t>
              </a:r>
              <a:r>
                <a:rPr lang="en-US" sz="2800" dirty="0" smtClean="0">
                  <a:latin typeface="+mn-lt"/>
                  <a:cs typeface="+mn-cs"/>
                  <a:sym typeface="Symbol" pitchFamily="18" charset="2"/>
                </a:rPr>
                <a:t>loss?</a:t>
              </a:r>
              <a:endParaRPr lang="en-US" sz="2800" dirty="0">
                <a:latin typeface="+mn-lt"/>
                <a:cs typeface="+mn-cs"/>
                <a:sym typeface="Symbol" pitchFamily="18" charset="2"/>
              </a:endParaRPr>
            </a:p>
            <a:p>
              <a:pPr marL="690563" lvl="1" indent="-290513">
                <a:spcBef>
                  <a:spcPts val="472"/>
                </a:spcBef>
                <a:buFont typeface="Arial" charset="0"/>
                <a:buChar char="–"/>
                <a:defRPr/>
              </a:pPr>
              <a:r>
                <a:rPr lang="en-US" sz="2400" dirty="0">
                  <a:latin typeface="+mn-lt"/>
                  <a:cs typeface="+mn-cs"/>
                  <a:sym typeface="Symbol" pitchFamily="18" charset="2"/>
                </a:rPr>
                <a:t>On receipt of </a:t>
              </a:r>
              <a:r>
                <a:rPr lang="en-US" sz="2400" i="1" dirty="0">
                  <a:latin typeface="+mn-lt"/>
                  <a:cs typeface="+mn-cs"/>
                  <a:sym typeface="Symbol" pitchFamily="18" charset="2"/>
                </a:rPr>
                <a:t>T</a:t>
              </a:r>
              <a:r>
                <a:rPr lang="en-US" sz="2400" i="1" baseline="-25000" dirty="0">
                  <a:latin typeface="+mn-lt"/>
                  <a:cs typeface="+mn-cs"/>
                  <a:sym typeface="Symbol" pitchFamily="18" charset="2"/>
                </a:rPr>
                <a:t>i</a:t>
              </a:r>
              <a:r>
                <a:rPr lang="en-US" sz="2400" dirty="0">
                  <a:latin typeface="+mn-lt"/>
                  <a:cs typeface="+mn-cs"/>
                  <a:sym typeface="Symbol" pitchFamily="18" charset="2"/>
                </a:rPr>
                <a:t>   save </a:t>
              </a:r>
              <a:r>
                <a:rPr lang="en-US" sz="2400" i="1" dirty="0">
                  <a:latin typeface="+mn-lt"/>
                  <a:cs typeface="+mn-cs"/>
                  <a:sym typeface="Symbol" pitchFamily="18" charset="2"/>
                </a:rPr>
                <a:t>T</a:t>
              </a:r>
              <a:r>
                <a:rPr lang="en-US" sz="2400" i="1" baseline="-25000" dirty="0">
                  <a:latin typeface="+mn-lt"/>
                  <a:cs typeface="+mn-cs"/>
                  <a:sym typeface="Symbol" pitchFamily="18" charset="2"/>
                </a:rPr>
                <a:t>i</a:t>
              </a:r>
              <a:r>
                <a:rPr lang="en-US" sz="2400" baseline="-25000" dirty="0">
                  <a:latin typeface="+mn-lt"/>
                  <a:cs typeface="+mn-cs"/>
                  <a:sym typeface="Symbol" pitchFamily="18" charset="2"/>
                </a:rPr>
                <a:t>+1</a:t>
              </a:r>
              <a:r>
                <a:rPr lang="en-US" sz="2400" dirty="0">
                  <a:latin typeface="+mn-lt"/>
                  <a:cs typeface="+mn-cs"/>
                  <a:sym typeface="Symbol" pitchFamily="18" charset="2"/>
                </a:rPr>
                <a:t>, … , </a:t>
              </a:r>
              <a:r>
                <a:rPr lang="en-US" sz="2400" i="1" dirty="0" err="1">
                  <a:latin typeface="+mn-lt"/>
                  <a:cs typeface="+mn-cs"/>
                  <a:sym typeface="Symbol" pitchFamily="18" charset="2"/>
                </a:rPr>
                <a:t>T</a:t>
              </a:r>
              <a:r>
                <a:rPr lang="en-US" sz="2400" i="1" baseline="-25000" dirty="0" err="1">
                  <a:latin typeface="+mn-lt"/>
                  <a:cs typeface="+mn-cs"/>
                  <a:sym typeface="Symbol" pitchFamily="18" charset="2"/>
                </a:rPr>
                <a:t>i</a:t>
              </a:r>
              <a:r>
                <a:rPr lang="en-US" sz="2400" baseline="-25000" dirty="0" err="1">
                  <a:latin typeface="+mn-lt"/>
                  <a:cs typeface="+mn-cs"/>
                  <a:sym typeface="Symbol" pitchFamily="18" charset="2"/>
                </a:rPr>
                <a:t>+</a:t>
              </a:r>
              <a:r>
                <a:rPr lang="en-US" sz="2400" i="1" baseline="-25000" dirty="0" err="1">
                  <a:latin typeface="+mn-lt"/>
                  <a:cs typeface="+mn-cs"/>
                  <a:sym typeface="Symbol" pitchFamily="18" charset="2"/>
                </a:rPr>
                <a:t>k</a:t>
              </a:r>
              <a:r>
                <a:rPr lang="en-US" sz="2400" dirty="0">
                  <a:latin typeface="+mn-lt"/>
                  <a:cs typeface="+mn-cs"/>
                  <a:sym typeface="Symbol" pitchFamily="18" charset="2"/>
                </a:rPr>
                <a:t>  in table</a:t>
              </a:r>
              <a:endParaRPr lang="en-US" sz="2400" i="1" baseline="-25000" dirty="0">
                <a:latin typeface="+mn-lt"/>
                <a:cs typeface="+mn-cs"/>
                <a:sym typeface="Symbol" pitchFamily="18" charset="2"/>
              </a:endParaRPr>
            </a:p>
            <a:p>
              <a:pPr marL="690563" lvl="1" indent="-290513">
                <a:spcBef>
                  <a:spcPts val="472"/>
                </a:spcBef>
                <a:buFont typeface="Arial" charset="0"/>
                <a:buChar char="–"/>
                <a:defRPr/>
              </a:pPr>
              <a:r>
                <a:rPr lang="en-US" sz="2400" dirty="0" smtClean="0">
                  <a:latin typeface="+mn-lt"/>
                  <a:cs typeface="+mn-cs"/>
                  <a:sym typeface="Symbol" pitchFamily="18" charset="2"/>
                </a:rPr>
                <a:t>Tolerates </a:t>
              </a:r>
              <a:r>
                <a:rPr lang="en-US" sz="2400" i="1" dirty="0" smtClean="0">
                  <a:latin typeface="+mn-lt"/>
                  <a:cs typeface="+mn-cs"/>
                  <a:sym typeface="Symbol" pitchFamily="18" charset="2"/>
                </a:rPr>
                <a:t>k</a:t>
              </a:r>
              <a:r>
                <a:rPr lang="en-US" sz="2400" dirty="0" smtClean="0">
                  <a:latin typeface="+mn-lt"/>
                  <a:cs typeface="+mn-cs"/>
                  <a:sym typeface="Symbol" pitchFamily="18" charset="2"/>
                </a:rPr>
                <a:t> consecutive losses (</a:t>
              </a:r>
              <a:r>
                <a:rPr lang="en-US" sz="2400" i="1" dirty="0" smtClean="0">
                  <a:latin typeface="+mn-lt"/>
                  <a:cs typeface="+mn-cs"/>
                  <a:sym typeface="Symbol" pitchFamily="18" charset="2"/>
                </a:rPr>
                <a:t>k</a:t>
              </a:r>
              <a:r>
                <a:rPr lang="en-US" sz="2400" dirty="0" smtClean="0">
                  <a:latin typeface="+mn-lt"/>
                  <a:cs typeface="+mn-cs"/>
                  <a:sym typeface="Symbol" pitchFamily="18" charset="2"/>
                </a:rPr>
                <a:t>=50 is enough </a:t>
              </a:r>
              <a:r>
                <a:rPr lang="en-US" sz="2400" dirty="0" smtClean="0">
                  <a:solidFill>
                    <a:schemeClr val="bg1">
                      <a:lumMod val="50000"/>
                    </a:schemeClr>
                  </a:solidFill>
                  <a:latin typeface="+mn-lt"/>
                  <a:sym typeface="Symbol" pitchFamily="18" charset="2"/>
                </a:rPr>
                <a:t>[Reis ‘06]</a:t>
              </a:r>
              <a:r>
                <a:rPr lang="en-US" sz="2400" dirty="0" smtClean="0">
                  <a:latin typeface="+mn-lt"/>
                  <a:sym typeface="Symbol" pitchFamily="18" charset="2"/>
                </a:rPr>
                <a:t>)</a:t>
              </a:r>
              <a:endParaRPr lang="en-US" sz="2400" dirty="0" smtClean="0">
                <a:latin typeface="+mn-lt"/>
                <a:cs typeface="+mn-cs"/>
                <a:sym typeface="Symbol" pitchFamily="18" charset="2"/>
              </a:endParaRPr>
            </a:p>
            <a:p>
              <a:pPr marL="690563" lvl="1" indent="-290513">
                <a:spcBef>
                  <a:spcPts val="472"/>
                </a:spcBef>
                <a:buFont typeface="Arial" charset="0"/>
                <a:buChar char="–"/>
                <a:defRPr/>
              </a:pPr>
              <a:r>
                <a:rPr lang="en-US" sz="2400" dirty="0" smtClean="0">
                  <a:latin typeface="+mn-lt"/>
                  <a:cs typeface="+mn-cs"/>
                  <a:sym typeface="Symbol" pitchFamily="18" charset="2"/>
                </a:rPr>
                <a:t>No </a:t>
              </a:r>
              <a:r>
                <a:rPr lang="en-US" sz="2400" dirty="0">
                  <a:latin typeface="+mn-lt"/>
                  <a:cs typeface="+mn-cs"/>
                  <a:sym typeface="Symbol" pitchFamily="18" charset="2"/>
                </a:rPr>
                <a:t>loss </a:t>
              </a:r>
              <a:r>
                <a:rPr lang="en-US" sz="2400" dirty="0">
                  <a:latin typeface="+mn-lt"/>
                  <a:cs typeface="+mn-cs"/>
                  <a:sym typeface="Symbol"/>
                </a:rPr>
                <a:t> </a:t>
              </a:r>
              <a:r>
                <a:rPr lang="en-US" sz="2400" dirty="0">
                  <a:latin typeface="+mn-lt"/>
                  <a:cs typeface="+mn-cs"/>
                  <a:sym typeface="Symbol" pitchFamily="18" charset="2"/>
                </a:rPr>
                <a:t>compute one </a:t>
              </a:r>
              <a:r>
                <a:rPr lang="en-US" sz="2400" dirty="0" smtClean="0">
                  <a:latin typeface="+mn-lt"/>
                  <a:cs typeface="+mn-cs"/>
                  <a:sym typeface="Symbol" pitchFamily="18" charset="2"/>
                </a:rPr>
                <a:t>new token </a:t>
              </a:r>
              <a:r>
                <a:rPr lang="en-US" sz="2400" dirty="0">
                  <a:latin typeface="+mn-lt"/>
                  <a:cs typeface="+mn-cs"/>
                  <a:sym typeface="Symbol" pitchFamily="18" charset="2"/>
                </a:rPr>
                <a:t>per reception</a:t>
              </a:r>
            </a:p>
          </p:txBody>
        </p:sp>
        <p:sp>
          <p:nvSpPr>
            <p:cNvPr id="26634" name="Text Box 8"/>
            <p:cNvSpPr txBox="1">
              <a:spLocks noChangeArrowheads="1"/>
            </p:cNvSpPr>
            <p:nvPr/>
          </p:nvSpPr>
          <p:spPr bwMode="auto">
            <a:xfrm>
              <a:off x="4038600" y="5105400"/>
              <a:ext cx="492125" cy="297517"/>
            </a:xfrm>
            <a:prstGeom prst="rect">
              <a:avLst/>
            </a:prstGeom>
            <a:noFill/>
            <a:ln w="50800" algn="ctr">
              <a:noFill/>
              <a:miter lim="800000"/>
              <a:headEnd/>
              <a:tailEnd/>
            </a:ln>
          </p:spPr>
          <p:txBody>
            <a:bodyPr>
              <a:spAutoFit/>
            </a:bodyPr>
            <a:lstStyle/>
            <a:p>
              <a:r>
                <a:rPr lang="en-US" sz="2000" baseline="-25000">
                  <a:latin typeface="Calibri" pitchFamily="34" charset="0"/>
                </a:rPr>
                <a:t>AB</a:t>
              </a:r>
            </a:p>
          </p:txBody>
        </p:sp>
        <p:sp>
          <p:nvSpPr>
            <p:cNvPr id="26635" name="Text Box 8"/>
            <p:cNvSpPr txBox="1">
              <a:spLocks noChangeArrowheads="1"/>
            </p:cNvSpPr>
            <p:nvPr/>
          </p:nvSpPr>
          <p:spPr bwMode="auto">
            <a:xfrm>
              <a:off x="5029200" y="5105400"/>
              <a:ext cx="492125" cy="297517"/>
            </a:xfrm>
            <a:prstGeom prst="rect">
              <a:avLst/>
            </a:prstGeom>
            <a:noFill/>
            <a:ln w="50800" algn="ctr">
              <a:noFill/>
              <a:miter lim="800000"/>
              <a:headEnd/>
              <a:tailEnd/>
            </a:ln>
          </p:spPr>
          <p:txBody>
            <a:bodyPr>
              <a:spAutoFit/>
            </a:bodyPr>
            <a:lstStyle/>
            <a:p>
              <a:r>
                <a:rPr lang="en-US" sz="2000" baseline="-25000">
                  <a:latin typeface="Calibri" pitchFamily="34" charset="0"/>
                </a:rPr>
                <a:t>AB</a:t>
              </a:r>
            </a:p>
          </p:txBody>
        </p:sp>
        <p:sp>
          <p:nvSpPr>
            <p:cNvPr id="26636" name="Text Box 8"/>
            <p:cNvSpPr txBox="1">
              <a:spLocks noChangeArrowheads="1"/>
            </p:cNvSpPr>
            <p:nvPr/>
          </p:nvSpPr>
          <p:spPr bwMode="auto">
            <a:xfrm>
              <a:off x="2971800" y="5105400"/>
              <a:ext cx="415925" cy="297517"/>
            </a:xfrm>
            <a:prstGeom prst="rect">
              <a:avLst/>
            </a:prstGeom>
            <a:noFill/>
            <a:ln w="50800" algn="ctr">
              <a:noFill/>
              <a:miter lim="800000"/>
              <a:headEnd/>
              <a:tailEnd/>
            </a:ln>
          </p:spPr>
          <p:txBody>
            <a:bodyPr>
              <a:spAutoFit/>
            </a:bodyPr>
            <a:lstStyle/>
            <a:p>
              <a:r>
                <a:rPr lang="en-US" sz="2000" baseline="-25000">
                  <a:latin typeface="Calibri" pitchFamily="34" charset="0"/>
                </a:rPr>
                <a:t>AB</a:t>
              </a:r>
            </a:p>
          </p:txBody>
        </p:sp>
        <p:sp>
          <p:nvSpPr>
            <p:cNvPr id="26637" name="Text Box 8"/>
            <p:cNvSpPr txBox="1">
              <a:spLocks noChangeArrowheads="1"/>
            </p:cNvSpPr>
            <p:nvPr/>
          </p:nvSpPr>
          <p:spPr bwMode="auto">
            <a:xfrm>
              <a:off x="2895600" y="4191000"/>
              <a:ext cx="415925" cy="297517"/>
            </a:xfrm>
            <a:prstGeom prst="rect">
              <a:avLst/>
            </a:prstGeom>
            <a:noFill/>
            <a:ln w="50800" algn="ctr">
              <a:noFill/>
              <a:miter lim="800000"/>
              <a:headEnd/>
              <a:tailEnd/>
            </a:ln>
          </p:spPr>
          <p:txBody>
            <a:bodyPr>
              <a:spAutoFit/>
            </a:bodyPr>
            <a:lstStyle/>
            <a:p>
              <a:r>
                <a:rPr lang="en-US" sz="2000" baseline="-25000">
                  <a:latin typeface="Calibri" pitchFamily="34" charset="0"/>
                </a:rPr>
                <a:t>AB</a:t>
              </a:r>
            </a:p>
          </p:txBody>
        </p:sp>
        <p:sp>
          <p:nvSpPr>
            <p:cNvPr id="26638" name="Text Box 8"/>
            <p:cNvSpPr txBox="1">
              <a:spLocks noChangeArrowheads="1"/>
            </p:cNvSpPr>
            <p:nvPr/>
          </p:nvSpPr>
          <p:spPr bwMode="auto">
            <a:xfrm>
              <a:off x="7467600" y="4191000"/>
              <a:ext cx="415925" cy="297517"/>
            </a:xfrm>
            <a:prstGeom prst="rect">
              <a:avLst/>
            </a:prstGeom>
            <a:noFill/>
            <a:ln w="50800" algn="ctr">
              <a:noFill/>
              <a:miter lim="800000"/>
              <a:headEnd/>
              <a:tailEnd/>
            </a:ln>
          </p:spPr>
          <p:txBody>
            <a:bodyPr>
              <a:spAutoFit/>
            </a:bodyPr>
            <a:lstStyle/>
            <a:p>
              <a:r>
                <a:rPr lang="en-US" sz="2000" baseline="-25000" dirty="0">
                  <a:latin typeface="Calibri" pitchFamily="34" charset="0"/>
                </a:rPr>
                <a:t>AB</a:t>
              </a:r>
            </a:p>
          </p:txBody>
        </p:sp>
      </p:grpSp>
      <p:sp>
        <p:nvSpPr>
          <p:cNvPr id="26626" name="Title 1"/>
          <p:cNvSpPr>
            <a:spLocks noGrp="1"/>
          </p:cNvSpPr>
          <p:nvPr>
            <p:ph type="title"/>
          </p:nvPr>
        </p:nvSpPr>
        <p:spPr/>
        <p:txBody>
          <a:bodyPr/>
          <a:lstStyle/>
          <a:p>
            <a:pPr eaLnBrk="1" hangingPunct="1"/>
            <a:r>
              <a:rPr lang="en-US" smtClean="0"/>
              <a:t>SlyFi: Data Transport</a:t>
            </a:r>
          </a:p>
        </p:txBody>
      </p:sp>
      <p:pic>
        <p:nvPicPr>
          <p:cNvPr id="26639" name="Picture 18" descr="dell_laptop_0_0"/>
          <p:cNvPicPr>
            <a:picLocks noChangeAspect="1" noChangeArrowheads="1"/>
          </p:cNvPicPr>
          <p:nvPr/>
        </p:nvPicPr>
        <p:blipFill>
          <a:blip r:embed="rId4" cstate="screen"/>
          <a:srcRect/>
          <a:stretch>
            <a:fillRect/>
          </a:stretch>
        </p:blipFill>
        <p:spPr bwMode="auto">
          <a:xfrm>
            <a:off x="1295400" y="1905000"/>
            <a:ext cx="679450" cy="577850"/>
          </a:xfrm>
          <a:prstGeom prst="rect">
            <a:avLst/>
          </a:prstGeom>
          <a:noFill/>
          <a:ln w="9525">
            <a:noFill/>
            <a:miter lim="800000"/>
            <a:headEnd/>
            <a:tailEnd/>
          </a:ln>
        </p:spPr>
      </p:pic>
      <p:pic>
        <p:nvPicPr>
          <p:cNvPr id="26640" name="Picture 19" descr="ap2"/>
          <p:cNvPicPr>
            <a:picLocks noChangeAspect="1" noChangeArrowheads="1"/>
          </p:cNvPicPr>
          <p:nvPr/>
        </p:nvPicPr>
        <p:blipFill>
          <a:blip r:embed="rId5" cstate="screen"/>
          <a:srcRect/>
          <a:stretch>
            <a:fillRect/>
          </a:stretch>
        </p:blipFill>
        <p:spPr bwMode="auto">
          <a:xfrm>
            <a:off x="6029325" y="1731963"/>
            <a:ext cx="612775" cy="612775"/>
          </a:xfrm>
          <a:prstGeom prst="rect">
            <a:avLst/>
          </a:prstGeom>
          <a:noFill/>
          <a:ln w="9525">
            <a:noFill/>
            <a:miter lim="800000"/>
            <a:headEnd/>
            <a:tailEnd/>
          </a:ln>
        </p:spPr>
      </p:pic>
      <p:pic>
        <p:nvPicPr>
          <p:cNvPr id="26641" name="Picture 20" descr="alice.png"/>
          <p:cNvPicPr>
            <a:picLocks noChangeAspect="1"/>
          </p:cNvPicPr>
          <p:nvPr/>
        </p:nvPicPr>
        <p:blipFill>
          <a:blip r:embed="rId6"/>
          <a:srcRect/>
          <a:stretch>
            <a:fillRect/>
          </a:stretch>
        </p:blipFill>
        <p:spPr bwMode="auto">
          <a:xfrm>
            <a:off x="839787" y="1689100"/>
            <a:ext cx="688975" cy="701675"/>
          </a:xfrm>
          <a:prstGeom prst="rect">
            <a:avLst/>
          </a:prstGeom>
          <a:noFill/>
          <a:ln w="9525">
            <a:noFill/>
            <a:miter lim="800000"/>
            <a:headEnd/>
            <a:tailEnd/>
          </a:ln>
        </p:spPr>
      </p:pic>
      <p:pic>
        <p:nvPicPr>
          <p:cNvPr id="26642" name="Picture 21" descr="bob.png"/>
          <p:cNvPicPr>
            <a:picLocks noChangeAspect="1"/>
          </p:cNvPicPr>
          <p:nvPr/>
        </p:nvPicPr>
        <p:blipFill>
          <a:blip r:embed="rId7" cstate="screen"/>
          <a:srcRect/>
          <a:stretch>
            <a:fillRect/>
          </a:stretch>
        </p:blipFill>
        <p:spPr bwMode="auto">
          <a:xfrm>
            <a:off x="6494463" y="1698626"/>
            <a:ext cx="687387" cy="706437"/>
          </a:xfrm>
          <a:prstGeom prst="rect">
            <a:avLst/>
          </a:prstGeom>
          <a:noFill/>
          <a:ln w="9525">
            <a:noFill/>
            <a:miter lim="800000"/>
            <a:headEnd/>
            <a:tailEnd/>
          </a:ln>
        </p:spPr>
      </p:pic>
      <p:grpSp>
        <p:nvGrpSpPr>
          <p:cNvPr id="50" name="Group 49"/>
          <p:cNvGrpSpPr/>
          <p:nvPr/>
        </p:nvGrpSpPr>
        <p:grpSpPr>
          <a:xfrm>
            <a:off x="2516187" y="1371600"/>
            <a:ext cx="2590800" cy="528638"/>
            <a:chOff x="2811462" y="2306637"/>
            <a:chExt cx="2590800" cy="528638"/>
          </a:xfrm>
          <a:effectLst>
            <a:outerShdw blurRad="50800" dist="38100" dir="2700000" algn="tl" rotWithShape="0">
              <a:prstClr val="black">
                <a:alpha val="40000"/>
              </a:prstClr>
            </a:outerShdw>
          </a:effectLst>
        </p:grpSpPr>
        <p:sp>
          <p:nvSpPr>
            <p:cNvPr id="44" name="Rectangle 43"/>
            <p:cNvSpPr/>
            <p:nvPr/>
          </p:nvSpPr>
          <p:spPr bwMode="auto">
            <a:xfrm>
              <a:off x="3421062" y="2454275"/>
              <a:ext cx="1981200" cy="381000"/>
            </a:xfrm>
            <a:prstGeom prst="rect">
              <a:avLst/>
            </a:prstGeom>
            <a:blipFill>
              <a:blip r:embed="rId8"/>
              <a:tile tx="0" ty="0" sx="100000" sy="100000" flip="none" algn="tl"/>
            </a:bli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b="1" dirty="0">
                <a:solidFill>
                  <a:schemeClr val="tx1"/>
                </a:solidFill>
              </a:endParaRPr>
            </a:p>
          </p:txBody>
        </p:sp>
        <p:sp>
          <p:nvSpPr>
            <p:cNvPr id="47" name="Rectangle 45"/>
            <p:cNvSpPr>
              <a:spLocks noChangeArrowheads="1"/>
            </p:cNvSpPr>
            <p:nvPr/>
          </p:nvSpPr>
          <p:spPr bwMode="auto">
            <a:xfrm>
              <a:off x="2811462" y="2454275"/>
              <a:ext cx="609600" cy="381000"/>
            </a:xfrm>
            <a:prstGeom prst="rect">
              <a:avLst/>
            </a:prstGeom>
            <a:blipFill>
              <a:blip r:embed="rId8"/>
              <a:tile tx="0" ty="0" sx="100000" sy="100000" flip="none" algn="tl"/>
            </a:blipFill>
            <a:ln>
              <a:headEnd/>
              <a:tailEnd/>
            </a:ln>
          </p:spPr>
          <p:style>
            <a:lnRef idx="2">
              <a:schemeClr val="accent1"/>
            </a:lnRef>
            <a:fillRef idx="1">
              <a:schemeClr val="lt1"/>
            </a:fillRef>
            <a:effectRef idx="0">
              <a:schemeClr val="accent1"/>
            </a:effectRef>
            <a:fontRef idx="minor">
              <a:schemeClr val="dk1"/>
            </a:fontRef>
          </p:style>
          <p:txBody>
            <a:bodyPr wrap="none" anchor="ctr"/>
            <a:lstStyle/>
            <a:p>
              <a:pPr algn="ctr" fontAlgn="auto">
                <a:spcBef>
                  <a:spcPts val="0"/>
                </a:spcBef>
                <a:spcAft>
                  <a:spcPts val="0"/>
                </a:spcAft>
                <a:defRPr/>
              </a:pPr>
              <a:r>
                <a:rPr lang="en-US" sz="2400" b="1" i="1" dirty="0" smtClean="0">
                  <a:solidFill>
                    <a:schemeClr val="tx1"/>
                  </a:solidFill>
                </a:rPr>
                <a:t> T</a:t>
              </a:r>
              <a:r>
                <a:rPr lang="en-US" sz="2400" b="1" i="1" baseline="-25000" dirty="0" smtClean="0">
                  <a:solidFill>
                    <a:schemeClr val="tx1"/>
                  </a:solidFill>
                </a:rPr>
                <a:t>1   </a:t>
              </a:r>
              <a:endParaRPr lang="en-US" sz="2400" b="1" i="1" dirty="0">
                <a:solidFill>
                  <a:schemeClr val="tx1"/>
                </a:solidFill>
              </a:endParaRPr>
            </a:p>
          </p:txBody>
        </p:sp>
        <p:sp>
          <p:nvSpPr>
            <p:cNvPr id="26649" name="Text Box 8"/>
            <p:cNvSpPr txBox="1">
              <a:spLocks noChangeArrowheads="1"/>
            </p:cNvSpPr>
            <p:nvPr/>
          </p:nvSpPr>
          <p:spPr bwMode="auto">
            <a:xfrm>
              <a:off x="3114675" y="2306637"/>
              <a:ext cx="457200" cy="339725"/>
            </a:xfrm>
            <a:prstGeom prst="rect">
              <a:avLst/>
            </a:prstGeom>
            <a:noFill/>
            <a:ln w="50800" algn="ctr">
              <a:noFill/>
              <a:miter lim="800000"/>
              <a:headEnd/>
              <a:tailEnd/>
            </a:ln>
          </p:spPr>
          <p:txBody>
            <a:bodyPr>
              <a:spAutoFit/>
            </a:bodyPr>
            <a:lstStyle/>
            <a:p>
              <a:r>
                <a:rPr lang="en-US" sz="2400" b="1" baseline="-25000" dirty="0">
                  <a:latin typeface="Calibri" pitchFamily="34" charset="0"/>
                </a:rPr>
                <a:t>AB</a:t>
              </a:r>
            </a:p>
          </p:txBody>
        </p:sp>
      </p:grpSp>
      <p:grpSp>
        <p:nvGrpSpPr>
          <p:cNvPr id="37" name="Group 36"/>
          <p:cNvGrpSpPr/>
          <p:nvPr/>
        </p:nvGrpSpPr>
        <p:grpSpPr>
          <a:xfrm>
            <a:off x="2516187" y="1828800"/>
            <a:ext cx="1752600" cy="528638"/>
            <a:chOff x="2819400" y="2994024"/>
            <a:chExt cx="1752600" cy="528638"/>
          </a:xfrm>
          <a:effectLst>
            <a:outerShdw blurRad="50800" dist="38100" dir="2700000" algn="tl" rotWithShape="0">
              <a:prstClr val="black">
                <a:alpha val="40000"/>
              </a:prstClr>
            </a:outerShdw>
          </a:effectLst>
        </p:grpSpPr>
        <p:sp>
          <p:nvSpPr>
            <p:cNvPr id="33" name="Rectangle 32"/>
            <p:cNvSpPr/>
            <p:nvPr/>
          </p:nvSpPr>
          <p:spPr bwMode="auto">
            <a:xfrm>
              <a:off x="3429000" y="3141662"/>
              <a:ext cx="1143000" cy="381000"/>
            </a:xfrm>
            <a:prstGeom prst="rect">
              <a:avLst/>
            </a:prstGeom>
            <a:blipFill>
              <a:blip r:embed="rId8"/>
              <a:tile tx="0" ty="0" sx="100000" sy="100000" flip="none" algn="tl"/>
            </a:bli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b="1" dirty="0">
                <a:solidFill>
                  <a:schemeClr val="tx1"/>
                </a:solidFill>
              </a:endParaRPr>
            </a:p>
          </p:txBody>
        </p:sp>
        <p:sp>
          <p:nvSpPr>
            <p:cNvPr id="49" name="Rectangle 45"/>
            <p:cNvSpPr>
              <a:spLocks noChangeArrowheads="1"/>
            </p:cNvSpPr>
            <p:nvPr/>
          </p:nvSpPr>
          <p:spPr bwMode="auto">
            <a:xfrm>
              <a:off x="2819400" y="3141662"/>
              <a:ext cx="609600" cy="381000"/>
            </a:xfrm>
            <a:prstGeom prst="rect">
              <a:avLst/>
            </a:prstGeom>
            <a:blipFill>
              <a:blip r:embed="rId8"/>
              <a:tile tx="0" ty="0" sx="100000" sy="100000" flip="none" algn="tl"/>
            </a:blipFill>
            <a:ln>
              <a:headEnd/>
              <a:tailEnd/>
            </a:ln>
          </p:spPr>
          <p:style>
            <a:lnRef idx="2">
              <a:schemeClr val="accent1"/>
            </a:lnRef>
            <a:fillRef idx="1">
              <a:schemeClr val="lt1"/>
            </a:fillRef>
            <a:effectRef idx="0">
              <a:schemeClr val="accent1"/>
            </a:effectRef>
            <a:fontRef idx="minor">
              <a:schemeClr val="dk1"/>
            </a:fontRef>
          </p:style>
          <p:txBody>
            <a:bodyPr wrap="none" anchor="ctr"/>
            <a:lstStyle/>
            <a:p>
              <a:pPr algn="ctr" fontAlgn="auto">
                <a:spcBef>
                  <a:spcPts val="0"/>
                </a:spcBef>
                <a:spcAft>
                  <a:spcPts val="0"/>
                </a:spcAft>
                <a:defRPr/>
              </a:pPr>
              <a:r>
                <a:rPr lang="en-US" sz="2400" b="1" i="1" dirty="0" smtClean="0">
                  <a:solidFill>
                    <a:schemeClr val="tx1"/>
                  </a:solidFill>
                </a:rPr>
                <a:t>T</a:t>
              </a:r>
              <a:r>
                <a:rPr lang="en-US" sz="2400" b="1" i="1" baseline="-25000" dirty="0" smtClean="0">
                  <a:solidFill>
                    <a:schemeClr val="tx1"/>
                  </a:solidFill>
                </a:rPr>
                <a:t> 2</a:t>
              </a:r>
              <a:endParaRPr lang="en-US" sz="2400" b="1" i="1" dirty="0">
                <a:solidFill>
                  <a:schemeClr val="tx1"/>
                </a:solidFill>
              </a:endParaRPr>
            </a:p>
          </p:txBody>
        </p:sp>
        <p:sp>
          <p:nvSpPr>
            <p:cNvPr id="26651" name="Text Box 8"/>
            <p:cNvSpPr txBox="1">
              <a:spLocks noChangeArrowheads="1"/>
            </p:cNvSpPr>
            <p:nvPr/>
          </p:nvSpPr>
          <p:spPr bwMode="auto">
            <a:xfrm>
              <a:off x="3048000" y="2994024"/>
              <a:ext cx="457200" cy="339725"/>
            </a:xfrm>
            <a:prstGeom prst="rect">
              <a:avLst/>
            </a:prstGeom>
            <a:noFill/>
            <a:ln w="50800" algn="ctr">
              <a:noFill/>
              <a:miter lim="800000"/>
              <a:headEnd/>
              <a:tailEnd/>
            </a:ln>
          </p:spPr>
          <p:txBody>
            <a:bodyPr>
              <a:spAutoFit/>
            </a:bodyPr>
            <a:lstStyle/>
            <a:p>
              <a:r>
                <a:rPr lang="en-US" sz="2400" b="1" baseline="-25000" dirty="0">
                  <a:latin typeface="Calibri" pitchFamily="34" charset="0"/>
                </a:rPr>
                <a:t>AB</a:t>
              </a:r>
            </a:p>
          </p:txBody>
        </p:sp>
      </p:grpSp>
      <p:grpSp>
        <p:nvGrpSpPr>
          <p:cNvPr id="46" name="Group 45"/>
          <p:cNvGrpSpPr/>
          <p:nvPr/>
        </p:nvGrpSpPr>
        <p:grpSpPr>
          <a:xfrm>
            <a:off x="2516187" y="2286000"/>
            <a:ext cx="3200400" cy="528638"/>
            <a:chOff x="2811462" y="3221037"/>
            <a:chExt cx="3200400" cy="528638"/>
          </a:xfrm>
          <a:effectLst>
            <a:outerShdw blurRad="50800" dist="38100" dir="2700000" algn="tl" rotWithShape="0">
              <a:prstClr val="black">
                <a:alpha val="40000"/>
              </a:prstClr>
            </a:outerShdw>
          </a:effectLst>
        </p:grpSpPr>
        <p:sp>
          <p:nvSpPr>
            <p:cNvPr id="40" name="Rectangle 39"/>
            <p:cNvSpPr/>
            <p:nvPr/>
          </p:nvSpPr>
          <p:spPr bwMode="auto">
            <a:xfrm>
              <a:off x="3421062" y="3368675"/>
              <a:ext cx="2590800" cy="381000"/>
            </a:xfrm>
            <a:prstGeom prst="rect">
              <a:avLst/>
            </a:prstGeom>
            <a:blipFill>
              <a:blip r:embed="rId8"/>
              <a:tile tx="0" ty="0" sx="100000" sy="100000" flip="none" algn="tl"/>
            </a:bli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b="1" dirty="0">
                <a:solidFill>
                  <a:schemeClr val="tx1"/>
                </a:solidFill>
              </a:endParaRPr>
            </a:p>
          </p:txBody>
        </p:sp>
        <p:sp>
          <p:nvSpPr>
            <p:cNvPr id="51" name="Rectangle 45"/>
            <p:cNvSpPr>
              <a:spLocks noChangeArrowheads="1"/>
            </p:cNvSpPr>
            <p:nvPr/>
          </p:nvSpPr>
          <p:spPr bwMode="auto">
            <a:xfrm>
              <a:off x="2811462" y="3368675"/>
              <a:ext cx="609600" cy="381000"/>
            </a:xfrm>
            <a:prstGeom prst="rect">
              <a:avLst/>
            </a:prstGeom>
            <a:blipFill>
              <a:blip r:embed="rId8"/>
              <a:tile tx="0" ty="0" sx="100000" sy="100000" flip="none" algn="tl"/>
            </a:blipFill>
            <a:ln>
              <a:headEnd/>
              <a:tailEnd/>
            </a:ln>
          </p:spPr>
          <p:style>
            <a:lnRef idx="2">
              <a:schemeClr val="accent1"/>
            </a:lnRef>
            <a:fillRef idx="1">
              <a:schemeClr val="lt1"/>
            </a:fillRef>
            <a:effectRef idx="0">
              <a:schemeClr val="accent1"/>
            </a:effectRef>
            <a:fontRef idx="minor">
              <a:schemeClr val="dk1"/>
            </a:fontRef>
          </p:style>
          <p:txBody>
            <a:bodyPr wrap="none" anchor="ctr"/>
            <a:lstStyle/>
            <a:p>
              <a:pPr algn="ctr" fontAlgn="auto">
                <a:spcBef>
                  <a:spcPts val="0"/>
                </a:spcBef>
                <a:spcAft>
                  <a:spcPts val="0"/>
                </a:spcAft>
                <a:defRPr/>
              </a:pPr>
              <a:r>
                <a:rPr lang="en-US" sz="2400" b="1" i="1" dirty="0" smtClean="0">
                  <a:solidFill>
                    <a:schemeClr val="tx1"/>
                  </a:solidFill>
                </a:rPr>
                <a:t>T</a:t>
              </a:r>
              <a:r>
                <a:rPr lang="en-US" sz="2400" b="1" i="1" baseline="-25000" dirty="0" smtClean="0">
                  <a:solidFill>
                    <a:schemeClr val="tx1"/>
                  </a:solidFill>
                </a:rPr>
                <a:t> 3</a:t>
              </a:r>
              <a:endParaRPr lang="en-US" sz="2400" b="1" i="1" dirty="0">
                <a:solidFill>
                  <a:schemeClr val="tx1"/>
                </a:solidFill>
              </a:endParaRPr>
            </a:p>
          </p:txBody>
        </p:sp>
        <p:sp>
          <p:nvSpPr>
            <p:cNvPr id="26653" name="Text Box 8"/>
            <p:cNvSpPr txBox="1">
              <a:spLocks noChangeArrowheads="1"/>
            </p:cNvSpPr>
            <p:nvPr/>
          </p:nvSpPr>
          <p:spPr bwMode="auto">
            <a:xfrm>
              <a:off x="3040062" y="3221037"/>
              <a:ext cx="457200" cy="339725"/>
            </a:xfrm>
            <a:prstGeom prst="rect">
              <a:avLst/>
            </a:prstGeom>
            <a:noFill/>
            <a:ln w="50800" algn="ctr">
              <a:noFill/>
              <a:miter lim="800000"/>
              <a:headEnd/>
              <a:tailEnd/>
            </a:ln>
          </p:spPr>
          <p:txBody>
            <a:bodyPr>
              <a:spAutoFit/>
            </a:bodyPr>
            <a:lstStyle/>
            <a:p>
              <a:r>
                <a:rPr lang="en-US" sz="2400" b="1" baseline="-25000" dirty="0">
                  <a:latin typeface="Calibri" pitchFamily="34" charset="0"/>
                </a:rPr>
                <a:t>AB</a:t>
              </a:r>
            </a:p>
          </p:txBody>
        </p:sp>
      </p:grpSp>
      <p:pic>
        <p:nvPicPr>
          <p:cNvPr id="26656" name="Picture 8" descr="waves"/>
          <p:cNvPicPr>
            <a:picLocks noChangeAspect="1" noChangeArrowheads="1"/>
          </p:cNvPicPr>
          <p:nvPr/>
        </p:nvPicPr>
        <p:blipFill>
          <a:blip r:embed="rId9"/>
          <a:srcRect/>
          <a:stretch>
            <a:fillRect/>
          </a:stretch>
        </p:blipFill>
        <p:spPr bwMode="auto">
          <a:xfrm rot="5617114">
            <a:off x="1886743" y="1889919"/>
            <a:ext cx="511175" cy="439738"/>
          </a:xfrm>
          <a:prstGeom prst="rect">
            <a:avLst/>
          </a:prstGeom>
          <a:noFill/>
          <a:ln w="9525">
            <a:noFill/>
            <a:miter lim="800000"/>
            <a:headEnd/>
            <a:tailEnd/>
          </a:ln>
        </p:spPr>
      </p:pic>
      <p:sp>
        <p:nvSpPr>
          <p:cNvPr id="41" name="Slide Number Placeholder 40"/>
          <p:cNvSpPr>
            <a:spLocks noGrp="1"/>
          </p:cNvSpPr>
          <p:nvPr>
            <p:ph type="sldNum" sz="quarter" idx="12"/>
          </p:nvPr>
        </p:nvSpPr>
        <p:spPr/>
        <p:txBody>
          <a:bodyPr/>
          <a:lstStyle/>
          <a:p>
            <a:fld id="{26FF095B-7508-4EE0-8899-3B73C16B2014}" type="slidenum">
              <a:rPr lang="en-US" smtClean="0"/>
              <a:pPr/>
              <a:t>34</a:t>
            </a:fld>
            <a:endParaRPr lang="en-US"/>
          </a:p>
        </p:txBody>
      </p:sp>
      <p:grpSp>
        <p:nvGrpSpPr>
          <p:cNvPr id="38" name="Group 37"/>
          <p:cNvGrpSpPr/>
          <p:nvPr/>
        </p:nvGrpSpPr>
        <p:grpSpPr>
          <a:xfrm>
            <a:off x="2524125" y="2743200"/>
            <a:ext cx="1752600" cy="530225"/>
            <a:chOff x="2819400" y="2992437"/>
            <a:chExt cx="1752600" cy="530225"/>
          </a:xfrm>
          <a:effectLst>
            <a:outerShdw blurRad="50800" dist="38100" dir="2700000" algn="tl" rotWithShape="0">
              <a:prstClr val="black">
                <a:alpha val="40000"/>
              </a:prstClr>
            </a:outerShdw>
          </a:effectLst>
        </p:grpSpPr>
        <p:sp>
          <p:nvSpPr>
            <p:cNvPr id="39" name="Rectangle 38"/>
            <p:cNvSpPr/>
            <p:nvPr/>
          </p:nvSpPr>
          <p:spPr bwMode="auto">
            <a:xfrm>
              <a:off x="3429000" y="3141662"/>
              <a:ext cx="1143000" cy="381000"/>
            </a:xfrm>
            <a:prstGeom prst="rect">
              <a:avLst/>
            </a:prstGeom>
            <a:blipFill>
              <a:blip r:embed="rId8"/>
              <a:tile tx="0" ty="0" sx="100000" sy="100000" flip="none" algn="tl"/>
            </a:bli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b="1" dirty="0">
                <a:solidFill>
                  <a:schemeClr val="tx1"/>
                </a:solidFill>
              </a:endParaRPr>
            </a:p>
          </p:txBody>
        </p:sp>
        <p:sp>
          <p:nvSpPr>
            <p:cNvPr id="42" name="Rectangle 45"/>
            <p:cNvSpPr>
              <a:spLocks noChangeArrowheads="1"/>
            </p:cNvSpPr>
            <p:nvPr/>
          </p:nvSpPr>
          <p:spPr bwMode="auto">
            <a:xfrm>
              <a:off x="2819400" y="3141662"/>
              <a:ext cx="609600" cy="381000"/>
            </a:xfrm>
            <a:prstGeom prst="rect">
              <a:avLst/>
            </a:prstGeom>
            <a:blipFill>
              <a:blip r:embed="rId8"/>
              <a:tile tx="0" ty="0" sx="100000" sy="100000" flip="none" algn="tl"/>
            </a:blipFill>
            <a:ln>
              <a:headEnd/>
              <a:tailEnd/>
            </a:ln>
          </p:spPr>
          <p:style>
            <a:lnRef idx="2">
              <a:schemeClr val="accent1"/>
            </a:lnRef>
            <a:fillRef idx="1">
              <a:schemeClr val="lt1"/>
            </a:fillRef>
            <a:effectRef idx="0">
              <a:schemeClr val="accent1"/>
            </a:effectRef>
            <a:fontRef idx="minor">
              <a:schemeClr val="dk1"/>
            </a:fontRef>
          </p:style>
          <p:txBody>
            <a:bodyPr wrap="none" anchor="ctr"/>
            <a:lstStyle/>
            <a:p>
              <a:pPr algn="ctr" fontAlgn="auto">
                <a:spcBef>
                  <a:spcPts val="0"/>
                </a:spcBef>
                <a:spcAft>
                  <a:spcPts val="0"/>
                </a:spcAft>
                <a:defRPr/>
              </a:pPr>
              <a:r>
                <a:rPr lang="en-US" sz="2400" b="1" i="1" dirty="0" smtClean="0">
                  <a:solidFill>
                    <a:schemeClr val="tx1"/>
                  </a:solidFill>
                </a:rPr>
                <a:t>T</a:t>
              </a:r>
              <a:r>
                <a:rPr lang="en-US" sz="2400" b="1" i="1" baseline="-25000" dirty="0" smtClean="0">
                  <a:solidFill>
                    <a:schemeClr val="tx1"/>
                  </a:solidFill>
                </a:rPr>
                <a:t> 4</a:t>
              </a:r>
              <a:endParaRPr lang="en-US" sz="2400" b="1" i="1" dirty="0">
                <a:solidFill>
                  <a:schemeClr val="tx1"/>
                </a:solidFill>
              </a:endParaRPr>
            </a:p>
          </p:txBody>
        </p:sp>
        <p:sp>
          <p:nvSpPr>
            <p:cNvPr id="45" name="Text Box 8"/>
            <p:cNvSpPr txBox="1">
              <a:spLocks noChangeArrowheads="1"/>
            </p:cNvSpPr>
            <p:nvPr/>
          </p:nvSpPr>
          <p:spPr bwMode="auto">
            <a:xfrm>
              <a:off x="3038475" y="2992437"/>
              <a:ext cx="457200" cy="339725"/>
            </a:xfrm>
            <a:prstGeom prst="rect">
              <a:avLst/>
            </a:prstGeom>
            <a:noFill/>
            <a:ln w="50800" algn="ctr">
              <a:noFill/>
              <a:miter lim="800000"/>
              <a:headEnd/>
              <a:tailEnd/>
            </a:ln>
          </p:spPr>
          <p:txBody>
            <a:bodyPr>
              <a:spAutoFit/>
            </a:bodyPr>
            <a:lstStyle/>
            <a:p>
              <a:r>
                <a:rPr lang="en-US" sz="2400" b="1" baseline="-25000" dirty="0">
                  <a:latin typeface="Calibri" pitchFamily="34" charset="0"/>
                </a:rPr>
                <a:t>AB</a:t>
              </a:r>
            </a:p>
          </p:txBody>
        </p:sp>
      </p:grpSp>
      <p:sp>
        <p:nvSpPr>
          <p:cNvPr id="48" name="TextBox 47"/>
          <p:cNvSpPr txBox="1"/>
          <p:nvPr/>
        </p:nvSpPr>
        <p:spPr>
          <a:xfrm>
            <a:off x="923925" y="2493963"/>
            <a:ext cx="514885" cy="369332"/>
          </a:xfrm>
          <a:prstGeom prst="rect">
            <a:avLst/>
          </a:prstGeom>
          <a:noFill/>
        </p:spPr>
        <p:txBody>
          <a:bodyPr wrap="none" rtlCol="0">
            <a:spAutoFit/>
          </a:bodyPr>
          <a:lstStyle/>
          <a:p>
            <a:r>
              <a:rPr lang="en-US" b="1" i="1" dirty="0" err="1" smtClean="0"/>
              <a:t>i</a:t>
            </a:r>
            <a:r>
              <a:rPr lang="en-US" b="1" dirty="0" smtClean="0"/>
              <a:t>   =</a:t>
            </a:r>
            <a:endParaRPr lang="en-US" b="1" dirty="0"/>
          </a:p>
        </p:txBody>
      </p:sp>
      <p:sp>
        <p:nvSpPr>
          <p:cNvPr id="52" name="TextBox 51"/>
          <p:cNvSpPr txBox="1"/>
          <p:nvPr/>
        </p:nvSpPr>
        <p:spPr>
          <a:xfrm>
            <a:off x="1381125" y="2493963"/>
            <a:ext cx="301686" cy="369332"/>
          </a:xfrm>
          <a:prstGeom prst="rect">
            <a:avLst/>
          </a:prstGeom>
          <a:noFill/>
        </p:spPr>
        <p:txBody>
          <a:bodyPr wrap="none" rtlCol="0">
            <a:spAutoFit/>
          </a:bodyPr>
          <a:lstStyle/>
          <a:p>
            <a:r>
              <a:rPr lang="en-US" b="1" dirty="0" smtClean="0"/>
              <a:t>1</a:t>
            </a:r>
            <a:endParaRPr lang="en-US" b="1" dirty="0"/>
          </a:p>
        </p:txBody>
      </p:sp>
      <p:sp>
        <p:nvSpPr>
          <p:cNvPr id="56" name="TextBox 55"/>
          <p:cNvSpPr txBox="1"/>
          <p:nvPr/>
        </p:nvSpPr>
        <p:spPr>
          <a:xfrm>
            <a:off x="1381125" y="2493963"/>
            <a:ext cx="301686" cy="369332"/>
          </a:xfrm>
          <a:prstGeom prst="rect">
            <a:avLst/>
          </a:prstGeom>
          <a:noFill/>
        </p:spPr>
        <p:txBody>
          <a:bodyPr wrap="none" rtlCol="0">
            <a:spAutoFit/>
          </a:bodyPr>
          <a:lstStyle/>
          <a:p>
            <a:r>
              <a:rPr lang="en-US" b="1" dirty="0" smtClean="0"/>
              <a:t>2</a:t>
            </a:r>
            <a:endParaRPr lang="en-US" b="1" dirty="0"/>
          </a:p>
        </p:txBody>
      </p:sp>
      <p:sp>
        <p:nvSpPr>
          <p:cNvPr id="57" name="TextBox 56"/>
          <p:cNvSpPr txBox="1"/>
          <p:nvPr/>
        </p:nvSpPr>
        <p:spPr>
          <a:xfrm>
            <a:off x="1381125" y="2493963"/>
            <a:ext cx="301686" cy="369332"/>
          </a:xfrm>
          <a:prstGeom prst="rect">
            <a:avLst/>
          </a:prstGeom>
          <a:noFill/>
        </p:spPr>
        <p:txBody>
          <a:bodyPr wrap="square" rtlCol="0">
            <a:spAutoFit/>
          </a:bodyPr>
          <a:lstStyle/>
          <a:p>
            <a:r>
              <a:rPr lang="en-US" b="1" dirty="0" smtClean="0"/>
              <a:t>3</a:t>
            </a:r>
            <a:endParaRPr lang="en-US" b="1" dirty="0"/>
          </a:p>
        </p:txBody>
      </p:sp>
      <p:sp>
        <p:nvSpPr>
          <p:cNvPr id="58" name="TextBox 57"/>
          <p:cNvSpPr txBox="1"/>
          <p:nvPr/>
        </p:nvSpPr>
        <p:spPr>
          <a:xfrm>
            <a:off x="1381125" y="2493963"/>
            <a:ext cx="301686" cy="369332"/>
          </a:xfrm>
          <a:prstGeom prst="rect">
            <a:avLst/>
          </a:prstGeom>
          <a:noFill/>
        </p:spPr>
        <p:txBody>
          <a:bodyPr wrap="square" rtlCol="0">
            <a:spAutoFit/>
          </a:bodyPr>
          <a:lstStyle/>
          <a:p>
            <a:r>
              <a:rPr lang="en-US" b="1" dirty="0" smtClean="0"/>
              <a:t>4</a:t>
            </a:r>
            <a:endParaRPr lang="en-US" b="1" dirty="0"/>
          </a:p>
        </p:txBody>
      </p:sp>
      <p:sp>
        <p:nvSpPr>
          <p:cNvPr id="59" name="TextBox 58"/>
          <p:cNvSpPr txBox="1"/>
          <p:nvPr/>
        </p:nvSpPr>
        <p:spPr>
          <a:xfrm>
            <a:off x="6105525" y="2417763"/>
            <a:ext cx="514885" cy="369332"/>
          </a:xfrm>
          <a:prstGeom prst="rect">
            <a:avLst/>
          </a:prstGeom>
          <a:noFill/>
        </p:spPr>
        <p:txBody>
          <a:bodyPr wrap="none" rtlCol="0">
            <a:spAutoFit/>
          </a:bodyPr>
          <a:lstStyle/>
          <a:p>
            <a:r>
              <a:rPr lang="en-US" b="1" i="1" dirty="0" err="1" smtClean="0"/>
              <a:t>i</a:t>
            </a:r>
            <a:r>
              <a:rPr lang="en-US" b="1" dirty="0" smtClean="0"/>
              <a:t>   =</a:t>
            </a:r>
            <a:endParaRPr lang="en-US" b="1" dirty="0"/>
          </a:p>
        </p:txBody>
      </p:sp>
      <p:sp>
        <p:nvSpPr>
          <p:cNvPr id="60" name="TextBox 59"/>
          <p:cNvSpPr txBox="1"/>
          <p:nvPr/>
        </p:nvSpPr>
        <p:spPr>
          <a:xfrm>
            <a:off x="6562725" y="2417763"/>
            <a:ext cx="301686" cy="369332"/>
          </a:xfrm>
          <a:prstGeom prst="rect">
            <a:avLst/>
          </a:prstGeom>
          <a:noFill/>
        </p:spPr>
        <p:txBody>
          <a:bodyPr wrap="none" rtlCol="0">
            <a:spAutoFit/>
          </a:bodyPr>
          <a:lstStyle/>
          <a:p>
            <a:r>
              <a:rPr lang="en-US" b="1" dirty="0" smtClean="0"/>
              <a:t>1</a:t>
            </a:r>
            <a:endParaRPr lang="en-US" b="1" dirty="0"/>
          </a:p>
        </p:txBody>
      </p:sp>
      <p:sp>
        <p:nvSpPr>
          <p:cNvPr id="61" name="TextBox 60"/>
          <p:cNvSpPr txBox="1"/>
          <p:nvPr/>
        </p:nvSpPr>
        <p:spPr>
          <a:xfrm>
            <a:off x="6562725" y="2417763"/>
            <a:ext cx="301686" cy="369332"/>
          </a:xfrm>
          <a:prstGeom prst="rect">
            <a:avLst/>
          </a:prstGeom>
          <a:noFill/>
        </p:spPr>
        <p:txBody>
          <a:bodyPr wrap="none" rtlCol="0">
            <a:spAutoFit/>
          </a:bodyPr>
          <a:lstStyle/>
          <a:p>
            <a:r>
              <a:rPr lang="en-US" b="1" dirty="0" smtClean="0"/>
              <a:t>2</a:t>
            </a:r>
            <a:endParaRPr lang="en-US" b="1" dirty="0"/>
          </a:p>
        </p:txBody>
      </p:sp>
      <p:sp>
        <p:nvSpPr>
          <p:cNvPr id="62" name="TextBox 61"/>
          <p:cNvSpPr txBox="1"/>
          <p:nvPr/>
        </p:nvSpPr>
        <p:spPr>
          <a:xfrm>
            <a:off x="6562725" y="2417763"/>
            <a:ext cx="301686" cy="369332"/>
          </a:xfrm>
          <a:prstGeom prst="rect">
            <a:avLst/>
          </a:prstGeom>
          <a:noFill/>
        </p:spPr>
        <p:txBody>
          <a:bodyPr wrap="square" rtlCol="0">
            <a:spAutoFit/>
          </a:bodyPr>
          <a:lstStyle/>
          <a:p>
            <a:r>
              <a:rPr lang="en-US" b="1" dirty="0" smtClean="0"/>
              <a:t>3</a:t>
            </a:r>
            <a:endParaRPr lang="en-US" b="1" dirty="0"/>
          </a:p>
        </p:txBody>
      </p:sp>
      <p:sp>
        <p:nvSpPr>
          <p:cNvPr id="63" name="TextBox 62"/>
          <p:cNvSpPr txBox="1"/>
          <p:nvPr/>
        </p:nvSpPr>
        <p:spPr>
          <a:xfrm>
            <a:off x="6562725" y="2417763"/>
            <a:ext cx="301686" cy="369332"/>
          </a:xfrm>
          <a:prstGeom prst="rect">
            <a:avLst/>
          </a:prstGeom>
          <a:noFill/>
        </p:spPr>
        <p:txBody>
          <a:bodyPr wrap="square" rtlCol="0">
            <a:spAutoFit/>
          </a:bodyPr>
          <a:lstStyle/>
          <a:p>
            <a:r>
              <a:rPr lang="en-US" b="1" dirty="0" smtClean="0"/>
              <a:t>4</a:t>
            </a:r>
            <a:endParaRPr lang="en-US" b="1" dirty="0"/>
          </a:p>
        </p:txBody>
      </p:sp>
      <p:grpSp>
        <p:nvGrpSpPr>
          <p:cNvPr id="93" name="Group 92"/>
          <p:cNvGrpSpPr/>
          <p:nvPr/>
        </p:nvGrpSpPr>
        <p:grpSpPr>
          <a:xfrm>
            <a:off x="7172325" y="2722563"/>
            <a:ext cx="1101455" cy="521732"/>
            <a:chOff x="7696200" y="3657600"/>
            <a:chExt cx="1101455" cy="521732"/>
          </a:xfrm>
        </p:grpSpPr>
        <p:sp>
          <p:nvSpPr>
            <p:cNvPr id="65" name="TextBox 64"/>
            <p:cNvSpPr txBox="1"/>
            <p:nvPr/>
          </p:nvSpPr>
          <p:spPr>
            <a:xfrm>
              <a:off x="7696200" y="3810000"/>
              <a:ext cx="1101455" cy="369332"/>
            </a:xfrm>
            <a:prstGeom prst="rect">
              <a:avLst/>
            </a:prstGeom>
            <a:solidFill>
              <a:schemeClr val="bg2">
                <a:lumMod val="90000"/>
              </a:schemeClr>
            </a:solidFill>
          </p:spPr>
          <p:txBody>
            <a:bodyPr wrap="none" rtlCol="0">
              <a:spAutoFit/>
            </a:bodyPr>
            <a:lstStyle/>
            <a:p>
              <a:r>
                <a:rPr lang="en-US" dirty="0" err="1" smtClean="0"/>
                <a:t>hashtable</a:t>
              </a:r>
              <a:endParaRPr lang="en-US" dirty="0"/>
            </a:p>
          </p:txBody>
        </p:sp>
        <p:sp>
          <p:nvSpPr>
            <p:cNvPr id="70" name="Right Brace 69"/>
            <p:cNvSpPr/>
            <p:nvPr/>
          </p:nvSpPr>
          <p:spPr>
            <a:xfrm rot="5400000">
              <a:off x="8153400" y="3276600"/>
              <a:ext cx="152400" cy="91440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2" name="Group 91"/>
          <p:cNvGrpSpPr/>
          <p:nvPr/>
        </p:nvGrpSpPr>
        <p:grpSpPr>
          <a:xfrm>
            <a:off x="7172325" y="2341563"/>
            <a:ext cx="1143000" cy="445532"/>
            <a:chOff x="7696200" y="3276600"/>
            <a:chExt cx="1143000" cy="445532"/>
          </a:xfrm>
        </p:grpSpPr>
        <p:sp>
          <p:nvSpPr>
            <p:cNvPr id="66" name="Rectangle 65"/>
            <p:cNvSpPr/>
            <p:nvPr/>
          </p:nvSpPr>
          <p:spPr>
            <a:xfrm>
              <a:off x="7696200" y="3352800"/>
              <a:ext cx="412292" cy="369332"/>
            </a:xfrm>
            <a:prstGeom prst="rect">
              <a:avLst/>
            </a:prstGeom>
          </p:spPr>
          <p:txBody>
            <a:bodyPr wrap="none">
              <a:spAutoFit/>
            </a:bodyPr>
            <a:lstStyle/>
            <a:p>
              <a:r>
                <a:rPr lang="en-US" b="1" i="1" dirty="0" smtClean="0"/>
                <a:t>T</a:t>
              </a:r>
              <a:r>
                <a:rPr lang="en-US" b="1" i="1" baseline="-25000" dirty="0" smtClean="0"/>
                <a:t> 3</a:t>
              </a:r>
              <a:endParaRPr lang="en-US" dirty="0"/>
            </a:p>
          </p:txBody>
        </p:sp>
        <p:sp>
          <p:nvSpPr>
            <p:cNvPr id="67" name="Rectangle 66"/>
            <p:cNvSpPr/>
            <p:nvPr/>
          </p:nvSpPr>
          <p:spPr>
            <a:xfrm>
              <a:off x="8229600" y="3352800"/>
              <a:ext cx="562975" cy="369332"/>
            </a:xfrm>
            <a:prstGeom prst="rect">
              <a:avLst/>
            </a:prstGeom>
          </p:spPr>
          <p:txBody>
            <a:bodyPr wrap="none">
              <a:spAutoFit/>
            </a:bodyPr>
            <a:lstStyle/>
            <a:p>
              <a:r>
                <a:rPr lang="en-US" b="1" i="1" dirty="0" smtClean="0"/>
                <a:t>T</a:t>
              </a:r>
              <a:r>
                <a:rPr lang="en-US" b="1" i="1" baseline="-25000" dirty="0" smtClean="0"/>
                <a:t> 3+k</a:t>
              </a:r>
              <a:endParaRPr lang="en-US" dirty="0"/>
            </a:p>
          </p:txBody>
        </p:sp>
        <p:sp>
          <p:nvSpPr>
            <p:cNvPr id="68" name="Text Box 8"/>
            <p:cNvSpPr txBox="1">
              <a:spLocks noChangeArrowheads="1"/>
            </p:cNvSpPr>
            <p:nvPr/>
          </p:nvSpPr>
          <p:spPr bwMode="auto">
            <a:xfrm>
              <a:off x="7848600" y="3276600"/>
              <a:ext cx="457200" cy="297517"/>
            </a:xfrm>
            <a:prstGeom prst="rect">
              <a:avLst/>
            </a:prstGeom>
            <a:noFill/>
            <a:ln w="50800" algn="ctr">
              <a:noFill/>
              <a:miter lim="800000"/>
              <a:headEnd/>
              <a:tailEnd/>
            </a:ln>
          </p:spPr>
          <p:txBody>
            <a:bodyPr>
              <a:spAutoFit/>
            </a:bodyPr>
            <a:lstStyle/>
            <a:p>
              <a:r>
                <a:rPr lang="en-US" sz="2000" b="1" baseline="-25000" dirty="0">
                  <a:latin typeface="Calibri" pitchFamily="34" charset="0"/>
                </a:rPr>
                <a:t>AB</a:t>
              </a:r>
            </a:p>
          </p:txBody>
        </p:sp>
        <p:sp>
          <p:nvSpPr>
            <p:cNvPr id="69" name="Text Box 8"/>
            <p:cNvSpPr txBox="1">
              <a:spLocks noChangeArrowheads="1"/>
            </p:cNvSpPr>
            <p:nvPr/>
          </p:nvSpPr>
          <p:spPr bwMode="auto">
            <a:xfrm>
              <a:off x="8382000" y="3276600"/>
              <a:ext cx="457200" cy="297517"/>
            </a:xfrm>
            <a:prstGeom prst="rect">
              <a:avLst/>
            </a:prstGeom>
            <a:noFill/>
            <a:ln w="50800" algn="ctr">
              <a:noFill/>
              <a:miter lim="800000"/>
              <a:headEnd/>
              <a:tailEnd/>
            </a:ln>
          </p:spPr>
          <p:txBody>
            <a:bodyPr>
              <a:spAutoFit/>
            </a:bodyPr>
            <a:lstStyle/>
            <a:p>
              <a:r>
                <a:rPr lang="en-US" sz="2000" b="1" baseline="-25000" dirty="0">
                  <a:latin typeface="Calibri" pitchFamily="34" charset="0"/>
                </a:rPr>
                <a:t>AB</a:t>
              </a:r>
            </a:p>
          </p:txBody>
        </p:sp>
        <p:sp>
          <p:nvSpPr>
            <p:cNvPr id="71" name="TextBox 70"/>
            <p:cNvSpPr txBox="1"/>
            <p:nvPr/>
          </p:nvSpPr>
          <p:spPr>
            <a:xfrm>
              <a:off x="8001000" y="3352800"/>
              <a:ext cx="457200" cy="369332"/>
            </a:xfrm>
            <a:prstGeom prst="rect">
              <a:avLst/>
            </a:prstGeom>
            <a:noFill/>
          </p:spPr>
          <p:txBody>
            <a:bodyPr wrap="square" rtlCol="0">
              <a:spAutoFit/>
            </a:bodyPr>
            <a:lstStyle/>
            <a:p>
              <a:pPr algn="ctr"/>
              <a:r>
                <a:rPr lang="en-US" dirty="0" smtClean="0"/>
                <a:t>…</a:t>
              </a:r>
              <a:endParaRPr lang="en-US" dirty="0"/>
            </a:p>
          </p:txBody>
        </p:sp>
      </p:grpSp>
      <p:grpSp>
        <p:nvGrpSpPr>
          <p:cNvPr id="74" name="Group 35"/>
          <p:cNvGrpSpPr>
            <a:grpSpLocks/>
          </p:cNvGrpSpPr>
          <p:nvPr/>
        </p:nvGrpSpPr>
        <p:grpSpPr bwMode="auto">
          <a:xfrm>
            <a:off x="457200" y="4191000"/>
            <a:ext cx="8458200" cy="838200"/>
            <a:chOff x="457200" y="4191000"/>
            <a:chExt cx="8458200" cy="2438400"/>
          </a:xfrm>
        </p:grpSpPr>
        <p:sp>
          <p:nvSpPr>
            <p:cNvPr id="75" name="Rectangle 3"/>
            <p:cNvSpPr txBox="1">
              <a:spLocks noChangeArrowheads="1"/>
            </p:cNvSpPr>
            <p:nvPr/>
          </p:nvSpPr>
          <p:spPr bwMode="auto">
            <a:xfrm>
              <a:off x="457200" y="4191000"/>
              <a:ext cx="8458200" cy="2438400"/>
            </a:xfrm>
            <a:prstGeom prst="rect">
              <a:avLst/>
            </a:prstGeom>
            <a:noFill/>
            <a:ln w="9525">
              <a:noFill/>
              <a:miter lim="800000"/>
              <a:headEnd/>
              <a:tailEnd/>
            </a:ln>
          </p:spPr>
          <p:txBody>
            <a:bodyPr/>
            <a:lstStyle/>
            <a:p>
              <a:pPr marL="290513" indent="-290513">
                <a:spcBef>
                  <a:spcPts val="472"/>
                </a:spcBef>
                <a:buFont typeface="Arial" charset="0"/>
                <a:buChar char="•"/>
                <a:defRPr/>
              </a:pPr>
              <a:r>
                <a:rPr lang="en-US" sz="2800" dirty="0">
                  <a:latin typeface="+mn-lt"/>
                  <a:cs typeface="+mn-cs"/>
                  <a:sym typeface="Symbol" pitchFamily="18" charset="2"/>
                </a:rPr>
                <a:t>On receipt of </a:t>
              </a:r>
              <a:r>
                <a:rPr lang="en-US" sz="2800" i="1" dirty="0">
                  <a:latin typeface="+mn-lt"/>
                  <a:cs typeface="+mn-cs"/>
                  <a:sym typeface="Symbol" pitchFamily="18" charset="2"/>
                </a:rPr>
                <a:t>T</a:t>
              </a:r>
              <a:r>
                <a:rPr lang="en-US" sz="2800" i="1" baseline="-25000" dirty="0">
                  <a:latin typeface="+mn-lt"/>
                  <a:cs typeface="+mn-cs"/>
                  <a:sym typeface="Symbol" pitchFamily="18" charset="2"/>
                </a:rPr>
                <a:t>i</a:t>
              </a:r>
              <a:r>
                <a:rPr lang="en-US" sz="2800" dirty="0">
                  <a:latin typeface="+mn-lt"/>
                  <a:cs typeface="+mn-cs"/>
                  <a:sym typeface="Symbol" pitchFamily="18" charset="2"/>
                </a:rPr>
                <a:t>  , </a:t>
              </a:r>
              <a:r>
                <a:rPr lang="en-US" sz="2800" b="1" dirty="0">
                  <a:latin typeface="+mn-lt"/>
                  <a:cs typeface="+mn-cs"/>
                  <a:sym typeface="Symbol" pitchFamily="18" charset="2"/>
                </a:rPr>
                <a:t>B</a:t>
              </a:r>
              <a:r>
                <a:rPr lang="en-US" sz="2800" dirty="0">
                  <a:latin typeface="+mn-lt"/>
                  <a:cs typeface="+mn-cs"/>
                  <a:sym typeface="Symbol" pitchFamily="18" charset="2"/>
                </a:rPr>
                <a:t> computes next expected: </a:t>
              </a:r>
              <a:r>
                <a:rPr lang="en-US" sz="2800" i="1" dirty="0" smtClean="0">
                  <a:latin typeface="+mn-lt"/>
                  <a:cs typeface="+mn-cs"/>
                  <a:sym typeface="Symbol" pitchFamily="18" charset="2"/>
                </a:rPr>
                <a:t>T</a:t>
              </a:r>
              <a:r>
                <a:rPr lang="en-US" sz="2800" i="1" baseline="-25000" dirty="0" smtClean="0">
                  <a:latin typeface="+mn-lt"/>
                  <a:cs typeface="+mn-cs"/>
                  <a:sym typeface="Symbol" pitchFamily="18" charset="2"/>
                </a:rPr>
                <a:t>i</a:t>
              </a:r>
              <a:r>
                <a:rPr lang="en-US" sz="2800" baseline="-25000" dirty="0" smtClean="0">
                  <a:latin typeface="+mn-lt"/>
                  <a:cs typeface="+mn-cs"/>
                  <a:sym typeface="Symbol" pitchFamily="18" charset="2"/>
                </a:rPr>
                <a:t>+1</a:t>
              </a:r>
              <a:endParaRPr lang="en-US" sz="2800" dirty="0">
                <a:latin typeface="+mn-lt"/>
                <a:cs typeface="+mn-cs"/>
                <a:sym typeface="Symbol" pitchFamily="18" charset="2"/>
              </a:endParaRPr>
            </a:p>
          </p:txBody>
        </p:sp>
        <p:sp>
          <p:nvSpPr>
            <p:cNvPr id="79" name="Text Box 8"/>
            <p:cNvSpPr txBox="1">
              <a:spLocks noChangeArrowheads="1"/>
            </p:cNvSpPr>
            <p:nvPr/>
          </p:nvSpPr>
          <p:spPr bwMode="auto">
            <a:xfrm>
              <a:off x="2895600" y="4191000"/>
              <a:ext cx="415925" cy="297517"/>
            </a:xfrm>
            <a:prstGeom prst="rect">
              <a:avLst/>
            </a:prstGeom>
            <a:noFill/>
            <a:ln w="50800" algn="ctr">
              <a:noFill/>
              <a:miter lim="800000"/>
              <a:headEnd/>
              <a:tailEnd/>
            </a:ln>
          </p:spPr>
          <p:txBody>
            <a:bodyPr>
              <a:spAutoFit/>
            </a:bodyPr>
            <a:lstStyle/>
            <a:p>
              <a:r>
                <a:rPr lang="en-US" sz="2000" baseline="-25000">
                  <a:latin typeface="Calibri" pitchFamily="34" charset="0"/>
                </a:rPr>
                <a:t>AB</a:t>
              </a:r>
            </a:p>
          </p:txBody>
        </p:sp>
        <p:sp>
          <p:nvSpPr>
            <p:cNvPr id="80" name="Text Box 8"/>
            <p:cNvSpPr txBox="1">
              <a:spLocks noChangeArrowheads="1"/>
            </p:cNvSpPr>
            <p:nvPr/>
          </p:nvSpPr>
          <p:spPr bwMode="auto">
            <a:xfrm>
              <a:off x="7467600" y="4191000"/>
              <a:ext cx="415925" cy="297517"/>
            </a:xfrm>
            <a:prstGeom prst="rect">
              <a:avLst/>
            </a:prstGeom>
            <a:noFill/>
            <a:ln w="50800" algn="ctr">
              <a:noFill/>
              <a:miter lim="800000"/>
              <a:headEnd/>
              <a:tailEnd/>
            </a:ln>
          </p:spPr>
          <p:txBody>
            <a:bodyPr>
              <a:spAutoFit/>
            </a:bodyPr>
            <a:lstStyle/>
            <a:p>
              <a:r>
                <a:rPr lang="en-US" sz="2000" baseline="-25000" dirty="0">
                  <a:latin typeface="Calibri" pitchFamily="34" charset="0"/>
                </a:rPr>
                <a:t>AB</a:t>
              </a:r>
            </a:p>
          </p:txBody>
        </p:sp>
      </p:grpSp>
      <p:grpSp>
        <p:nvGrpSpPr>
          <p:cNvPr id="81" name="Group 80"/>
          <p:cNvGrpSpPr/>
          <p:nvPr/>
        </p:nvGrpSpPr>
        <p:grpSpPr>
          <a:xfrm>
            <a:off x="7477125" y="2341563"/>
            <a:ext cx="609600" cy="445532"/>
            <a:chOff x="7848600" y="3276600"/>
            <a:chExt cx="609600" cy="445532"/>
          </a:xfrm>
        </p:grpSpPr>
        <p:sp>
          <p:nvSpPr>
            <p:cNvPr id="82" name="Rectangle 81"/>
            <p:cNvSpPr/>
            <p:nvPr/>
          </p:nvSpPr>
          <p:spPr>
            <a:xfrm>
              <a:off x="7848600" y="3352800"/>
              <a:ext cx="412292" cy="369332"/>
            </a:xfrm>
            <a:prstGeom prst="rect">
              <a:avLst/>
            </a:prstGeom>
          </p:spPr>
          <p:txBody>
            <a:bodyPr wrap="none">
              <a:spAutoFit/>
            </a:bodyPr>
            <a:lstStyle/>
            <a:p>
              <a:r>
                <a:rPr lang="en-US" b="1" i="1" dirty="0" smtClean="0"/>
                <a:t>T</a:t>
              </a:r>
              <a:r>
                <a:rPr lang="en-US" b="1" i="1" baseline="-25000" dirty="0" smtClean="0"/>
                <a:t> 3</a:t>
              </a:r>
              <a:endParaRPr lang="en-US" dirty="0"/>
            </a:p>
          </p:txBody>
        </p:sp>
        <p:sp>
          <p:nvSpPr>
            <p:cNvPr id="84" name="Text Box 8"/>
            <p:cNvSpPr txBox="1">
              <a:spLocks noChangeArrowheads="1"/>
            </p:cNvSpPr>
            <p:nvPr/>
          </p:nvSpPr>
          <p:spPr bwMode="auto">
            <a:xfrm>
              <a:off x="8001000" y="3276600"/>
              <a:ext cx="457200" cy="297517"/>
            </a:xfrm>
            <a:prstGeom prst="rect">
              <a:avLst/>
            </a:prstGeom>
            <a:noFill/>
            <a:ln w="50800" algn="ctr">
              <a:noFill/>
              <a:miter lim="800000"/>
              <a:headEnd/>
              <a:tailEnd/>
            </a:ln>
          </p:spPr>
          <p:txBody>
            <a:bodyPr>
              <a:spAutoFit/>
            </a:bodyPr>
            <a:lstStyle/>
            <a:p>
              <a:r>
                <a:rPr lang="en-US" sz="2000" b="1" baseline="-25000" dirty="0">
                  <a:latin typeface="Calibri" pitchFamily="34" charset="0"/>
                </a:rPr>
                <a:t>AB</a:t>
              </a:r>
            </a:p>
          </p:txBody>
        </p:sp>
      </p:grpSp>
      <p:sp>
        <p:nvSpPr>
          <p:cNvPr id="91" name="TextBox 90"/>
          <p:cNvSpPr txBox="1"/>
          <p:nvPr/>
        </p:nvSpPr>
        <p:spPr>
          <a:xfrm>
            <a:off x="6791325" y="2417763"/>
            <a:ext cx="412292" cy="369332"/>
          </a:xfrm>
          <a:prstGeom prst="rect">
            <a:avLst/>
          </a:prstGeom>
          <a:noFill/>
        </p:spPr>
        <p:txBody>
          <a:bodyPr wrap="none" rtlCol="0">
            <a:spAutoFit/>
          </a:bodyPr>
          <a:lstStyle/>
          <a:p>
            <a:r>
              <a:rPr lang="en-US" dirty="0" smtClean="0">
                <a:sym typeface="Symbol"/>
              </a:rPr>
              <a:t></a:t>
            </a:r>
            <a:endParaRPr lang="en-US" dirty="0"/>
          </a:p>
        </p:txBody>
      </p:sp>
      <p:grpSp>
        <p:nvGrpSpPr>
          <p:cNvPr id="94" name="Group 93"/>
          <p:cNvGrpSpPr/>
          <p:nvPr/>
        </p:nvGrpSpPr>
        <p:grpSpPr>
          <a:xfrm>
            <a:off x="7477125" y="2341563"/>
            <a:ext cx="609600" cy="445532"/>
            <a:chOff x="7848600" y="3276600"/>
            <a:chExt cx="609600" cy="445532"/>
          </a:xfrm>
        </p:grpSpPr>
        <p:sp>
          <p:nvSpPr>
            <p:cNvPr id="95" name="Rectangle 94"/>
            <p:cNvSpPr/>
            <p:nvPr/>
          </p:nvSpPr>
          <p:spPr>
            <a:xfrm>
              <a:off x="7848600" y="3352800"/>
              <a:ext cx="412292" cy="369332"/>
            </a:xfrm>
            <a:prstGeom prst="rect">
              <a:avLst/>
            </a:prstGeom>
          </p:spPr>
          <p:txBody>
            <a:bodyPr wrap="none">
              <a:spAutoFit/>
            </a:bodyPr>
            <a:lstStyle/>
            <a:p>
              <a:r>
                <a:rPr lang="en-US" b="1" i="1" dirty="0" smtClean="0"/>
                <a:t>T</a:t>
              </a:r>
              <a:r>
                <a:rPr lang="en-US" b="1" i="1" baseline="-25000" dirty="0" smtClean="0"/>
                <a:t> 2</a:t>
              </a:r>
              <a:endParaRPr lang="en-US" dirty="0"/>
            </a:p>
          </p:txBody>
        </p:sp>
        <p:sp>
          <p:nvSpPr>
            <p:cNvPr id="96" name="Text Box 8"/>
            <p:cNvSpPr txBox="1">
              <a:spLocks noChangeArrowheads="1"/>
            </p:cNvSpPr>
            <p:nvPr/>
          </p:nvSpPr>
          <p:spPr bwMode="auto">
            <a:xfrm>
              <a:off x="8001000" y="3276600"/>
              <a:ext cx="457200" cy="297517"/>
            </a:xfrm>
            <a:prstGeom prst="rect">
              <a:avLst/>
            </a:prstGeom>
            <a:noFill/>
            <a:ln w="50800" algn="ctr">
              <a:noFill/>
              <a:miter lim="800000"/>
              <a:headEnd/>
              <a:tailEnd/>
            </a:ln>
          </p:spPr>
          <p:txBody>
            <a:bodyPr>
              <a:spAutoFit/>
            </a:bodyPr>
            <a:lstStyle/>
            <a:p>
              <a:r>
                <a:rPr lang="en-US" sz="2000" b="1" baseline="-25000" dirty="0">
                  <a:latin typeface="Calibri" pitchFamily="34" charset="0"/>
                </a:rPr>
                <a:t>AB</a:t>
              </a:r>
            </a:p>
          </p:txBody>
        </p:sp>
      </p:grpSp>
      <p:grpSp>
        <p:nvGrpSpPr>
          <p:cNvPr id="97" name="Group 96"/>
          <p:cNvGrpSpPr/>
          <p:nvPr/>
        </p:nvGrpSpPr>
        <p:grpSpPr>
          <a:xfrm>
            <a:off x="7477125" y="2341563"/>
            <a:ext cx="609600" cy="445532"/>
            <a:chOff x="7848600" y="3276600"/>
            <a:chExt cx="609600" cy="445532"/>
          </a:xfrm>
        </p:grpSpPr>
        <p:sp>
          <p:nvSpPr>
            <p:cNvPr id="98" name="Rectangle 97"/>
            <p:cNvSpPr/>
            <p:nvPr/>
          </p:nvSpPr>
          <p:spPr>
            <a:xfrm>
              <a:off x="7848600" y="3352800"/>
              <a:ext cx="412292" cy="369332"/>
            </a:xfrm>
            <a:prstGeom prst="rect">
              <a:avLst/>
            </a:prstGeom>
          </p:spPr>
          <p:txBody>
            <a:bodyPr wrap="none">
              <a:spAutoFit/>
            </a:bodyPr>
            <a:lstStyle/>
            <a:p>
              <a:r>
                <a:rPr lang="en-US" b="1" i="1" dirty="0" smtClean="0"/>
                <a:t>T</a:t>
              </a:r>
              <a:r>
                <a:rPr lang="en-US" b="1" i="1" baseline="-25000" dirty="0" smtClean="0"/>
                <a:t> 1</a:t>
              </a:r>
              <a:endParaRPr lang="en-US" dirty="0"/>
            </a:p>
          </p:txBody>
        </p:sp>
        <p:sp>
          <p:nvSpPr>
            <p:cNvPr id="99" name="Text Box 8"/>
            <p:cNvSpPr txBox="1">
              <a:spLocks noChangeArrowheads="1"/>
            </p:cNvSpPr>
            <p:nvPr/>
          </p:nvSpPr>
          <p:spPr bwMode="auto">
            <a:xfrm>
              <a:off x="8001000" y="3276600"/>
              <a:ext cx="457200" cy="297517"/>
            </a:xfrm>
            <a:prstGeom prst="rect">
              <a:avLst/>
            </a:prstGeom>
            <a:noFill/>
            <a:ln w="50800" algn="ctr">
              <a:noFill/>
              <a:miter lim="800000"/>
              <a:headEnd/>
              <a:tailEnd/>
            </a:ln>
          </p:spPr>
          <p:txBody>
            <a:bodyPr>
              <a:spAutoFit/>
            </a:bodyPr>
            <a:lstStyle/>
            <a:p>
              <a:r>
                <a:rPr lang="en-US" sz="2000" b="1" baseline="-25000" dirty="0">
                  <a:latin typeface="Calibri" pitchFamily="34" charset="0"/>
                </a:rPr>
                <a:t>AB</a:t>
              </a:r>
            </a:p>
          </p:txBody>
        </p:sp>
      </p:grpSp>
      <p:grpSp>
        <p:nvGrpSpPr>
          <p:cNvPr id="100" name="Group 99"/>
          <p:cNvGrpSpPr/>
          <p:nvPr/>
        </p:nvGrpSpPr>
        <p:grpSpPr>
          <a:xfrm>
            <a:off x="7477125" y="2341563"/>
            <a:ext cx="609600" cy="445532"/>
            <a:chOff x="7848600" y="3276600"/>
            <a:chExt cx="609600" cy="445532"/>
          </a:xfrm>
        </p:grpSpPr>
        <p:sp>
          <p:nvSpPr>
            <p:cNvPr id="101" name="Rectangle 100"/>
            <p:cNvSpPr/>
            <p:nvPr/>
          </p:nvSpPr>
          <p:spPr>
            <a:xfrm>
              <a:off x="7848600" y="3352800"/>
              <a:ext cx="412292" cy="369332"/>
            </a:xfrm>
            <a:prstGeom prst="rect">
              <a:avLst/>
            </a:prstGeom>
          </p:spPr>
          <p:txBody>
            <a:bodyPr wrap="none">
              <a:spAutoFit/>
            </a:bodyPr>
            <a:lstStyle/>
            <a:p>
              <a:r>
                <a:rPr lang="en-US" b="1" i="1" dirty="0" smtClean="0"/>
                <a:t>T</a:t>
              </a:r>
              <a:r>
                <a:rPr lang="en-US" b="1" i="1" baseline="-25000" dirty="0" smtClean="0"/>
                <a:t> 4</a:t>
              </a:r>
              <a:endParaRPr lang="en-US" dirty="0"/>
            </a:p>
          </p:txBody>
        </p:sp>
        <p:sp>
          <p:nvSpPr>
            <p:cNvPr id="102" name="Text Box 8"/>
            <p:cNvSpPr txBox="1">
              <a:spLocks noChangeArrowheads="1"/>
            </p:cNvSpPr>
            <p:nvPr/>
          </p:nvSpPr>
          <p:spPr bwMode="auto">
            <a:xfrm>
              <a:off x="8001000" y="3276600"/>
              <a:ext cx="457200" cy="297517"/>
            </a:xfrm>
            <a:prstGeom prst="rect">
              <a:avLst/>
            </a:prstGeom>
            <a:noFill/>
            <a:ln w="50800" algn="ctr">
              <a:noFill/>
              <a:miter lim="800000"/>
              <a:headEnd/>
              <a:tailEnd/>
            </a:ln>
          </p:spPr>
          <p:txBody>
            <a:bodyPr>
              <a:spAutoFit/>
            </a:bodyPr>
            <a:lstStyle/>
            <a:p>
              <a:r>
                <a:rPr lang="en-US" sz="2000" b="1" baseline="-25000" dirty="0">
                  <a:latin typeface="Calibri" pitchFamily="34" charset="0"/>
                </a:rPr>
                <a:t>AB</a:t>
              </a:r>
            </a:p>
          </p:txBody>
        </p:sp>
      </p:grpSp>
      <p:sp>
        <p:nvSpPr>
          <p:cNvPr id="103" name="Rectangle 3"/>
          <p:cNvSpPr txBox="1">
            <a:spLocks noChangeArrowheads="1"/>
          </p:cNvSpPr>
          <p:nvPr/>
        </p:nvSpPr>
        <p:spPr bwMode="auto">
          <a:xfrm>
            <a:off x="457200" y="4191000"/>
            <a:ext cx="8458200" cy="1143000"/>
          </a:xfrm>
          <a:prstGeom prst="rect">
            <a:avLst/>
          </a:prstGeom>
          <a:noFill/>
          <a:ln w="9525">
            <a:noFill/>
            <a:miter lim="800000"/>
            <a:headEnd/>
            <a:tailEnd/>
          </a:ln>
        </p:spPr>
        <p:txBody>
          <a:bodyPr/>
          <a:lstStyle/>
          <a:p>
            <a:pPr marL="290513" indent="-290513">
              <a:spcBef>
                <a:spcPts val="472"/>
              </a:spcBef>
              <a:buFont typeface="Arial" charset="0"/>
              <a:buChar char="•"/>
              <a:defRPr/>
            </a:pPr>
            <a:r>
              <a:rPr lang="en-US" sz="2800" dirty="0">
                <a:latin typeface="+mn-lt"/>
                <a:cs typeface="+mn-cs"/>
                <a:sym typeface="Symbol" pitchFamily="18" charset="2"/>
              </a:rPr>
              <a:t>On receipt of </a:t>
            </a:r>
            <a:r>
              <a:rPr lang="en-US" sz="2800" i="1" dirty="0">
                <a:latin typeface="+mn-lt"/>
                <a:cs typeface="+mn-cs"/>
                <a:sym typeface="Symbol" pitchFamily="18" charset="2"/>
              </a:rPr>
              <a:t>T</a:t>
            </a:r>
            <a:r>
              <a:rPr lang="en-US" sz="2800" i="1" baseline="-25000" dirty="0">
                <a:latin typeface="+mn-lt"/>
                <a:cs typeface="+mn-cs"/>
                <a:sym typeface="Symbol" pitchFamily="18" charset="2"/>
              </a:rPr>
              <a:t>i</a:t>
            </a:r>
            <a:r>
              <a:rPr lang="en-US" sz="2800" dirty="0">
                <a:latin typeface="+mn-lt"/>
                <a:cs typeface="+mn-cs"/>
                <a:sym typeface="Symbol" pitchFamily="18" charset="2"/>
              </a:rPr>
              <a:t>  , </a:t>
            </a:r>
            <a:r>
              <a:rPr lang="en-US" sz="2800" b="1" dirty="0">
                <a:latin typeface="+mn-lt"/>
                <a:cs typeface="+mn-cs"/>
                <a:sym typeface="Symbol" pitchFamily="18" charset="2"/>
              </a:rPr>
              <a:t>B</a:t>
            </a:r>
            <a:r>
              <a:rPr lang="en-US" sz="2800" dirty="0">
                <a:latin typeface="+mn-lt"/>
                <a:cs typeface="+mn-cs"/>
                <a:sym typeface="Symbol" pitchFamily="18" charset="2"/>
              </a:rPr>
              <a:t> computes next expected: </a:t>
            </a:r>
            <a:r>
              <a:rPr lang="en-US" sz="2800" i="1" dirty="0">
                <a:latin typeface="+mn-lt"/>
                <a:cs typeface="+mn-cs"/>
                <a:sym typeface="Symbol" pitchFamily="18" charset="2"/>
              </a:rPr>
              <a:t>T</a:t>
            </a:r>
            <a:r>
              <a:rPr lang="en-US" sz="2800" i="1" baseline="-25000" dirty="0">
                <a:latin typeface="+mn-lt"/>
                <a:cs typeface="+mn-cs"/>
                <a:sym typeface="Symbol" pitchFamily="18" charset="2"/>
              </a:rPr>
              <a:t>i</a:t>
            </a:r>
            <a:r>
              <a:rPr lang="en-US" sz="2800" baseline="-25000" dirty="0">
                <a:latin typeface="+mn-lt"/>
                <a:cs typeface="+mn-cs"/>
                <a:sym typeface="Symbol" pitchFamily="18" charset="2"/>
              </a:rPr>
              <a:t>+1</a:t>
            </a:r>
            <a:endParaRPr lang="en-US" sz="2800" dirty="0">
              <a:latin typeface="+mn-lt"/>
              <a:cs typeface="+mn-cs"/>
              <a:sym typeface="Symbol" pitchFamily="18" charset="2"/>
            </a:endParaRPr>
          </a:p>
          <a:p>
            <a:pPr marL="290513" indent="-290513">
              <a:spcBef>
                <a:spcPts val="472"/>
              </a:spcBef>
              <a:buFont typeface="Arial" charset="0"/>
              <a:buChar char="•"/>
              <a:defRPr/>
            </a:pPr>
            <a:r>
              <a:rPr lang="en-US" sz="2800" dirty="0">
                <a:latin typeface="+mn-lt"/>
                <a:cs typeface="+mn-cs"/>
                <a:sym typeface="Symbol" pitchFamily="18" charset="2"/>
              </a:rPr>
              <a:t>Handling message </a:t>
            </a:r>
            <a:r>
              <a:rPr lang="en-US" sz="2800" dirty="0" smtClean="0">
                <a:latin typeface="+mn-lt"/>
                <a:cs typeface="+mn-cs"/>
                <a:sym typeface="Symbol" pitchFamily="18" charset="2"/>
              </a:rPr>
              <a:t>loss?</a:t>
            </a:r>
            <a:endParaRPr lang="en-US" sz="2800" dirty="0">
              <a:latin typeface="+mn-lt"/>
              <a:cs typeface="+mn-cs"/>
              <a:sym typeface="Symbol" pitchFamily="18" charset="2"/>
            </a:endParaRPr>
          </a:p>
        </p:txBody>
      </p:sp>
    </p:spTree>
    <p:custDataLst>
      <p:tags r:id="rId1"/>
    </p:custDataLst>
    <p:extLst>
      <p:ext uri="{BB962C8B-B14F-4D97-AF65-F5344CB8AC3E}">
        <p14:creationId xmlns:p14="http://schemas.microsoft.com/office/powerpoint/2010/main" val="825694195"/>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6627">
                                            <p:txEl>
                                              <p:pRg st="0" end="0"/>
                                            </p:txEl>
                                          </p:spTgt>
                                        </p:tgtEl>
                                      </p:cBhvr>
                                    </p:animEffect>
                                    <p:set>
                                      <p:cBhvr>
                                        <p:cTn id="7" dur="1" fill="hold">
                                          <p:stCondLst>
                                            <p:cond delay="499"/>
                                          </p:stCondLst>
                                        </p:cTn>
                                        <p:tgtEl>
                                          <p:spTgt spid="26627">
                                            <p:txEl>
                                              <p:pRg st="0" end="0"/>
                                            </p:txEl>
                                          </p:spTgt>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26627">
                                            <p:txEl>
                                              <p:pRg st="1" end="1"/>
                                            </p:txEl>
                                          </p:spTgt>
                                        </p:tgtEl>
                                      </p:cBhvr>
                                    </p:animEffect>
                                    <p:set>
                                      <p:cBhvr>
                                        <p:cTn id="10" dur="1" fill="hold">
                                          <p:stCondLst>
                                            <p:cond delay="499"/>
                                          </p:stCondLst>
                                        </p:cTn>
                                        <p:tgtEl>
                                          <p:spTgt spid="26627">
                                            <p:txEl>
                                              <p:pRg st="1" end="1"/>
                                            </p:txEl>
                                          </p:spTgt>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26627">
                                            <p:txEl>
                                              <p:pRg st="2" end="2"/>
                                            </p:txEl>
                                          </p:spTgt>
                                        </p:tgtEl>
                                      </p:cBhvr>
                                    </p:animEffect>
                                    <p:set>
                                      <p:cBhvr>
                                        <p:cTn id="13" dur="1" fill="hold">
                                          <p:stCondLst>
                                            <p:cond delay="499"/>
                                          </p:stCondLst>
                                        </p:cTn>
                                        <p:tgtEl>
                                          <p:spTgt spid="26627">
                                            <p:txEl>
                                              <p:pRg st="2" end="2"/>
                                            </p:txEl>
                                          </p:spTgt>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500"/>
                                        <p:tgtEl>
                                          <p:spTgt spid="26627">
                                            <p:txEl>
                                              <p:pRg st="3" end="3"/>
                                            </p:txEl>
                                          </p:spTgt>
                                        </p:tgtEl>
                                      </p:cBhvr>
                                    </p:animEffect>
                                    <p:set>
                                      <p:cBhvr>
                                        <p:cTn id="16" dur="1" fill="hold">
                                          <p:stCondLst>
                                            <p:cond delay="499"/>
                                          </p:stCondLst>
                                        </p:cTn>
                                        <p:tgtEl>
                                          <p:spTgt spid="26627">
                                            <p:txEl>
                                              <p:pRg st="3" end="3"/>
                                            </p:txEl>
                                          </p:spTgt>
                                        </p:tgtEl>
                                        <p:attrNameLst>
                                          <p:attrName>style.visibility</p:attrName>
                                        </p:attrNameLst>
                                      </p:cBhvr>
                                      <p:to>
                                        <p:strVal val="hidden"/>
                                      </p:to>
                                    </p:se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50"/>
                                        </p:tgtEl>
                                        <p:attrNameLst>
                                          <p:attrName>style.visibility</p:attrName>
                                        </p:attrNameLst>
                                      </p:cBhvr>
                                      <p:to>
                                        <p:strVal val="visible"/>
                                      </p:to>
                                    </p:set>
                                    <p:animEffect transition="in" filter="wipe(left)">
                                      <p:cBhvr>
                                        <p:cTn id="20" dur="500"/>
                                        <p:tgtEl>
                                          <p:spTgt spid="50"/>
                                        </p:tgtEl>
                                      </p:cBhvr>
                                    </p:animEffect>
                                  </p:childTnLst>
                                </p:cTn>
                              </p:par>
                            </p:childTnLst>
                          </p:cTn>
                        </p:par>
                        <p:par>
                          <p:cTn id="21" fill="hold">
                            <p:stCondLst>
                              <p:cond delay="1000"/>
                            </p:stCondLst>
                            <p:childTnLst>
                              <p:par>
                                <p:cTn id="22" presetID="10" presetClass="exit" presetSubtype="0" fill="hold" grpId="0" nodeType="afterEffect">
                                  <p:stCondLst>
                                    <p:cond delay="300"/>
                                  </p:stCondLst>
                                  <p:childTnLst>
                                    <p:animEffect transition="out" filter="fade">
                                      <p:cBhvr>
                                        <p:cTn id="23" dur="500"/>
                                        <p:tgtEl>
                                          <p:spTgt spid="52"/>
                                        </p:tgtEl>
                                      </p:cBhvr>
                                    </p:animEffect>
                                    <p:set>
                                      <p:cBhvr>
                                        <p:cTn id="24" dur="1" fill="hold">
                                          <p:stCondLst>
                                            <p:cond delay="499"/>
                                          </p:stCondLst>
                                        </p:cTn>
                                        <p:tgtEl>
                                          <p:spTgt spid="52"/>
                                        </p:tgtEl>
                                        <p:attrNameLst>
                                          <p:attrName>style.visibility</p:attrName>
                                        </p:attrNameLst>
                                      </p:cBhvr>
                                      <p:to>
                                        <p:strVal val="hidden"/>
                                      </p:to>
                                    </p:set>
                                  </p:childTnLst>
                                </p:cTn>
                              </p:par>
                              <p:par>
                                <p:cTn id="25" presetID="10" presetClass="exit" presetSubtype="0" fill="hold" grpId="0" nodeType="withEffect">
                                  <p:stCondLst>
                                    <p:cond delay="300"/>
                                  </p:stCondLst>
                                  <p:childTnLst>
                                    <p:animEffect transition="out" filter="fade">
                                      <p:cBhvr>
                                        <p:cTn id="26" dur="500"/>
                                        <p:tgtEl>
                                          <p:spTgt spid="60"/>
                                        </p:tgtEl>
                                      </p:cBhvr>
                                    </p:animEffect>
                                    <p:set>
                                      <p:cBhvr>
                                        <p:cTn id="27" dur="1" fill="hold">
                                          <p:stCondLst>
                                            <p:cond delay="499"/>
                                          </p:stCondLst>
                                        </p:cTn>
                                        <p:tgtEl>
                                          <p:spTgt spid="60"/>
                                        </p:tgtEl>
                                        <p:attrNameLst>
                                          <p:attrName>style.visibility</p:attrName>
                                        </p:attrNameLst>
                                      </p:cBhvr>
                                      <p:to>
                                        <p:strVal val="hidden"/>
                                      </p:to>
                                    </p:set>
                                  </p:childTnLst>
                                </p:cTn>
                              </p:par>
                              <p:par>
                                <p:cTn id="28" presetID="10" presetClass="exit" presetSubtype="0" fill="hold" nodeType="withEffect">
                                  <p:stCondLst>
                                    <p:cond delay="300"/>
                                  </p:stCondLst>
                                  <p:childTnLst>
                                    <p:animEffect transition="out" filter="fade">
                                      <p:cBhvr>
                                        <p:cTn id="29" dur="500"/>
                                        <p:tgtEl>
                                          <p:spTgt spid="97"/>
                                        </p:tgtEl>
                                      </p:cBhvr>
                                    </p:animEffect>
                                    <p:set>
                                      <p:cBhvr>
                                        <p:cTn id="30" dur="1" fill="hold">
                                          <p:stCondLst>
                                            <p:cond delay="499"/>
                                          </p:stCondLst>
                                        </p:cTn>
                                        <p:tgtEl>
                                          <p:spTgt spid="97"/>
                                        </p:tgtEl>
                                        <p:attrNameLst>
                                          <p:attrName>style.visibility</p:attrName>
                                        </p:attrNameLst>
                                      </p:cBhvr>
                                      <p:to>
                                        <p:strVal val="hidden"/>
                                      </p:to>
                                    </p:set>
                                  </p:childTnLst>
                                </p:cTn>
                              </p:par>
                              <p:par>
                                <p:cTn id="31" presetID="10" presetClass="entr" presetSubtype="0" fill="hold" grpId="0" nodeType="withEffect">
                                  <p:stCondLst>
                                    <p:cond delay="0"/>
                                  </p:stCondLst>
                                  <p:childTnLst>
                                    <p:set>
                                      <p:cBhvr>
                                        <p:cTn id="32" dur="1" fill="hold">
                                          <p:stCondLst>
                                            <p:cond delay="0"/>
                                          </p:stCondLst>
                                        </p:cTn>
                                        <p:tgtEl>
                                          <p:spTgt spid="56"/>
                                        </p:tgtEl>
                                        <p:attrNameLst>
                                          <p:attrName>style.visibility</p:attrName>
                                        </p:attrNameLst>
                                      </p:cBhvr>
                                      <p:to>
                                        <p:strVal val="visible"/>
                                      </p:to>
                                    </p:set>
                                    <p:animEffect transition="in" filter="fade">
                                      <p:cBhvr>
                                        <p:cTn id="33" dur="500"/>
                                        <p:tgtEl>
                                          <p:spTgt spid="56"/>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61"/>
                                        </p:tgtEl>
                                        <p:attrNameLst>
                                          <p:attrName>style.visibility</p:attrName>
                                        </p:attrNameLst>
                                      </p:cBhvr>
                                      <p:to>
                                        <p:strVal val="visible"/>
                                      </p:to>
                                    </p:set>
                                    <p:animEffect transition="in" filter="fade">
                                      <p:cBhvr>
                                        <p:cTn id="36" dur="500"/>
                                        <p:tgtEl>
                                          <p:spTgt spid="61"/>
                                        </p:tgtEl>
                                      </p:cBhvr>
                                    </p:animEffect>
                                  </p:childTnLst>
                                </p:cTn>
                              </p:par>
                              <p:par>
                                <p:cTn id="37" presetID="10" presetClass="entr" presetSubtype="0" fill="hold" nodeType="withEffect">
                                  <p:stCondLst>
                                    <p:cond delay="0"/>
                                  </p:stCondLst>
                                  <p:childTnLst>
                                    <p:set>
                                      <p:cBhvr>
                                        <p:cTn id="38" dur="1" fill="hold">
                                          <p:stCondLst>
                                            <p:cond delay="0"/>
                                          </p:stCondLst>
                                        </p:cTn>
                                        <p:tgtEl>
                                          <p:spTgt spid="94"/>
                                        </p:tgtEl>
                                        <p:attrNameLst>
                                          <p:attrName>style.visibility</p:attrName>
                                        </p:attrNameLst>
                                      </p:cBhvr>
                                      <p:to>
                                        <p:strVal val="visible"/>
                                      </p:to>
                                    </p:set>
                                    <p:animEffect transition="in" filter="fade">
                                      <p:cBhvr>
                                        <p:cTn id="39" dur="500"/>
                                        <p:tgtEl>
                                          <p:spTgt spid="94"/>
                                        </p:tgtEl>
                                      </p:cBhvr>
                                    </p:animEffect>
                                  </p:childTnLst>
                                </p:cTn>
                              </p:par>
                            </p:childTnLst>
                          </p:cTn>
                        </p:par>
                        <p:par>
                          <p:cTn id="40" fill="hold">
                            <p:stCondLst>
                              <p:cond delay="1800"/>
                            </p:stCondLst>
                            <p:childTnLst>
                              <p:par>
                                <p:cTn id="41" presetID="22" presetClass="entr" presetSubtype="8" fill="hold"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left)">
                                      <p:cBhvr>
                                        <p:cTn id="43" dur="500"/>
                                        <p:tgtEl>
                                          <p:spTgt spid="37"/>
                                        </p:tgtEl>
                                      </p:cBhvr>
                                    </p:animEffect>
                                  </p:childTnLst>
                                </p:cTn>
                              </p:par>
                            </p:childTnLst>
                          </p:cTn>
                        </p:par>
                        <p:par>
                          <p:cTn id="44" fill="hold">
                            <p:stCondLst>
                              <p:cond delay="2300"/>
                            </p:stCondLst>
                            <p:childTnLst>
                              <p:par>
                                <p:cTn id="45" presetID="10" presetClass="exit" presetSubtype="0" fill="hold" grpId="1" nodeType="afterEffect">
                                  <p:stCondLst>
                                    <p:cond delay="300"/>
                                  </p:stCondLst>
                                  <p:childTnLst>
                                    <p:animEffect transition="out" filter="fade">
                                      <p:cBhvr>
                                        <p:cTn id="46" dur="500"/>
                                        <p:tgtEl>
                                          <p:spTgt spid="56"/>
                                        </p:tgtEl>
                                      </p:cBhvr>
                                    </p:animEffect>
                                    <p:set>
                                      <p:cBhvr>
                                        <p:cTn id="47" dur="1" fill="hold">
                                          <p:stCondLst>
                                            <p:cond delay="499"/>
                                          </p:stCondLst>
                                        </p:cTn>
                                        <p:tgtEl>
                                          <p:spTgt spid="56"/>
                                        </p:tgtEl>
                                        <p:attrNameLst>
                                          <p:attrName>style.visibility</p:attrName>
                                        </p:attrNameLst>
                                      </p:cBhvr>
                                      <p:to>
                                        <p:strVal val="hidden"/>
                                      </p:to>
                                    </p:set>
                                  </p:childTnLst>
                                </p:cTn>
                              </p:par>
                              <p:par>
                                <p:cTn id="48" presetID="10" presetClass="exit" presetSubtype="0" fill="hold" grpId="1" nodeType="withEffect">
                                  <p:stCondLst>
                                    <p:cond delay="300"/>
                                  </p:stCondLst>
                                  <p:childTnLst>
                                    <p:animEffect transition="out" filter="fade">
                                      <p:cBhvr>
                                        <p:cTn id="49" dur="500"/>
                                        <p:tgtEl>
                                          <p:spTgt spid="61"/>
                                        </p:tgtEl>
                                      </p:cBhvr>
                                    </p:animEffect>
                                    <p:set>
                                      <p:cBhvr>
                                        <p:cTn id="50" dur="1" fill="hold">
                                          <p:stCondLst>
                                            <p:cond delay="499"/>
                                          </p:stCondLst>
                                        </p:cTn>
                                        <p:tgtEl>
                                          <p:spTgt spid="61"/>
                                        </p:tgtEl>
                                        <p:attrNameLst>
                                          <p:attrName>style.visibility</p:attrName>
                                        </p:attrNameLst>
                                      </p:cBhvr>
                                      <p:to>
                                        <p:strVal val="hidden"/>
                                      </p:to>
                                    </p:set>
                                  </p:childTnLst>
                                </p:cTn>
                              </p:par>
                              <p:par>
                                <p:cTn id="51" presetID="10" presetClass="exit" presetSubtype="0" fill="hold" nodeType="withEffect">
                                  <p:stCondLst>
                                    <p:cond delay="300"/>
                                  </p:stCondLst>
                                  <p:childTnLst>
                                    <p:animEffect transition="out" filter="fade">
                                      <p:cBhvr>
                                        <p:cTn id="52" dur="500"/>
                                        <p:tgtEl>
                                          <p:spTgt spid="94"/>
                                        </p:tgtEl>
                                      </p:cBhvr>
                                    </p:animEffect>
                                    <p:set>
                                      <p:cBhvr>
                                        <p:cTn id="53" dur="1" fill="hold">
                                          <p:stCondLst>
                                            <p:cond delay="499"/>
                                          </p:stCondLst>
                                        </p:cTn>
                                        <p:tgtEl>
                                          <p:spTgt spid="94"/>
                                        </p:tgtEl>
                                        <p:attrNameLst>
                                          <p:attrName>style.visibility</p:attrName>
                                        </p:attrNameLst>
                                      </p:cBhvr>
                                      <p:to>
                                        <p:strVal val="hidden"/>
                                      </p:to>
                                    </p:set>
                                  </p:childTnLst>
                                </p:cTn>
                              </p:par>
                              <p:par>
                                <p:cTn id="54" presetID="10" presetClass="entr" presetSubtype="0" fill="hold" grpId="0" nodeType="with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fade">
                                      <p:cBhvr>
                                        <p:cTn id="56" dur="500"/>
                                        <p:tgtEl>
                                          <p:spTgt spid="57"/>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500"/>
                                        <p:tgtEl>
                                          <p:spTgt spid="62"/>
                                        </p:tgtEl>
                                      </p:cBhvr>
                                    </p:animEffect>
                                  </p:childTnLst>
                                </p:cTn>
                              </p:par>
                              <p:par>
                                <p:cTn id="60" presetID="10" presetClass="entr" presetSubtype="0" fill="hold" nodeType="withEffect">
                                  <p:stCondLst>
                                    <p:cond delay="0"/>
                                  </p:stCondLst>
                                  <p:childTnLst>
                                    <p:set>
                                      <p:cBhvr>
                                        <p:cTn id="61" dur="1" fill="hold">
                                          <p:stCondLst>
                                            <p:cond delay="0"/>
                                          </p:stCondLst>
                                        </p:cTn>
                                        <p:tgtEl>
                                          <p:spTgt spid="81"/>
                                        </p:tgtEl>
                                        <p:attrNameLst>
                                          <p:attrName>style.visibility</p:attrName>
                                        </p:attrNameLst>
                                      </p:cBhvr>
                                      <p:to>
                                        <p:strVal val="visible"/>
                                      </p:to>
                                    </p:set>
                                    <p:animEffect transition="in" filter="fade">
                                      <p:cBhvr>
                                        <p:cTn id="62" dur="500"/>
                                        <p:tgtEl>
                                          <p:spTgt spid="81"/>
                                        </p:tgtEl>
                                      </p:cBhvr>
                                    </p:animEffect>
                                  </p:childTnLst>
                                </p:cTn>
                              </p:par>
                            </p:childTnLst>
                          </p:cTn>
                        </p:par>
                        <p:par>
                          <p:cTn id="63" fill="hold">
                            <p:stCondLst>
                              <p:cond delay="3100"/>
                            </p:stCondLst>
                            <p:childTnLst>
                              <p:par>
                                <p:cTn id="64" presetID="22" presetClass="entr" presetSubtype="8" fill="hold" nodeType="afterEffect">
                                  <p:stCondLst>
                                    <p:cond delay="0"/>
                                  </p:stCondLst>
                                  <p:childTnLst>
                                    <p:set>
                                      <p:cBhvr>
                                        <p:cTn id="65" dur="1" fill="hold">
                                          <p:stCondLst>
                                            <p:cond delay="0"/>
                                          </p:stCondLst>
                                        </p:cTn>
                                        <p:tgtEl>
                                          <p:spTgt spid="46"/>
                                        </p:tgtEl>
                                        <p:attrNameLst>
                                          <p:attrName>style.visibility</p:attrName>
                                        </p:attrNameLst>
                                      </p:cBhvr>
                                      <p:to>
                                        <p:strVal val="visible"/>
                                      </p:to>
                                    </p:set>
                                    <p:animEffect transition="in" filter="wipe(left)">
                                      <p:cBhvr>
                                        <p:cTn id="66" dur="500"/>
                                        <p:tgtEl>
                                          <p:spTgt spid="46"/>
                                        </p:tgtEl>
                                      </p:cBhvr>
                                    </p:animEffect>
                                  </p:childTnLst>
                                </p:cTn>
                              </p:par>
                            </p:childTnLst>
                          </p:cTn>
                        </p:par>
                        <p:par>
                          <p:cTn id="67" fill="hold">
                            <p:stCondLst>
                              <p:cond delay="3600"/>
                            </p:stCondLst>
                            <p:childTnLst>
                              <p:par>
                                <p:cTn id="68" presetID="10" presetClass="exit" presetSubtype="0" fill="hold" grpId="1" nodeType="afterEffect">
                                  <p:stCondLst>
                                    <p:cond delay="300"/>
                                  </p:stCondLst>
                                  <p:childTnLst>
                                    <p:animEffect transition="out" filter="fade">
                                      <p:cBhvr>
                                        <p:cTn id="69" dur="500"/>
                                        <p:tgtEl>
                                          <p:spTgt spid="57"/>
                                        </p:tgtEl>
                                      </p:cBhvr>
                                    </p:animEffect>
                                    <p:set>
                                      <p:cBhvr>
                                        <p:cTn id="70" dur="1" fill="hold">
                                          <p:stCondLst>
                                            <p:cond delay="499"/>
                                          </p:stCondLst>
                                        </p:cTn>
                                        <p:tgtEl>
                                          <p:spTgt spid="57"/>
                                        </p:tgtEl>
                                        <p:attrNameLst>
                                          <p:attrName>style.visibility</p:attrName>
                                        </p:attrNameLst>
                                      </p:cBhvr>
                                      <p:to>
                                        <p:strVal val="hidden"/>
                                      </p:to>
                                    </p:set>
                                  </p:childTnLst>
                                </p:cTn>
                              </p:par>
                              <p:par>
                                <p:cTn id="71" presetID="10" presetClass="exit" presetSubtype="0" fill="hold" grpId="1" nodeType="withEffect">
                                  <p:stCondLst>
                                    <p:cond delay="300"/>
                                  </p:stCondLst>
                                  <p:childTnLst>
                                    <p:animEffect transition="out" filter="fade">
                                      <p:cBhvr>
                                        <p:cTn id="72" dur="500"/>
                                        <p:tgtEl>
                                          <p:spTgt spid="62"/>
                                        </p:tgtEl>
                                      </p:cBhvr>
                                    </p:animEffect>
                                    <p:set>
                                      <p:cBhvr>
                                        <p:cTn id="73" dur="1" fill="hold">
                                          <p:stCondLst>
                                            <p:cond delay="499"/>
                                          </p:stCondLst>
                                        </p:cTn>
                                        <p:tgtEl>
                                          <p:spTgt spid="62"/>
                                        </p:tgtEl>
                                        <p:attrNameLst>
                                          <p:attrName>style.visibility</p:attrName>
                                        </p:attrNameLst>
                                      </p:cBhvr>
                                      <p:to>
                                        <p:strVal val="hidden"/>
                                      </p:to>
                                    </p:set>
                                  </p:childTnLst>
                                </p:cTn>
                              </p:par>
                              <p:par>
                                <p:cTn id="74" presetID="10" presetClass="exit" presetSubtype="0" fill="hold" nodeType="withEffect">
                                  <p:stCondLst>
                                    <p:cond delay="300"/>
                                  </p:stCondLst>
                                  <p:childTnLst>
                                    <p:animEffect transition="out" filter="fade">
                                      <p:cBhvr>
                                        <p:cTn id="75" dur="500"/>
                                        <p:tgtEl>
                                          <p:spTgt spid="81"/>
                                        </p:tgtEl>
                                      </p:cBhvr>
                                    </p:animEffect>
                                    <p:set>
                                      <p:cBhvr>
                                        <p:cTn id="76" dur="1" fill="hold">
                                          <p:stCondLst>
                                            <p:cond delay="499"/>
                                          </p:stCondLst>
                                        </p:cTn>
                                        <p:tgtEl>
                                          <p:spTgt spid="81"/>
                                        </p:tgtEl>
                                        <p:attrNameLst>
                                          <p:attrName>style.visibility</p:attrName>
                                        </p:attrNameLst>
                                      </p:cBhvr>
                                      <p:to>
                                        <p:strVal val="hidden"/>
                                      </p:to>
                                    </p:set>
                                  </p:childTnLst>
                                </p:cTn>
                              </p:par>
                              <p:par>
                                <p:cTn id="77" presetID="10" presetClass="entr" presetSubtype="0" fill="hold" grpId="0" nodeType="with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fade">
                                      <p:cBhvr>
                                        <p:cTn id="79" dur="500"/>
                                        <p:tgtEl>
                                          <p:spTgt spid="58"/>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63"/>
                                        </p:tgtEl>
                                        <p:attrNameLst>
                                          <p:attrName>style.visibility</p:attrName>
                                        </p:attrNameLst>
                                      </p:cBhvr>
                                      <p:to>
                                        <p:strVal val="visible"/>
                                      </p:to>
                                    </p:set>
                                    <p:animEffect transition="in" filter="fade">
                                      <p:cBhvr>
                                        <p:cTn id="82" dur="500"/>
                                        <p:tgtEl>
                                          <p:spTgt spid="63"/>
                                        </p:tgtEl>
                                      </p:cBhvr>
                                    </p:animEffect>
                                  </p:childTnLst>
                                </p:cTn>
                              </p:par>
                              <p:par>
                                <p:cTn id="83" presetID="10" presetClass="entr" presetSubtype="0" fill="hold" nodeType="withEffect">
                                  <p:stCondLst>
                                    <p:cond delay="0"/>
                                  </p:stCondLst>
                                  <p:childTnLst>
                                    <p:set>
                                      <p:cBhvr>
                                        <p:cTn id="84" dur="1" fill="hold">
                                          <p:stCondLst>
                                            <p:cond delay="0"/>
                                          </p:stCondLst>
                                        </p:cTn>
                                        <p:tgtEl>
                                          <p:spTgt spid="100"/>
                                        </p:tgtEl>
                                        <p:attrNameLst>
                                          <p:attrName>style.visibility</p:attrName>
                                        </p:attrNameLst>
                                      </p:cBhvr>
                                      <p:to>
                                        <p:strVal val="visible"/>
                                      </p:to>
                                    </p:set>
                                    <p:animEffect transition="in" filter="fade">
                                      <p:cBhvr>
                                        <p:cTn id="85" dur="500"/>
                                        <p:tgtEl>
                                          <p:spTgt spid="100"/>
                                        </p:tgtEl>
                                      </p:cBhvr>
                                    </p:animEffect>
                                  </p:childTnLst>
                                </p:cTn>
                              </p:par>
                            </p:childTnLst>
                          </p:cTn>
                        </p:par>
                        <p:par>
                          <p:cTn id="86" fill="hold">
                            <p:stCondLst>
                              <p:cond delay="4400"/>
                            </p:stCondLst>
                            <p:childTnLst>
                              <p:par>
                                <p:cTn id="87" presetID="10" presetClass="entr" presetSubtype="0" fill="hold"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500"/>
                                        <p:tgtEl>
                                          <p:spTgt spid="74"/>
                                        </p:tgtEl>
                                      </p:cBhvr>
                                    </p:animEffect>
                                  </p:childTnLst>
                                </p:cTn>
                              </p:par>
                            </p:childTnLst>
                          </p:cTn>
                        </p:par>
                      </p:childTnLst>
                    </p:cTn>
                  </p:par>
                  <p:par>
                    <p:cTn id="90" fill="hold">
                      <p:stCondLst>
                        <p:cond delay="indefinite"/>
                      </p:stCondLst>
                      <p:childTnLst>
                        <p:par>
                          <p:cTn id="91" fill="hold">
                            <p:stCondLst>
                              <p:cond delay="0"/>
                            </p:stCondLst>
                            <p:childTnLst>
                              <p:par>
                                <p:cTn id="92" presetID="9" presetClass="exit" presetSubtype="0" fill="hold" nodeType="clickEffect">
                                  <p:stCondLst>
                                    <p:cond delay="0"/>
                                  </p:stCondLst>
                                  <p:childTnLst>
                                    <p:animEffect transition="out" filter="dissolve">
                                      <p:cBhvr>
                                        <p:cTn id="93" dur="1000"/>
                                        <p:tgtEl>
                                          <p:spTgt spid="46"/>
                                        </p:tgtEl>
                                      </p:cBhvr>
                                    </p:animEffect>
                                    <p:set>
                                      <p:cBhvr>
                                        <p:cTn id="94" dur="1" fill="hold">
                                          <p:stCondLst>
                                            <p:cond delay="999"/>
                                          </p:stCondLst>
                                        </p:cTn>
                                        <p:tgtEl>
                                          <p:spTgt spid="46"/>
                                        </p:tgtEl>
                                        <p:attrNameLst>
                                          <p:attrName>style.visibility</p:attrName>
                                        </p:attrNameLst>
                                      </p:cBhvr>
                                      <p:to>
                                        <p:strVal val="hidden"/>
                                      </p:to>
                                    </p:set>
                                  </p:childTnLst>
                                </p:cTn>
                              </p:par>
                              <p:par>
                                <p:cTn id="95" presetID="10" presetClass="exit" presetSubtype="0" fill="hold" grpId="1" nodeType="withEffect">
                                  <p:stCondLst>
                                    <p:cond delay="0"/>
                                  </p:stCondLst>
                                  <p:childTnLst>
                                    <p:animEffect transition="out" filter="fade">
                                      <p:cBhvr>
                                        <p:cTn id="96" dur="500"/>
                                        <p:tgtEl>
                                          <p:spTgt spid="63"/>
                                        </p:tgtEl>
                                      </p:cBhvr>
                                    </p:animEffect>
                                    <p:set>
                                      <p:cBhvr>
                                        <p:cTn id="97" dur="1" fill="hold">
                                          <p:stCondLst>
                                            <p:cond delay="499"/>
                                          </p:stCondLst>
                                        </p:cTn>
                                        <p:tgtEl>
                                          <p:spTgt spid="63"/>
                                        </p:tgtEl>
                                        <p:attrNameLst>
                                          <p:attrName>style.visibility</p:attrName>
                                        </p:attrNameLst>
                                      </p:cBhvr>
                                      <p:to>
                                        <p:strVal val="hidden"/>
                                      </p:to>
                                    </p:set>
                                  </p:childTnLst>
                                </p:cTn>
                              </p:par>
                              <p:par>
                                <p:cTn id="98" presetID="10" presetClass="exit" presetSubtype="0" fill="hold" nodeType="withEffect">
                                  <p:stCondLst>
                                    <p:cond delay="0"/>
                                  </p:stCondLst>
                                  <p:childTnLst>
                                    <p:animEffect transition="out" filter="fade">
                                      <p:cBhvr>
                                        <p:cTn id="99" dur="500"/>
                                        <p:tgtEl>
                                          <p:spTgt spid="100"/>
                                        </p:tgtEl>
                                      </p:cBhvr>
                                    </p:animEffect>
                                    <p:set>
                                      <p:cBhvr>
                                        <p:cTn id="100" dur="1" fill="hold">
                                          <p:stCondLst>
                                            <p:cond delay="499"/>
                                          </p:stCondLst>
                                        </p:cTn>
                                        <p:tgtEl>
                                          <p:spTgt spid="100"/>
                                        </p:tgtEl>
                                        <p:attrNameLst>
                                          <p:attrName>style.visibility</p:attrName>
                                        </p:attrNameLst>
                                      </p:cBhvr>
                                      <p:to>
                                        <p:strVal val="hidden"/>
                                      </p:to>
                                    </p:set>
                                  </p:childTnLst>
                                </p:cTn>
                              </p:par>
                              <p:par>
                                <p:cTn id="101" presetID="10" presetClass="entr" presetSubtype="0" fill="hold" grpId="2" nodeType="withEffect">
                                  <p:stCondLst>
                                    <p:cond delay="0"/>
                                  </p:stCondLst>
                                  <p:childTnLst>
                                    <p:set>
                                      <p:cBhvr>
                                        <p:cTn id="102" dur="1" fill="hold">
                                          <p:stCondLst>
                                            <p:cond delay="0"/>
                                          </p:stCondLst>
                                        </p:cTn>
                                        <p:tgtEl>
                                          <p:spTgt spid="62"/>
                                        </p:tgtEl>
                                        <p:attrNameLst>
                                          <p:attrName>style.visibility</p:attrName>
                                        </p:attrNameLst>
                                      </p:cBhvr>
                                      <p:to>
                                        <p:strVal val="visible"/>
                                      </p:to>
                                    </p:set>
                                    <p:animEffect transition="in" filter="fade">
                                      <p:cBhvr>
                                        <p:cTn id="103" dur="500"/>
                                        <p:tgtEl>
                                          <p:spTgt spid="62"/>
                                        </p:tgtEl>
                                      </p:cBhvr>
                                    </p:animEffect>
                                  </p:childTnLst>
                                </p:cTn>
                              </p:par>
                              <p:par>
                                <p:cTn id="104" presetID="10" presetClass="entr" presetSubtype="0" fill="hold" nodeType="withEffect">
                                  <p:stCondLst>
                                    <p:cond delay="0"/>
                                  </p:stCondLst>
                                  <p:childTnLst>
                                    <p:set>
                                      <p:cBhvr>
                                        <p:cTn id="105" dur="1" fill="hold">
                                          <p:stCondLst>
                                            <p:cond delay="0"/>
                                          </p:stCondLst>
                                        </p:cTn>
                                        <p:tgtEl>
                                          <p:spTgt spid="81"/>
                                        </p:tgtEl>
                                        <p:attrNameLst>
                                          <p:attrName>style.visibility</p:attrName>
                                        </p:attrNameLst>
                                      </p:cBhvr>
                                      <p:to>
                                        <p:strVal val="visible"/>
                                      </p:to>
                                    </p:set>
                                    <p:animEffect transition="in" filter="fade">
                                      <p:cBhvr>
                                        <p:cTn id="106" dur="500"/>
                                        <p:tgtEl>
                                          <p:spTgt spid="81"/>
                                        </p:tgtEl>
                                      </p:cBhvr>
                                    </p:animEffect>
                                  </p:childTnLst>
                                </p:cTn>
                              </p:par>
                            </p:childTnLst>
                          </p:cTn>
                        </p:par>
                        <p:par>
                          <p:cTn id="107" fill="hold">
                            <p:stCondLst>
                              <p:cond delay="1000"/>
                            </p:stCondLst>
                            <p:childTnLst>
                              <p:par>
                                <p:cTn id="108" presetID="22" presetClass="entr" presetSubtype="8" fill="hold" nodeType="afterEffect">
                                  <p:stCondLst>
                                    <p:cond delay="0"/>
                                  </p:stCondLst>
                                  <p:childTnLst>
                                    <p:set>
                                      <p:cBhvr>
                                        <p:cTn id="109" dur="1" fill="hold">
                                          <p:stCondLst>
                                            <p:cond delay="0"/>
                                          </p:stCondLst>
                                        </p:cTn>
                                        <p:tgtEl>
                                          <p:spTgt spid="38"/>
                                        </p:tgtEl>
                                        <p:attrNameLst>
                                          <p:attrName>style.visibility</p:attrName>
                                        </p:attrNameLst>
                                      </p:cBhvr>
                                      <p:to>
                                        <p:strVal val="visible"/>
                                      </p:to>
                                    </p:set>
                                    <p:animEffect transition="in" filter="wipe(left)">
                                      <p:cBhvr>
                                        <p:cTn id="110" dur="500"/>
                                        <p:tgtEl>
                                          <p:spTgt spid="38"/>
                                        </p:tgtEl>
                                      </p:cBhvr>
                                    </p:animEffect>
                                  </p:childTnLst>
                                </p:cTn>
                              </p:par>
                            </p:childTnLst>
                          </p:cTn>
                        </p:par>
                        <p:par>
                          <p:cTn id="111" fill="hold">
                            <p:stCondLst>
                              <p:cond delay="1500"/>
                            </p:stCondLst>
                            <p:childTnLst>
                              <p:par>
                                <p:cTn id="112" presetID="10" presetClass="entr" presetSubtype="0" fill="hold" grpId="0" nodeType="afterEffect">
                                  <p:stCondLst>
                                    <p:cond delay="0"/>
                                  </p:stCondLst>
                                  <p:childTnLst>
                                    <p:set>
                                      <p:cBhvr>
                                        <p:cTn id="113" dur="1" fill="hold">
                                          <p:stCondLst>
                                            <p:cond delay="0"/>
                                          </p:stCondLst>
                                        </p:cTn>
                                        <p:tgtEl>
                                          <p:spTgt spid="103"/>
                                        </p:tgtEl>
                                        <p:attrNameLst>
                                          <p:attrName>style.visibility</p:attrName>
                                        </p:attrNameLst>
                                      </p:cBhvr>
                                      <p:to>
                                        <p:strVal val="visible"/>
                                      </p:to>
                                    </p:set>
                                    <p:animEffect transition="in" filter="fade">
                                      <p:cBhvr>
                                        <p:cTn id="114" dur="500"/>
                                        <p:tgtEl>
                                          <p:spTgt spid="103"/>
                                        </p:tgtEl>
                                      </p:cBhvr>
                                    </p:animEffect>
                                  </p:childTnLst>
                                </p:cTn>
                              </p:par>
                            </p:childTnLst>
                          </p:cTn>
                        </p:par>
                      </p:childTnLst>
                    </p:cTn>
                  </p:par>
                  <p:par>
                    <p:cTn id="115" fill="hold">
                      <p:stCondLst>
                        <p:cond delay="indefinite"/>
                      </p:stCondLst>
                      <p:childTnLst>
                        <p:par>
                          <p:cTn id="116" fill="hold">
                            <p:stCondLst>
                              <p:cond delay="0"/>
                            </p:stCondLst>
                            <p:childTnLst>
                              <p:par>
                                <p:cTn id="117" presetID="10" presetClass="entr" presetSubtype="0" fill="hold" nodeType="clickEffect">
                                  <p:stCondLst>
                                    <p:cond delay="0"/>
                                  </p:stCondLst>
                                  <p:childTnLst>
                                    <p:set>
                                      <p:cBhvr>
                                        <p:cTn id="118" dur="1" fill="hold">
                                          <p:stCondLst>
                                            <p:cond delay="0"/>
                                          </p:stCondLst>
                                        </p:cTn>
                                        <p:tgtEl>
                                          <p:spTgt spid="5"/>
                                        </p:tgtEl>
                                        <p:attrNameLst>
                                          <p:attrName>style.visibility</p:attrName>
                                        </p:attrNameLst>
                                      </p:cBhvr>
                                      <p:to>
                                        <p:strVal val="visible"/>
                                      </p:to>
                                    </p:set>
                                    <p:animEffect transition="in" filter="fade">
                                      <p:cBhvr>
                                        <p:cTn id="119" dur="500"/>
                                        <p:tgtEl>
                                          <p:spTgt spid="5"/>
                                        </p:tgtEl>
                                      </p:cBhvr>
                                    </p:animEffect>
                                  </p:childTnLst>
                                </p:cTn>
                              </p:par>
                              <p:par>
                                <p:cTn id="120" presetID="10" presetClass="entr" presetSubtype="0" fill="hold" nodeType="withEffect">
                                  <p:stCondLst>
                                    <p:cond delay="0"/>
                                  </p:stCondLst>
                                  <p:childTnLst>
                                    <p:set>
                                      <p:cBhvr>
                                        <p:cTn id="121" dur="1" fill="hold">
                                          <p:stCondLst>
                                            <p:cond delay="0"/>
                                          </p:stCondLst>
                                        </p:cTn>
                                        <p:tgtEl>
                                          <p:spTgt spid="92"/>
                                        </p:tgtEl>
                                        <p:attrNameLst>
                                          <p:attrName>style.visibility</p:attrName>
                                        </p:attrNameLst>
                                      </p:cBhvr>
                                      <p:to>
                                        <p:strVal val="visible"/>
                                      </p:to>
                                    </p:set>
                                    <p:animEffect transition="in" filter="fade">
                                      <p:cBhvr>
                                        <p:cTn id="122" dur="500"/>
                                        <p:tgtEl>
                                          <p:spTgt spid="92"/>
                                        </p:tgtEl>
                                      </p:cBhvr>
                                    </p:animEffect>
                                  </p:childTnLst>
                                </p:cTn>
                              </p:par>
                              <p:par>
                                <p:cTn id="123" presetID="10" presetClass="exit" presetSubtype="0" fill="hold" nodeType="withEffect">
                                  <p:stCondLst>
                                    <p:cond delay="0"/>
                                  </p:stCondLst>
                                  <p:childTnLst>
                                    <p:animEffect transition="out" filter="fade">
                                      <p:cBhvr>
                                        <p:cTn id="124" dur="500"/>
                                        <p:tgtEl>
                                          <p:spTgt spid="81"/>
                                        </p:tgtEl>
                                      </p:cBhvr>
                                    </p:animEffect>
                                    <p:set>
                                      <p:cBhvr>
                                        <p:cTn id="125" dur="1" fill="hold">
                                          <p:stCondLst>
                                            <p:cond delay="499"/>
                                          </p:stCondLst>
                                        </p:cTn>
                                        <p:tgtEl>
                                          <p:spTgt spid="8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p:bldP spid="52" grpId="0"/>
      <p:bldP spid="56" grpId="0"/>
      <p:bldP spid="56" grpId="1"/>
      <p:bldP spid="57" grpId="0"/>
      <p:bldP spid="57" grpId="1"/>
      <p:bldP spid="58" grpId="0"/>
      <p:bldP spid="60" grpId="0"/>
      <p:bldP spid="61" grpId="0"/>
      <p:bldP spid="61" grpId="1"/>
      <p:bldP spid="62" grpId="0"/>
      <p:bldP spid="62" grpId="1"/>
      <p:bldP spid="62" grpId="2"/>
      <p:bldP spid="63" grpId="0"/>
      <p:bldP spid="63" grpId="1"/>
      <p:bldP spid="10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r>
              <a:rPr lang="en-US" smtClean="0"/>
              <a:t>SlyFi: Discovery/Binding</a:t>
            </a:r>
          </a:p>
        </p:txBody>
      </p:sp>
      <p:sp>
        <p:nvSpPr>
          <p:cNvPr id="24579" name="Content Placeholder 62"/>
          <p:cNvSpPr>
            <a:spLocks noGrp="1"/>
          </p:cNvSpPr>
          <p:nvPr>
            <p:ph idx="1"/>
          </p:nvPr>
        </p:nvSpPr>
        <p:spPr>
          <a:xfrm>
            <a:off x="457200" y="4191000"/>
            <a:ext cx="8229600" cy="1905000"/>
          </a:xfrm>
        </p:spPr>
        <p:txBody>
          <a:bodyPr/>
          <a:lstStyle/>
          <a:p>
            <a:pPr marL="290513" indent="-285750" eaLnBrk="1" hangingPunct="1"/>
            <a:r>
              <a:rPr lang="en-US" sz="2800" dirty="0" smtClean="0"/>
              <a:t>Discovery &amp; binding messages:</a:t>
            </a:r>
          </a:p>
          <a:p>
            <a:pPr marL="623888" lvl="1" indent="-219075" eaLnBrk="1" hangingPunct="1"/>
            <a:r>
              <a:rPr lang="en-US" sz="2400" dirty="0" smtClean="0"/>
              <a:t>Often sent when other party is not present</a:t>
            </a:r>
          </a:p>
          <a:p>
            <a:pPr marL="623888" lvl="1" indent="-219075" eaLnBrk="1" hangingPunct="1">
              <a:buFont typeface="Arial" charset="0"/>
              <a:buNone/>
            </a:pPr>
            <a:r>
              <a:rPr lang="en-US" sz="2400" dirty="0" smtClean="0">
                <a:sym typeface="Symbol" pitchFamily="18" charset="2"/>
              </a:rPr>
              <a:t> Can’t rely on transmission reception to synchronize </a:t>
            </a:r>
            <a:r>
              <a:rPr lang="en-US" sz="2400" i="1" dirty="0" err="1" smtClean="0">
                <a:sym typeface="Symbol" pitchFamily="18" charset="2"/>
              </a:rPr>
              <a:t>i</a:t>
            </a:r>
            <a:endParaRPr lang="en-US" i="1" dirty="0" smtClean="0"/>
          </a:p>
        </p:txBody>
      </p:sp>
      <p:sp>
        <p:nvSpPr>
          <p:cNvPr id="38" name="TextBox 37"/>
          <p:cNvSpPr txBox="1"/>
          <p:nvPr/>
        </p:nvSpPr>
        <p:spPr>
          <a:xfrm>
            <a:off x="6019800" y="3429000"/>
            <a:ext cx="689612" cy="461665"/>
          </a:xfrm>
          <a:prstGeom prst="rect">
            <a:avLst/>
          </a:prstGeom>
          <a:noFill/>
        </p:spPr>
        <p:txBody>
          <a:bodyPr wrap="none" rtlCol="0">
            <a:spAutoFit/>
          </a:bodyPr>
          <a:lstStyle/>
          <a:p>
            <a:r>
              <a:rPr lang="en-US" sz="2400" b="1" i="1" dirty="0" err="1" smtClean="0">
                <a:solidFill>
                  <a:srgbClr val="FF0000"/>
                </a:solidFill>
                <a:latin typeface="+mj-lt"/>
              </a:rPr>
              <a:t>i</a:t>
            </a:r>
            <a:r>
              <a:rPr lang="en-US" sz="2400" b="1" dirty="0" smtClean="0">
                <a:solidFill>
                  <a:srgbClr val="FF0000"/>
                </a:solidFill>
                <a:latin typeface="+mj-lt"/>
              </a:rPr>
              <a:t> = ?</a:t>
            </a:r>
            <a:endParaRPr lang="en-US" sz="2400" b="1" dirty="0">
              <a:solidFill>
                <a:srgbClr val="FF0000"/>
              </a:solidFill>
              <a:latin typeface="+mj-lt"/>
            </a:endParaRPr>
          </a:p>
        </p:txBody>
      </p:sp>
      <p:grpSp>
        <p:nvGrpSpPr>
          <p:cNvPr id="4" name="Group 35"/>
          <p:cNvGrpSpPr/>
          <p:nvPr/>
        </p:nvGrpSpPr>
        <p:grpSpPr>
          <a:xfrm>
            <a:off x="2668768" y="2069433"/>
            <a:ext cx="2971800" cy="485776"/>
            <a:chOff x="2895600" y="4772034"/>
            <a:chExt cx="2971800" cy="485776"/>
          </a:xfrm>
          <a:effectLst>
            <a:outerShdw blurRad="50800" dist="38100" dir="2700000" algn="tl" rotWithShape="0">
              <a:prstClr val="black">
                <a:alpha val="40000"/>
              </a:prstClr>
            </a:outerShdw>
          </a:effectLst>
        </p:grpSpPr>
        <p:sp>
          <p:nvSpPr>
            <p:cNvPr id="41" name="Rectangle 40"/>
            <p:cNvSpPr/>
            <p:nvPr/>
          </p:nvSpPr>
          <p:spPr bwMode="auto">
            <a:xfrm>
              <a:off x="3505200" y="4876800"/>
              <a:ext cx="2362200" cy="381000"/>
            </a:xfrm>
            <a:prstGeom prst="rect">
              <a:avLst/>
            </a:prstGeom>
            <a:blipFill>
              <a:blip r:embed="rId3"/>
              <a:tile tx="0" ty="0" sx="100000" sy="100000" flip="none" algn="tl"/>
            </a:blip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en-US" b="1" dirty="0" smtClean="0">
                  <a:solidFill>
                    <a:schemeClr val="tx1"/>
                  </a:solidFill>
                </a:rPr>
                <a:t>Probe: “Bob’s Device”</a:t>
              </a:r>
              <a:endParaRPr lang="en-US" b="1" dirty="0">
                <a:solidFill>
                  <a:schemeClr val="tx1"/>
                </a:solidFill>
              </a:endParaRPr>
            </a:p>
          </p:txBody>
        </p:sp>
        <p:grpSp>
          <p:nvGrpSpPr>
            <p:cNvPr id="5" name="Group 83"/>
            <p:cNvGrpSpPr>
              <a:grpSpLocks/>
            </p:cNvGrpSpPr>
            <p:nvPr/>
          </p:nvGrpSpPr>
          <p:grpSpPr bwMode="auto">
            <a:xfrm>
              <a:off x="2895600" y="4772034"/>
              <a:ext cx="685800" cy="485776"/>
              <a:chOff x="2895600" y="4772764"/>
              <a:chExt cx="685800" cy="485036"/>
            </a:xfrm>
          </p:grpSpPr>
          <p:sp>
            <p:nvSpPr>
              <p:cNvPr id="43" name="Rectangle 45"/>
              <p:cNvSpPr>
                <a:spLocks noChangeArrowheads="1"/>
              </p:cNvSpPr>
              <p:nvPr/>
            </p:nvSpPr>
            <p:spPr bwMode="auto">
              <a:xfrm>
                <a:off x="2895600" y="4877380"/>
                <a:ext cx="609600" cy="380420"/>
              </a:xfrm>
              <a:prstGeom prst="rect">
                <a:avLst/>
              </a:prstGeom>
              <a:blipFill>
                <a:blip r:embed="rId3"/>
                <a:tile tx="0" ty="0" sx="100000" sy="100000" flip="none" algn="tl"/>
              </a:blipFill>
              <a:ln>
                <a:headEnd/>
                <a:tailEnd/>
              </a:ln>
            </p:spPr>
            <p:style>
              <a:lnRef idx="2">
                <a:schemeClr val="accent1"/>
              </a:lnRef>
              <a:fillRef idx="1">
                <a:schemeClr val="lt1"/>
              </a:fillRef>
              <a:effectRef idx="0">
                <a:schemeClr val="accent1"/>
              </a:effectRef>
              <a:fontRef idx="minor">
                <a:schemeClr val="dk1"/>
              </a:fontRef>
            </p:style>
            <p:txBody>
              <a:bodyPr wrap="none" anchor="ctr"/>
              <a:lstStyle/>
              <a:p>
                <a:pPr algn="ctr" fontAlgn="auto">
                  <a:spcBef>
                    <a:spcPts val="0"/>
                  </a:spcBef>
                  <a:spcAft>
                    <a:spcPts val="0"/>
                  </a:spcAft>
                  <a:defRPr/>
                </a:pPr>
                <a:r>
                  <a:rPr lang="en-US" sz="2400" b="1" i="1" dirty="0" smtClean="0">
                    <a:solidFill>
                      <a:schemeClr val="tx1"/>
                    </a:solidFill>
                  </a:rPr>
                  <a:t>T</a:t>
                </a:r>
                <a:r>
                  <a:rPr lang="en-US" sz="2400" b="1" i="1" baseline="-25000" dirty="0" smtClean="0">
                    <a:solidFill>
                      <a:schemeClr val="tx1"/>
                    </a:solidFill>
                  </a:rPr>
                  <a:t>2  </a:t>
                </a:r>
                <a:endParaRPr lang="en-US" sz="2400" b="1" i="1" dirty="0">
                  <a:solidFill>
                    <a:schemeClr val="tx1"/>
                  </a:solidFill>
                </a:endParaRPr>
              </a:p>
            </p:txBody>
          </p:sp>
          <p:sp>
            <p:nvSpPr>
              <p:cNvPr id="44" name="Text Box 8"/>
              <p:cNvSpPr txBox="1">
                <a:spLocks noChangeArrowheads="1"/>
              </p:cNvSpPr>
              <p:nvPr/>
            </p:nvSpPr>
            <p:spPr bwMode="auto">
              <a:xfrm>
                <a:off x="3124200" y="4772764"/>
                <a:ext cx="457200" cy="338554"/>
              </a:xfrm>
              <a:prstGeom prst="rect">
                <a:avLst/>
              </a:prstGeom>
              <a:noFill/>
              <a:ln w="50800" algn="ctr">
                <a:noFill/>
                <a:miter lim="800000"/>
                <a:headEnd/>
                <a:tailEnd/>
              </a:ln>
            </p:spPr>
            <p:txBody>
              <a:bodyPr>
                <a:spAutoFit/>
              </a:bodyPr>
              <a:lstStyle/>
              <a:p>
                <a:r>
                  <a:rPr lang="en-US" sz="2400" b="1" baseline="-25000" dirty="0">
                    <a:latin typeface="Calibri" pitchFamily="34" charset="0"/>
                  </a:rPr>
                  <a:t>AB</a:t>
                </a:r>
              </a:p>
            </p:txBody>
          </p:sp>
        </p:grpSp>
      </p:grpSp>
      <p:grpSp>
        <p:nvGrpSpPr>
          <p:cNvPr id="6" name="Group 35"/>
          <p:cNvGrpSpPr/>
          <p:nvPr/>
        </p:nvGrpSpPr>
        <p:grpSpPr>
          <a:xfrm>
            <a:off x="2665232" y="2883567"/>
            <a:ext cx="2971800" cy="485776"/>
            <a:chOff x="2895600" y="4772034"/>
            <a:chExt cx="2971800" cy="485776"/>
          </a:xfrm>
          <a:effectLst>
            <a:outerShdw blurRad="50800" dist="38100" dir="2700000" algn="tl" rotWithShape="0">
              <a:prstClr val="black">
                <a:alpha val="40000"/>
              </a:prstClr>
            </a:outerShdw>
          </a:effectLst>
        </p:grpSpPr>
        <p:sp>
          <p:nvSpPr>
            <p:cNvPr id="46" name="Rectangle 45"/>
            <p:cNvSpPr/>
            <p:nvPr/>
          </p:nvSpPr>
          <p:spPr bwMode="auto">
            <a:xfrm>
              <a:off x="3505200" y="4876800"/>
              <a:ext cx="2362200" cy="381000"/>
            </a:xfrm>
            <a:prstGeom prst="rect">
              <a:avLst/>
            </a:prstGeom>
            <a:blipFill>
              <a:blip r:embed="rId3"/>
              <a:tile tx="0" ty="0" sx="100000" sy="100000" flip="none" algn="tl"/>
            </a:blip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en-US" b="1" dirty="0" smtClean="0">
                  <a:solidFill>
                    <a:schemeClr val="tx1"/>
                  </a:solidFill>
                </a:rPr>
                <a:t>Probe: “Bob’s Device”</a:t>
              </a:r>
              <a:endParaRPr lang="en-US" b="1" dirty="0">
                <a:solidFill>
                  <a:schemeClr val="tx1"/>
                </a:solidFill>
              </a:endParaRPr>
            </a:p>
          </p:txBody>
        </p:sp>
        <p:grpSp>
          <p:nvGrpSpPr>
            <p:cNvPr id="7" name="Group 83"/>
            <p:cNvGrpSpPr>
              <a:grpSpLocks/>
            </p:cNvGrpSpPr>
            <p:nvPr/>
          </p:nvGrpSpPr>
          <p:grpSpPr bwMode="auto">
            <a:xfrm>
              <a:off x="2895600" y="4772034"/>
              <a:ext cx="685800" cy="485776"/>
              <a:chOff x="2895600" y="4772764"/>
              <a:chExt cx="685800" cy="485036"/>
            </a:xfrm>
          </p:grpSpPr>
          <p:sp>
            <p:nvSpPr>
              <p:cNvPr id="48" name="Rectangle 45"/>
              <p:cNvSpPr>
                <a:spLocks noChangeArrowheads="1"/>
              </p:cNvSpPr>
              <p:nvPr/>
            </p:nvSpPr>
            <p:spPr bwMode="auto">
              <a:xfrm>
                <a:off x="2895600" y="4877380"/>
                <a:ext cx="609600" cy="380420"/>
              </a:xfrm>
              <a:prstGeom prst="rect">
                <a:avLst/>
              </a:prstGeom>
              <a:blipFill>
                <a:blip r:embed="rId3"/>
                <a:tile tx="0" ty="0" sx="100000" sy="100000" flip="none" algn="tl"/>
              </a:blipFill>
              <a:ln>
                <a:headEnd/>
                <a:tailEnd/>
              </a:ln>
            </p:spPr>
            <p:style>
              <a:lnRef idx="2">
                <a:schemeClr val="accent1"/>
              </a:lnRef>
              <a:fillRef idx="1">
                <a:schemeClr val="lt1"/>
              </a:fillRef>
              <a:effectRef idx="0">
                <a:schemeClr val="accent1"/>
              </a:effectRef>
              <a:fontRef idx="minor">
                <a:schemeClr val="dk1"/>
              </a:fontRef>
            </p:style>
            <p:txBody>
              <a:bodyPr wrap="none" anchor="ctr"/>
              <a:lstStyle/>
              <a:p>
                <a:pPr algn="ctr" fontAlgn="auto">
                  <a:spcBef>
                    <a:spcPts val="0"/>
                  </a:spcBef>
                  <a:spcAft>
                    <a:spcPts val="0"/>
                  </a:spcAft>
                  <a:defRPr/>
                </a:pPr>
                <a:r>
                  <a:rPr lang="en-US" sz="2400" b="1" i="1" dirty="0">
                    <a:solidFill>
                      <a:schemeClr val="tx1"/>
                    </a:solidFill>
                  </a:rPr>
                  <a:t>T</a:t>
                </a:r>
                <a:r>
                  <a:rPr lang="en-US" sz="2400" b="1" i="1" baseline="-25000" dirty="0">
                    <a:solidFill>
                      <a:schemeClr val="tx1"/>
                    </a:solidFill>
                  </a:rPr>
                  <a:t>i </a:t>
                </a:r>
                <a:r>
                  <a:rPr lang="en-US" sz="2400" b="1" i="1" baseline="-25000" dirty="0" smtClean="0">
                    <a:solidFill>
                      <a:schemeClr val="tx1"/>
                    </a:solidFill>
                  </a:rPr>
                  <a:t> </a:t>
                </a:r>
                <a:r>
                  <a:rPr lang="en-US" sz="2400" b="1" i="1" dirty="0" smtClean="0">
                    <a:solidFill>
                      <a:schemeClr val="tx1"/>
                    </a:solidFill>
                  </a:rPr>
                  <a:t> </a:t>
                </a:r>
                <a:endParaRPr lang="en-US" sz="2400" b="1" i="1" dirty="0">
                  <a:solidFill>
                    <a:schemeClr val="tx1"/>
                  </a:solidFill>
                </a:endParaRPr>
              </a:p>
            </p:txBody>
          </p:sp>
          <p:sp>
            <p:nvSpPr>
              <p:cNvPr id="49" name="Text Box 8"/>
              <p:cNvSpPr txBox="1">
                <a:spLocks noChangeArrowheads="1"/>
              </p:cNvSpPr>
              <p:nvPr/>
            </p:nvSpPr>
            <p:spPr bwMode="auto">
              <a:xfrm>
                <a:off x="3124200" y="4772764"/>
                <a:ext cx="457200" cy="338554"/>
              </a:xfrm>
              <a:prstGeom prst="rect">
                <a:avLst/>
              </a:prstGeom>
              <a:noFill/>
              <a:ln w="50800" algn="ctr">
                <a:noFill/>
                <a:miter lim="800000"/>
                <a:headEnd/>
                <a:tailEnd/>
              </a:ln>
            </p:spPr>
            <p:txBody>
              <a:bodyPr>
                <a:spAutoFit/>
              </a:bodyPr>
              <a:lstStyle/>
              <a:p>
                <a:r>
                  <a:rPr lang="en-US" sz="2400" b="1" baseline="-25000" dirty="0">
                    <a:latin typeface="Calibri" pitchFamily="34" charset="0"/>
                  </a:rPr>
                  <a:t>AB</a:t>
                </a:r>
              </a:p>
            </p:txBody>
          </p:sp>
        </p:grpSp>
      </p:grpSp>
      <p:sp>
        <p:nvSpPr>
          <p:cNvPr id="57" name="TextBox 56"/>
          <p:cNvSpPr txBox="1"/>
          <p:nvPr/>
        </p:nvSpPr>
        <p:spPr>
          <a:xfrm rot="5400000">
            <a:off x="3959227" y="2590618"/>
            <a:ext cx="521367" cy="369332"/>
          </a:xfrm>
          <a:prstGeom prst="rect">
            <a:avLst/>
          </a:prstGeom>
          <a:noFill/>
        </p:spPr>
        <p:txBody>
          <a:bodyPr wrap="square" rtlCol="0">
            <a:spAutoFit/>
          </a:bodyPr>
          <a:lstStyle/>
          <a:p>
            <a:pPr algn="ctr"/>
            <a:r>
              <a:rPr lang="en-US" b="1" dirty="0" smtClean="0">
                <a:latin typeface="Arial Narrow" pitchFamily="34" charset="0"/>
              </a:rPr>
              <a:t>...</a:t>
            </a:r>
            <a:endParaRPr lang="en-US" b="1" dirty="0">
              <a:latin typeface="Arial Narrow" pitchFamily="34" charset="0"/>
            </a:endParaRPr>
          </a:p>
        </p:txBody>
      </p:sp>
      <p:pic>
        <p:nvPicPr>
          <p:cNvPr id="58" name="Picture 19" descr="ap2"/>
          <p:cNvPicPr>
            <a:picLocks noChangeAspect="1" noChangeArrowheads="1"/>
          </p:cNvPicPr>
          <p:nvPr/>
        </p:nvPicPr>
        <p:blipFill>
          <a:blip r:embed="rId4" cstate="screen"/>
          <a:srcRect/>
          <a:stretch>
            <a:fillRect/>
          </a:stretch>
        </p:blipFill>
        <p:spPr bwMode="auto">
          <a:xfrm>
            <a:off x="6010094" y="2916904"/>
            <a:ext cx="612775" cy="612775"/>
          </a:xfrm>
          <a:prstGeom prst="rect">
            <a:avLst/>
          </a:prstGeom>
          <a:noFill/>
          <a:ln w="9525">
            <a:noFill/>
            <a:miter lim="800000"/>
            <a:headEnd/>
            <a:tailEnd/>
          </a:ln>
        </p:spPr>
      </p:pic>
      <p:pic>
        <p:nvPicPr>
          <p:cNvPr id="59" name="Picture 21" descr="bob.png"/>
          <p:cNvPicPr>
            <a:picLocks noChangeAspect="1"/>
          </p:cNvPicPr>
          <p:nvPr/>
        </p:nvPicPr>
        <p:blipFill>
          <a:blip r:embed="rId5" cstate="screen"/>
          <a:srcRect/>
          <a:stretch>
            <a:fillRect/>
          </a:stretch>
        </p:blipFill>
        <p:spPr bwMode="auto">
          <a:xfrm>
            <a:off x="6475232" y="2883567"/>
            <a:ext cx="687387" cy="706437"/>
          </a:xfrm>
          <a:prstGeom prst="rect">
            <a:avLst/>
          </a:prstGeom>
          <a:noFill/>
          <a:ln w="9525">
            <a:noFill/>
            <a:miter lim="800000"/>
            <a:headEnd/>
            <a:tailEnd/>
          </a:ln>
        </p:spPr>
      </p:pic>
      <p:sp>
        <p:nvSpPr>
          <p:cNvPr id="60" name="TextBox 59"/>
          <p:cNvSpPr txBox="1"/>
          <p:nvPr/>
        </p:nvSpPr>
        <p:spPr>
          <a:xfrm>
            <a:off x="5943781" y="1675733"/>
            <a:ext cx="1072922" cy="369332"/>
          </a:xfrm>
          <a:prstGeom prst="rect">
            <a:avLst/>
          </a:prstGeom>
          <a:noFill/>
        </p:spPr>
        <p:txBody>
          <a:bodyPr wrap="none" rtlCol="0">
            <a:spAutoFit/>
          </a:bodyPr>
          <a:lstStyle/>
          <a:p>
            <a:r>
              <a:rPr lang="en-US" dirty="0" smtClean="0"/>
              <a:t>Not here.</a:t>
            </a:r>
            <a:endParaRPr lang="en-US" dirty="0"/>
          </a:p>
        </p:txBody>
      </p:sp>
      <p:sp>
        <p:nvSpPr>
          <p:cNvPr id="61" name="TextBox 60"/>
          <p:cNvSpPr txBox="1"/>
          <p:nvPr/>
        </p:nvSpPr>
        <p:spPr>
          <a:xfrm>
            <a:off x="5945368" y="2145633"/>
            <a:ext cx="1072922" cy="369332"/>
          </a:xfrm>
          <a:prstGeom prst="rect">
            <a:avLst/>
          </a:prstGeom>
          <a:noFill/>
        </p:spPr>
        <p:txBody>
          <a:bodyPr wrap="none" rtlCol="0">
            <a:spAutoFit/>
          </a:bodyPr>
          <a:lstStyle/>
          <a:p>
            <a:r>
              <a:rPr lang="en-US" dirty="0" smtClean="0"/>
              <a:t>Not here.</a:t>
            </a:r>
            <a:endParaRPr lang="en-US" dirty="0"/>
          </a:p>
        </p:txBody>
      </p:sp>
      <p:sp>
        <p:nvSpPr>
          <p:cNvPr id="42" name="Slide Number Placeholder 41"/>
          <p:cNvSpPr>
            <a:spLocks noGrp="1"/>
          </p:cNvSpPr>
          <p:nvPr>
            <p:ph type="sldNum" sz="quarter" idx="12"/>
          </p:nvPr>
        </p:nvSpPr>
        <p:spPr/>
        <p:txBody>
          <a:bodyPr/>
          <a:lstStyle/>
          <a:p>
            <a:fld id="{26FF095B-7508-4EE0-8899-3B73C16B2014}" type="slidenum">
              <a:rPr lang="en-US" smtClean="0"/>
              <a:pPr/>
              <a:t>35</a:t>
            </a:fld>
            <a:endParaRPr lang="en-US"/>
          </a:p>
        </p:txBody>
      </p:sp>
      <p:pic>
        <p:nvPicPr>
          <p:cNvPr id="64" name="Picture 18" descr="dell_laptop_0_0"/>
          <p:cNvPicPr>
            <a:picLocks noChangeAspect="1" noChangeArrowheads="1"/>
          </p:cNvPicPr>
          <p:nvPr/>
        </p:nvPicPr>
        <p:blipFill>
          <a:blip r:embed="rId6" cstate="screen"/>
          <a:srcRect/>
          <a:stretch>
            <a:fillRect/>
          </a:stretch>
        </p:blipFill>
        <p:spPr bwMode="auto">
          <a:xfrm>
            <a:off x="1444445" y="1727867"/>
            <a:ext cx="679450" cy="577850"/>
          </a:xfrm>
          <a:prstGeom prst="rect">
            <a:avLst/>
          </a:prstGeom>
          <a:noFill/>
          <a:ln w="9525">
            <a:noFill/>
            <a:miter lim="800000"/>
            <a:headEnd/>
            <a:tailEnd/>
          </a:ln>
        </p:spPr>
      </p:pic>
      <p:pic>
        <p:nvPicPr>
          <p:cNvPr id="65" name="Picture 20" descr="alice.png"/>
          <p:cNvPicPr>
            <a:picLocks noChangeAspect="1"/>
          </p:cNvPicPr>
          <p:nvPr/>
        </p:nvPicPr>
        <p:blipFill>
          <a:blip r:embed="rId7"/>
          <a:srcRect/>
          <a:stretch>
            <a:fillRect/>
          </a:stretch>
        </p:blipFill>
        <p:spPr bwMode="auto">
          <a:xfrm>
            <a:off x="988832" y="1511967"/>
            <a:ext cx="688975" cy="701675"/>
          </a:xfrm>
          <a:prstGeom prst="rect">
            <a:avLst/>
          </a:prstGeom>
          <a:noFill/>
          <a:ln w="9525">
            <a:noFill/>
            <a:miter lim="800000"/>
            <a:headEnd/>
            <a:tailEnd/>
          </a:ln>
        </p:spPr>
      </p:pic>
      <p:pic>
        <p:nvPicPr>
          <p:cNvPr id="66" name="Picture 8" descr="waves"/>
          <p:cNvPicPr>
            <a:picLocks noChangeAspect="1" noChangeArrowheads="1"/>
          </p:cNvPicPr>
          <p:nvPr/>
        </p:nvPicPr>
        <p:blipFill>
          <a:blip r:embed="rId8"/>
          <a:srcRect/>
          <a:stretch>
            <a:fillRect/>
          </a:stretch>
        </p:blipFill>
        <p:spPr bwMode="auto">
          <a:xfrm rot="5617114">
            <a:off x="2035788" y="1712786"/>
            <a:ext cx="511175" cy="439738"/>
          </a:xfrm>
          <a:prstGeom prst="rect">
            <a:avLst/>
          </a:prstGeom>
          <a:noFill/>
          <a:ln w="9525">
            <a:noFill/>
            <a:miter lim="800000"/>
            <a:headEnd/>
            <a:tailEnd/>
          </a:ln>
        </p:spPr>
      </p:pic>
      <p:grpSp>
        <p:nvGrpSpPr>
          <p:cNvPr id="67" name="Group 35"/>
          <p:cNvGrpSpPr/>
          <p:nvPr/>
        </p:nvGrpSpPr>
        <p:grpSpPr>
          <a:xfrm>
            <a:off x="2667000" y="1600200"/>
            <a:ext cx="2971800" cy="485775"/>
            <a:chOff x="2895600" y="4772025"/>
            <a:chExt cx="2971800" cy="485775"/>
          </a:xfrm>
          <a:effectLst>
            <a:outerShdw blurRad="50800" dist="38100" dir="2700000" algn="tl" rotWithShape="0">
              <a:prstClr val="black">
                <a:alpha val="40000"/>
              </a:prstClr>
            </a:outerShdw>
          </a:effectLst>
        </p:grpSpPr>
        <p:sp>
          <p:nvSpPr>
            <p:cNvPr id="68" name="Rectangle 67"/>
            <p:cNvSpPr/>
            <p:nvPr/>
          </p:nvSpPr>
          <p:spPr bwMode="auto">
            <a:xfrm>
              <a:off x="3505200" y="4876800"/>
              <a:ext cx="2362200" cy="381000"/>
            </a:xfrm>
            <a:prstGeom prst="rect">
              <a:avLst/>
            </a:prstGeom>
            <a:blipFill>
              <a:blip r:embed="rId3"/>
              <a:tile tx="0" ty="0" sx="100000" sy="100000" flip="none" algn="tl"/>
            </a:blip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en-US" b="1" dirty="0" smtClean="0">
                  <a:solidFill>
                    <a:schemeClr val="tx1"/>
                  </a:solidFill>
                </a:rPr>
                <a:t>Probe: “Bob’s Device”</a:t>
              </a:r>
              <a:endParaRPr lang="en-US" b="1" dirty="0">
                <a:solidFill>
                  <a:schemeClr val="tx1"/>
                </a:solidFill>
              </a:endParaRPr>
            </a:p>
          </p:txBody>
        </p:sp>
        <p:grpSp>
          <p:nvGrpSpPr>
            <p:cNvPr id="70" name="Group 83"/>
            <p:cNvGrpSpPr>
              <a:grpSpLocks/>
            </p:cNvGrpSpPr>
            <p:nvPr/>
          </p:nvGrpSpPr>
          <p:grpSpPr bwMode="auto">
            <a:xfrm>
              <a:off x="2895600" y="4772034"/>
              <a:ext cx="685800" cy="485776"/>
              <a:chOff x="2895600" y="4772764"/>
              <a:chExt cx="685800" cy="485036"/>
            </a:xfrm>
          </p:grpSpPr>
          <p:sp>
            <p:nvSpPr>
              <p:cNvPr id="71" name="Rectangle 45"/>
              <p:cNvSpPr>
                <a:spLocks noChangeArrowheads="1"/>
              </p:cNvSpPr>
              <p:nvPr/>
            </p:nvSpPr>
            <p:spPr bwMode="auto">
              <a:xfrm>
                <a:off x="2895600" y="4877380"/>
                <a:ext cx="609600" cy="380420"/>
              </a:xfrm>
              <a:prstGeom prst="rect">
                <a:avLst/>
              </a:prstGeom>
              <a:blipFill>
                <a:blip r:embed="rId3"/>
                <a:tile tx="0" ty="0" sx="100000" sy="100000" flip="none" algn="tl"/>
              </a:blipFill>
              <a:ln>
                <a:headEnd/>
                <a:tailEnd/>
              </a:ln>
            </p:spPr>
            <p:style>
              <a:lnRef idx="2">
                <a:schemeClr val="accent1"/>
              </a:lnRef>
              <a:fillRef idx="1">
                <a:schemeClr val="lt1"/>
              </a:fillRef>
              <a:effectRef idx="0">
                <a:schemeClr val="accent1"/>
              </a:effectRef>
              <a:fontRef idx="minor">
                <a:schemeClr val="dk1"/>
              </a:fontRef>
            </p:style>
            <p:txBody>
              <a:bodyPr wrap="none" anchor="ctr"/>
              <a:lstStyle/>
              <a:p>
                <a:pPr algn="ctr" fontAlgn="auto">
                  <a:spcBef>
                    <a:spcPts val="0"/>
                  </a:spcBef>
                  <a:spcAft>
                    <a:spcPts val="0"/>
                  </a:spcAft>
                  <a:defRPr/>
                </a:pPr>
                <a:r>
                  <a:rPr lang="en-US" sz="2400" b="1" i="1" dirty="0" smtClean="0">
                    <a:solidFill>
                      <a:schemeClr val="tx1"/>
                    </a:solidFill>
                  </a:rPr>
                  <a:t>T</a:t>
                </a:r>
                <a:r>
                  <a:rPr lang="en-US" sz="2400" b="1" i="1" baseline="-25000" dirty="0" smtClean="0">
                    <a:solidFill>
                      <a:schemeClr val="tx1"/>
                    </a:solidFill>
                  </a:rPr>
                  <a:t>1    </a:t>
                </a:r>
                <a:endParaRPr lang="en-US" sz="2400" b="1" i="1" dirty="0">
                  <a:solidFill>
                    <a:schemeClr val="tx1"/>
                  </a:solidFill>
                </a:endParaRPr>
              </a:p>
            </p:txBody>
          </p:sp>
          <p:sp>
            <p:nvSpPr>
              <p:cNvPr id="72" name="Text Box 8"/>
              <p:cNvSpPr txBox="1">
                <a:spLocks noChangeArrowheads="1"/>
              </p:cNvSpPr>
              <p:nvPr/>
            </p:nvSpPr>
            <p:spPr bwMode="auto">
              <a:xfrm>
                <a:off x="3124200" y="4772764"/>
                <a:ext cx="457200" cy="338554"/>
              </a:xfrm>
              <a:prstGeom prst="rect">
                <a:avLst/>
              </a:prstGeom>
              <a:noFill/>
              <a:ln w="50800" algn="ctr">
                <a:noFill/>
                <a:miter lim="800000"/>
                <a:headEnd/>
                <a:tailEnd/>
              </a:ln>
            </p:spPr>
            <p:txBody>
              <a:bodyPr>
                <a:spAutoFit/>
              </a:bodyPr>
              <a:lstStyle/>
              <a:p>
                <a:r>
                  <a:rPr lang="en-US" sz="2400" b="1" baseline="-25000" dirty="0">
                    <a:latin typeface="Calibri" pitchFamily="34" charset="0"/>
                  </a:rPr>
                  <a:t>AB</a:t>
                </a:r>
              </a:p>
            </p:txBody>
          </p:sp>
        </p:grpSp>
      </p:grpSp>
    </p:spTree>
    <p:extLst>
      <p:ext uri="{BB962C8B-B14F-4D97-AF65-F5344CB8AC3E}">
        <p14:creationId xmlns:p14="http://schemas.microsoft.com/office/powerpoint/2010/main" val="336582247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r>
              <a:rPr lang="en-US" smtClean="0"/>
              <a:t>SlyFi: Discovery/Binding</a:t>
            </a:r>
          </a:p>
        </p:txBody>
      </p:sp>
      <p:sp>
        <p:nvSpPr>
          <p:cNvPr id="42" name="Slide Number Placeholder 41"/>
          <p:cNvSpPr>
            <a:spLocks noGrp="1"/>
          </p:cNvSpPr>
          <p:nvPr>
            <p:ph type="sldNum" sz="quarter" idx="12"/>
          </p:nvPr>
        </p:nvSpPr>
        <p:spPr/>
        <p:txBody>
          <a:bodyPr/>
          <a:lstStyle/>
          <a:p>
            <a:fld id="{26FF095B-7508-4EE0-8899-3B73C16B2014}" type="slidenum">
              <a:rPr lang="en-US" smtClean="0"/>
              <a:pPr/>
              <a:t>36</a:t>
            </a:fld>
            <a:endParaRPr lang="en-US"/>
          </a:p>
        </p:txBody>
      </p:sp>
      <p:pic>
        <p:nvPicPr>
          <p:cNvPr id="54" name="Picture 18" descr="dell_laptop_0_0"/>
          <p:cNvPicPr>
            <a:picLocks noChangeAspect="1" noChangeArrowheads="1"/>
          </p:cNvPicPr>
          <p:nvPr/>
        </p:nvPicPr>
        <p:blipFill>
          <a:blip r:embed="rId4" cstate="screen"/>
          <a:srcRect/>
          <a:stretch>
            <a:fillRect/>
          </a:stretch>
        </p:blipFill>
        <p:spPr bwMode="auto">
          <a:xfrm>
            <a:off x="1444445" y="1727867"/>
            <a:ext cx="679450" cy="577850"/>
          </a:xfrm>
          <a:prstGeom prst="rect">
            <a:avLst/>
          </a:prstGeom>
          <a:noFill/>
          <a:ln w="9525">
            <a:noFill/>
            <a:miter lim="800000"/>
            <a:headEnd/>
            <a:tailEnd/>
          </a:ln>
        </p:spPr>
      </p:pic>
      <p:pic>
        <p:nvPicPr>
          <p:cNvPr id="55" name="Picture 19" descr="ap2"/>
          <p:cNvPicPr>
            <a:picLocks noChangeAspect="1" noChangeArrowheads="1"/>
          </p:cNvPicPr>
          <p:nvPr/>
        </p:nvPicPr>
        <p:blipFill>
          <a:blip r:embed="rId5" cstate="screen"/>
          <a:srcRect/>
          <a:stretch>
            <a:fillRect/>
          </a:stretch>
        </p:blipFill>
        <p:spPr bwMode="auto">
          <a:xfrm>
            <a:off x="5865632" y="1588167"/>
            <a:ext cx="612775" cy="612775"/>
          </a:xfrm>
          <a:prstGeom prst="rect">
            <a:avLst/>
          </a:prstGeom>
          <a:noFill/>
          <a:ln w="9525">
            <a:noFill/>
            <a:miter lim="800000"/>
            <a:headEnd/>
            <a:tailEnd/>
          </a:ln>
        </p:spPr>
      </p:pic>
      <p:pic>
        <p:nvPicPr>
          <p:cNvPr id="56" name="Picture 20" descr="alice.png"/>
          <p:cNvPicPr>
            <a:picLocks noChangeAspect="1"/>
          </p:cNvPicPr>
          <p:nvPr/>
        </p:nvPicPr>
        <p:blipFill>
          <a:blip r:embed="rId6"/>
          <a:srcRect/>
          <a:stretch>
            <a:fillRect/>
          </a:stretch>
        </p:blipFill>
        <p:spPr bwMode="auto">
          <a:xfrm>
            <a:off x="988832" y="1511967"/>
            <a:ext cx="688975" cy="701675"/>
          </a:xfrm>
          <a:prstGeom prst="rect">
            <a:avLst/>
          </a:prstGeom>
          <a:noFill/>
          <a:ln w="9525">
            <a:noFill/>
            <a:miter lim="800000"/>
            <a:headEnd/>
            <a:tailEnd/>
          </a:ln>
        </p:spPr>
      </p:pic>
      <p:pic>
        <p:nvPicPr>
          <p:cNvPr id="62" name="Picture 21" descr="bob.png"/>
          <p:cNvPicPr>
            <a:picLocks noChangeAspect="1"/>
          </p:cNvPicPr>
          <p:nvPr/>
        </p:nvPicPr>
        <p:blipFill>
          <a:blip r:embed="rId7" cstate="screen"/>
          <a:srcRect/>
          <a:stretch>
            <a:fillRect/>
          </a:stretch>
        </p:blipFill>
        <p:spPr bwMode="auto">
          <a:xfrm>
            <a:off x="6330770" y="1554830"/>
            <a:ext cx="687387" cy="706437"/>
          </a:xfrm>
          <a:prstGeom prst="rect">
            <a:avLst/>
          </a:prstGeom>
          <a:noFill/>
          <a:ln w="9525">
            <a:noFill/>
            <a:miter lim="800000"/>
            <a:headEnd/>
            <a:tailEnd/>
          </a:ln>
        </p:spPr>
      </p:pic>
      <p:pic>
        <p:nvPicPr>
          <p:cNvPr id="63" name="Picture 8" descr="waves"/>
          <p:cNvPicPr>
            <a:picLocks noChangeAspect="1" noChangeArrowheads="1"/>
          </p:cNvPicPr>
          <p:nvPr/>
        </p:nvPicPr>
        <p:blipFill>
          <a:blip r:embed="rId8"/>
          <a:srcRect/>
          <a:stretch>
            <a:fillRect/>
          </a:stretch>
        </p:blipFill>
        <p:spPr bwMode="auto">
          <a:xfrm rot="5617114">
            <a:off x="2035788" y="1712786"/>
            <a:ext cx="511175" cy="439738"/>
          </a:xfrm>
          <a:prstGeom prst="rect">
            <a:avLst/>
          </a:prstGeom>
          <a:noFill/>
          <a:ln w="9525">
            <a:noFill/>
            <a:miter lim="800000"/>
            <a:headEnd/>
            <a:tailEnd/>
          </a:ln>
        </p:spPr>
      </p:pic>
      <p:pic>
        <p:nvPicPr>
          <p:cNvPr id="45" name="Picture 44" descr="clock.gif"/>
          <p:cNvPicPr>
            <a:picLocks noChangeAspect="1"/>
          </p:cNvPicPr>
          <p:nvPr/>
        </p:nvPicPr>
        <p:blipFill>
          <a:blip r:embed="rId9"/>
          <a:stretch>
            <a:fillRect/>
          </a:stretch>
        </p:blipFill>
        <p:spPr>
          <a:xfrm>
            <a:off x="6170432" y="2273967"/>
            <a:ext cx="762000" cy="796977"/>
          </a:xfrm>
          <a:prstGeom prst="rect">
            <a:avLst/>
          </a:prstGeom>
        </p:spPr>
      </p:pic>
      <p:sp>
        <p:nvSpPr>
          <p:cNvPr id="51" name="TextBox 50"/>
          <p:cNvSpPr txBox="1"/>
          <p:nvPr/>
        </p:nvSpPr>
        <p:spPr>
          <a:xfrm>
            <a:off x="5789432" y="2502567"/>
            <a:ext cx="458780" cy="369332"/>
          </a:xfrm>
          <a:prstGeom prst="rect">
            <a:avLst/>
          </a:prstGeom>
          <a:noFill/>
        </p:spPr>
        <p:txBody>
          <a:bodyPr wrap="none" rtlCol="0">
            <a:spAutoFit/>
          </a:bodyPr>
          <a:lstStyle/>
          <a:p>
            <a:r>
              <a:rPr lang="en-US" b="1" i="1" dirty="0" err="1" smtClean="0"/>
              <a:t>i</a:t>
            </a:r>
            <a:r>
              <a:rPr lang="en-US" b="1" dirty="0" smtClean="0"/>
              <a:t> = </a:t>
            </a:r>
            <a:endParaRPr lang="en-US" b="1" dirty="0"/>
          </a:p>
        </p:txBody>
      </p:sp>
      <p:pic>
        <p:nvPicPr>
          <p:cNvPr id="52" name="Picture 51" descr="clock.gif"/>
          <p:cNvPicPr>
            <a:picLocks noChangeAspect="1"/>
          </p:cNvPicPr>
          <p:nvPr/>
        </p:nvPicPr>
        <p:blipFill>
          <a:blip r:embed="rId9"/>
          <a:stretch>
            <a:fillRect/>
          </a:stretch>
        </p:blipFill>
        <p:spPr>
          <a:xfrm>
            <a:off x="1328557" y="2261267"/>
            <a:ext cx="762000" cy="796977"/>
          </a:xfrm>
          <a:prstGeom prst="rect">
            <a:avLst/>
          </a:prstGeom>
        </p:spPr>
      </p:pic>
      <p:sp>
        <p:nvSpPr>
          <p:cNvPr id="53" name="TextBox 52"/>
          <p:cNvSpPr txBox="1"/>
          <p:nvPr/>
        </p:nvSpPr>
        <p:spPr>
          <a:xfrm>
            <a:off x="947557" y="2489867"/>
            <a:ext cx="458780" cy="369332"/>
          </a:xfrm>
          <a:prstGeom prst="rect">
            <a:avLst/>
          </a:prstGeom>
          <a:noFill/>
        </p:spPr>
        <p:txBody>
          <a:bodyPr wrap="none" rtlCol="0">
            <a:spAutoFit/>
          </a:bodyPr>
          <a:lstStyle/>
          <a:p>
            <a:r>
              <a:rPr lang="en-US" b="1" i="1" dirty="0" err="1" smtClean="0"/>
              <a:t>i</a:t>
            </a:r>
            <a:r>
              <a:rPr lang="en-US" b="1" dirty="0" smtClean="0"/>
              <a:t> = </a:t>
            </a:r>
            <a:endParaRPr lang="en-US" b="1" dirty="0"/>
          </a:p>
        </p:txBody>
      </p:sp>
      <p:grpSp>
        <p:nvGrpSpPr>
          <p:cNvPr id="66" name="Group 35"/>
          <p:cNvGrpSpPr/>
          <p:nvPr/>
        </p:nvGrpSpPr>
        <p:grpSpPr>
          <a:xfrm>
            <a:off x="2667000" y="1600200"/>
            <a:ext cx="2971800" cy="485775"/>
            <a:chOff x="2895600" y="4772025"/>
            <a:chExt cx="2971800" cy="485775"/>
          </a:xfrm>
          <a:effectLst>
            <a:outerShdw blurRad="50800" dist="38100" dir="2700000" algn="tl" rotWithShape="0">
              <a:prstClr val="black">
                <a:alpha val="40000"/>
              </a:prstClr>
            </a:outerShdw>
          </a:effectLst>
        </p:grpSpPr>
        <p:sp>
          <p:nvSpPr>
            <p:cNvPr id="67" name="Rectangle 66"/>
            <p:cNvSpPr/>
            <p:nvPr/>
          </p:nvSpPr>
          <p:spPr bwMode="auto">
            <a:xfrm>
              <a:off x="3505200" y="4876800"/>
              <a:ext cx="2362200" cy="381000"/>
            </a:xfrm>
            <a:prstGeom prst="rect">
              <a:avLst/>
            </a:prstGeom>
            <a:blipFill>
              <a:blip r:embed="rId10"/>
              <a:tile tx="0" ty="0" sx="100000" sy="100000" flip="none" algn="tl"/>
            </a:blip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en-US" b="1" dirty="0" smtClean="0">
                  <a:solidFill>
                    <a:schemeClr val="tx1"/>
                  </a:solidFill>
                </a:rPr>
                <a:t>Probe: “Bob’s Device”</a:t>
              </a:r>
              <a:endParaRPr lang="en-US" b="1" dirty="0">
                <a:solidFill>
                  <a:schemeClr val="tx1"/>
                </a:solidFill>
              </a:endParaRPr>
            </a:p>
          </p:txBody>
        </p:sp>
        <p:grpSp>
          <p:nvGrpSpPr>
            <p:cNvPr id="68" name="Group 83"/>
            <p:cNvGrpSpPr>
              <a:grpSpLocks/>
            </p:cNvGrpSpPr>
            <p:nvPr/>
          </p:nvGrpSpPr>
          <p:grpSpPr bwMode="auto">
            <a:xfrm>
              <a:off x="2895600" y="4772034"/>
              <a:ext cx="685800" cy="485776"/>
              <a:chOff x="2895600" y="4772764"/>
              <a:chExt cx="685800" cy="485036"/>
            </a:xfrm>
          </p:grpSpPr>
          <p:sp>
            <p:nvSpPr>
              <p:cNvPr id="70" name="Rectangle 45"/>
              <p:cNvSpPr>
                <a:spLocks noChangeArrowheads="1"/>
              </p:cNvSpPr>
              <p:nvPr/>
            </p:nvSpPr>
            <p:spPr bwMode="auto">
              <a:xfrm>
                <a:off x="2895600" y="4877380"/>
                <a:ext cx="609600" cy="380420"/>
              </a:xfrm>
              <a:prstGeom prst="rect">
                <a:avLst/>
              </a:prstGeom>
              <a:blipFill>
                <a:blip r:embed="rId10"/>
                <a:tile tx="0" ty="0" sx="100000" sy="100000" flip="none" algn="tl"/>
              </a:blipFill>
              <a:ln>
                <a:headEnd/>
                <a:tailEnd/>
              </a:ln>
            </p:spPr>
            <p:style>
              <a:lnRef idx="2">
                <a:schemeClr val="accent1"/>
              </a:lnRef>
              <a:fillRef idx="1">
                <a:schemeClr val="lt1"/>
              </a:fillRef>
              <a:effectRef idx="0">
                <a:schemeClr val="accent1"/>
              </a:effectRef>
              <a:fontRef idx="minor">
                <a:schemeClr val="dk1"/>
              </a:fontRef>
            </p:style>
            <p:txBody>
              <a:bodyPr wrap="none" anchor="ctr"/>
              <a:lstStyle/>
              <a:p>
                <a:pPr algn="ctr" fontAlgn="auto">
                  <a:spcBef>
                    <a:spcPts val="0"/>
                  </a:spcBef>
                  <a:spcAft>
                    <a:spcPts val="0"/>
                  </a:spcAft>
                  <a:defRPr/>
                </a:pPr>
                <a:r>
                  <a:rPr lang="en-US" sz="2400" b="1" i="1" dirty="0" smtClean="0">
                    <a:solidFill>
                      <a:schemeClr val="tx1"/>
                    </a:solidFill>
                  </a:rPr>
                  <a:t>T</a:t>
                </a:r>
                <a:r>
                  <a:rPr lang="en-US" sz="2400" b="1" i="1" baseline="-25000" dirty="0" smtClean="0">
                    <a:solidFill>
                      <a:schemeClr val="tx1"/>
                    </a:solidFill>
                  </a:rPr>
                  <a:t>i    </a:t>
                </a:r>
                <a:endParaRPr lang="en-US" sz="2400" b="1" i="1" dirty="0">
                  <a:solidFill>
                    <a:schemeClr val="tx1"/>
                  </a:solidFill>
                </a:endParaRPr>
              </a:p>
            </p:txBody>
          </p:sp>
          <p:sp>
            <p:nvSpPr>
              <p:cNvPr id="71" name="Text Box 8"/>
              <p:cNvSpPr txBox="1">
                <a:spLocks noChangeArrowheads="1"/>
              </p:cNvSpPr>
              <p:nvPr/>
            </p:nvSpPr>
            <p:spPr bwMode="auto">
              <a:xfrm>
                <a:off x="3124200" y="4772764"/>
                <a:ext cx="457200" cy="338554"/>
              </a:xfrm>
              <a:prstGeom prst="rect">
                <a:avLst/>
              </a:prstGeom>
              <a:noFill/>
              <a:ln w="50800" algn="ctr">
                <a:noFill/>
                <a:miter lim="800000"/>
                <a:headEnd/>
                <a:tailEnd/>
              </a:ln>
            </p:spPr>
            <p:txBody>
              <a:bodyPr>
                <a:spAutoFit/>
              </a:bodyPr>
              <a:lstStyle/>
              <a:p>
                <a:r>
                  <a:rPr lang="en-US" sz="2400" b="1" baseline="-25000" dirty="0">
                    <a:latin typeface="Calibri" pitchFamily="34" charset="0"/>
                  </a:rPr>
                  <a:t>AB</a:t>
                </a:r>
              </a:p>
            </p:txBody>
          </p:sp>
        </p:grpSp>
      </p:grpSp>
      <p:sp>
        <p:nvSpPr>
          <p:cNvPr id="72" name="Content Placeholder 62"/>
          <p:cNvSpPr txBox="1">
            <a:spLocks/>
          </p:cNvSpPr>
          <p:nvPr/>
        </p:nvSpPr>
        <p:spPr>
          <a:xfrm>
            <a:off x="457200" y="4191000"/>
            <a:ext cx="8229600" cy="2286000"/>
          </a:xfrm>
          <a:prstGeom prst="rect">
            <a:avLst/>
          </a:prstGeom>
        </p:spPr>
        <p:txBody>
          <a:bodyPr vert="horz" lIns="91440" tIns="45720" rIns="91440" bIns="45720" rtlCol="0">
            <a:normAutofit/>
          </a:bodyPr>
          <a:lstStyle/>
          <a:p>
            <a:pPr marL="290513" marR="0" lvl="0"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Discovery &amp;</a:t>
            </a:r>
            <a:r>
              <a:rPr kumimoji="0" lang="en-US" sz="2800" b="0" i="0" u="none" strike="noStrike" kern="1200" cap="none" spc="0" normalizeH="0" noProof="0" dirty="0" smtClean="0">
                <a:ln>
                  <a:noFill/>
                </a:ln>
                <a:solidFill>
                  <a:schemeClr val="tx1"/>
                </a:solidFill>
                <a:effectLst/>
                <a:uLnTx/>
                <a:uFillTx/>
                <a:latin typeface="+mn-lt"/>
                <a:ea typeface="+mn-ea"/>
                <a:cs typeface="+mn-cs"/>
              </a:rPr>
              <a:t> binding </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messages:</a:t>
            </a:r>
          </a:p>
          <a:p>
            <a:pPr marL="623888" marR="0" lvl="1" indent="-219075"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1" i="0" u="none" strike="noStrike" kern="1200" cap="none" spc="0" normalizeH="0" baseline="0" noProof="0" dirty="0" smtClean="0">
                <a:ln>
                  <a:noFill/>
                </a:ln>
                <a:solidFill>
                  <a:schemeClr val="tx1"/>
                </a:solidFill>
                <a:effectLst/>
                <a:uLnTx/>
                <a:uFillTx/>
                <a:latin typeface="+mn-lt"/>
                <a:ea typeface="+mn-ea"/>
                <a:cs typeface="+mn-cs"/>
              </a:rPr>
              <a:t>Infrequent</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only sent when trying to associate</a:t>
            </a: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623888" marR="0" lvl="1" indent="-219075"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1" i="0" u="none" strike="noStrike" kern="1200" cap="none" spc="0" normalizeH="0" baseline="0" noProof="0" dirty="0" smtClean="0">
                <a:ln>
                  <a:noFill/>
                </a:ln>
                <a:solidFill>
                  <a:schemeClr val="tx1"/>
                </a:solidFill>
                <a:effectLst/>
                <a:uLnTx/>
                <a:uFillTx/>
                <a:latin typeface="+mn-lt"/>
                <a:ea typeface="+mn-ea"/>
                <a:cs typeface="+mn-cs"/>
              </a:rPr>
              <a:t>Narrow interface</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single application, few side-channels</a:t>
            </a:r>
          </a:p>
          <a:p>
            <a:pPr marL="623888" marR="0" lvl="1" indent="-219075" algn="l" defTabSz="914400" rtl="0" eaLnBrk="1" fontAlgn="auto" latinLnBrk="0" hangingPunct="1">
              <a:lnSpc>
                <a:spcPct val="100000"/>
              </a:lnSpc>
              <a:spcBef>
                <a:spcPct val="20000"/>
              </a:spcBef>
              <a:spcAft>
                <a:spcPts val="0"/>
              </a:spcAft>
              <a:buClrTx/>
              <a:buSzTx/>
              <a:buFont typeface="Arial" charset="0"/>
              <a:buNone/>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sym typeface="Symbol" pitchFamily="18" charset="2"/>
              </a:rPr>
              <a:t> Only require long-term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sym typeface="Symbol" pitchFamily="18" charset="2"/>
              </a:rPr>
              <a:t>unl</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inkability</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to prevent tracking</a:t>
            </a:r>
          </a:p>
          <a:p>
            <a:pPr marL="623888" lvl="1" indent="-219075">
              <a:spcBef>
                <a:spcPct val="20000"/>
              </a:spcBef>
            </a:pPr>
            <a:r>
              <a:rPr kumimoji="0" lang="en-US" sz="2400" b="0" i="0" u="none" strike="noStrike" kern="1200" cap="none" spc="0" normalizeH="0" baseline="0" noProof="0" dirty="0" smtClean="0">
                <a:ln>
                  <a:noFill/>
                </a:ln>
                <a:solidFill>
                  <a:schemeClr val="tx1"/>
                </a:solidFill>
                <a:effectLst/>
                <a:uLnTx/>
                <a:uFillTx/>
                <a:latin typeface="+mn-lt"/>
                <a:ea typeface="+mn-ea"/>
                <a:cs typeface="+mn-cs"/>
                <a:sym typeface="Symbol" pitchFamily="18" charset="2"/>
              </a:rPr>
              <a:t> </a:t>
            </a:r>
            <a:r>
              <a:rPr lang="en-US" sz="2400" i="1" dirty="0" err="1" smtClean="0">
                <a:latin typeface="Calibri" pitchFamily="34" charset="0"/>
              </a:rPr>
              <a:t>i</a:t>
            </a:r>
            <a:r>
              <a:rPr lang="en-US" sz="2400" dirty="0" smtClean="0">
                <a:latin typeface="Calibri" pitchFamily="34" charset="0"/>
              </a:rPr>
              <a:t> = </a:t>
            </a:r>
            <a:r>
              <a:rPr lang="en-US" sz="2400" b="1" dirty="0" smtClean="0">
                <a:latin typeface="Calibri" pitchFamily="34" charset="0"/>
                <a:sym typeface="Symbol" pitchFamily="18" charset="2"/>
              </a:rPr>
              <a:t></a:t>
            </a:r>
            <a:r>
              <a:rPr lang="en-US" sz="2400" dirty="0" smtClean="0">
                <a:latin typeface="Calibri" pitchFamily="34" charset="0"/>
              </a:rPr>
              <a:t>current time/1 min</a:t>
            </a:r>
            <a:r>
              <a:rPr lang="en-US" sz="2400" b="1" dirty="0" smtClean="0">
                <a:latin typeface="Calibri" pitchFamily="34" charset="0"/>
                <a:sym typeface="Symbol" pitchFamily="18" charset="2"/>
              </a:rPr>
              <a:t></a:t>
            </a:r>
            <a:endParaRPr kumimoji="0" lang="en-US" sz="2800" b="0" i="1" u="none" strike="noStrike" kern="1200" cap="none" spc="0" normalizeH="0" baseline="0" noProof="0" dirty="0" smtClean="0">
              <a:ln>
                <a:noFill/>
              </a:ln>
              <a:solidFill>
                <a:schemeClr val="tx1"/>
              </a:solidFill>
              <a:effectLst/>
              <a:uLnTx/>
              <a:uFillTx/>
              <a:latin typeface="+mn-lt"/>
              <a:ea typeface="+mn-ea"/>
              <a:cs typeface="+mn-cs"/>
            </a:endParaRPr>
          </a:p>
        </p:txBody>
      </p:sp>
      <p:grpSp>
        <p:nvGrpSpPr>
          <p:cNvPr id="84" name="Group 83"/>
          <p:cNvGrpSpPr/>
          <p:nvPr/>
        </p:nvGrpSpPr>
        <p:grpSpPr>
          <a:xfrm>
            <a:off x="457200" y="4191000"/>
            <a:ext cx="7924800" cy="2209800"/>
            <a:chOff x="511097" y="6367347"/>
            <a:chExt cx="7924800" cy="2209800"/>
          </a:xfrm>
        </p:grpSpPr>
        <p:sp>
          <p:nvSpPr>
            <p:cNvPr id="78" name="Rectangle 3"/>
            <p:cNvSpPr txBox="1">
              <a:spLocks noChangeArrowheads="1"/>
            </p:cNvSpPr>
            <p:nvPr/>
          </p:nvSpPr>
          <p:spPr bwMode="auto">
            <a:xfrm>
              <a:off x="511097" y="6367347"/>
              <a:ext cx="7924800" cy="2209800"/>
            </a:xfrm>
            <a:prstGeom prst="rect">
              <a:avLst/>
            </a:prstGeom>
            <a:noFill/>
            <a:ln w="9525">
              <a:noFill/>
              <a:miter lim="800000"/>
              <a:headEnd/>
              <a:tailEnd/>
            </a:ln>
          </p:spPr>
          <p:txBody>
            <a:bodyPr/>
            <a:lstStyle/>
            <a:p>
              <a:pPr marL="290513" indent="-290513">
                <a:spcBef>
                  <a:spcPct val="20000"/>
                </a:spcBef>
                <a:buFont typeface="Arial" charset="0"/>
                <a:buChar char="•"/>
                <a:defRPr/>
              </a:pPr>
              <a:r>
                <a:rPr lang="en-US" sz="2800" dirty="0" smtClean="0">
                  <a:latin typeface="+mn-lt"/>
                  <a:cs typeface="+mn-cs"/>
                  <a:sym typeface="Symbol" pitchFamily="18" charset="2"/>
                </a:rPr>
                <a:t>Handling </a:t>
              </a:r>
              <a:r>
                <a:rPr lang="en-US" sz="2800" dirty="0">
                  <a:latin typeface="+mn-lt"/>
                  <a:cs typeface="+mn-cs"/>
                  <a:sym typeface="Symbol" pitchFamily="18" charset="2"/>
                </a:rPr>
                <a:t>clock skew:</a:t>
              </a:r>
            </a:p>
            <a:p>
              <a:pPr marL="690563" lvl="1" indent="-290513">
                <a:spcBef>
                  <a:spcPct val="20000"/>
                </a:spcBef>
                <a:buFont typeface="Arial" charset="0"/>
                <a:buChar char="–"/>
                <a:defRPr/>
              </a:pPr>
              <a:r>
                <a:rPr lang="en-US" sz="2400" dirty="0">
                  <a:latin typeface="+mn-lt"/>
                  <a:cs typeface="+mn-cs"/>
                  <a:sym typeface="Symbol" pitchFamily="18" charset="2"/>
                </a:rPr>
                <a:t>Receiver </a:t>
              </a:r>
              <a:r>
                <a:rPr lang="en-US" sz="2400" b="1" dirty="0">
                  <a:latin typeface="+mn-lt"/>
                  <a:cs typeface="+mn-cs"/>
                  <a:sym typeface="Symbol" pitchFamily="18" charset="2"/>
                </a:rPr>
                <a:t>B</a:t>
              </a:r>
              <a:r>
                <a:rPr lang="en-US" sz="2400" dirty="0">
                  <a:latin typeface="+mn-lt"/>
                  <a:cs typeface="+mn-cs"/>
                  <a:sym typeface="Symbol" pitchFamily="18" charset="2"/>
                </a:rPr>
                <a:t> saves </a:t>
              </a:r>
              <a:r>
                <a:rPr lang="en-US" sz="2400" i="1" dirty="0" smtClean="0">
                  <a:sym typeface="Symbol" pitchFamily="18" charset="2"/>
                </a:rPr>
                <a:t>T</a:t>
              </a:r>
              <a:r>
                <a:rPr lang="en-US" sz="2400" i="1" baseline="-25000" dirty="0" smtClean="0">
                  <a:latin typeface="+mn-lt"/>
                  <a:cs typeface="+mn-cs"/>
                  <a:sym typeface="Symbol" pitchFamily="18" charset="2"/>
                </a:rPr>
                <a:t>i</a:t>
              </a:r>
              <a:r>
                <a:rPr lang="en-US" sz="2400" baseline="-25000" dirty="0" smtClean="0">
                  <a:latin typeface="+mn-lt"/>
                  <a:cs typeface="+mn-cs"/>
                  <a:sym typeface="Symbol" pitchFamily="18" charset="2"/>
                </a:rPr>
                <a:t>-c</a:t>
              </a:r>
              <a:r>
                <a:rPr lang="en-US" sz="2400" dirty="0" smtClean="0">
                  <a:latin typeface="+mn-lt"/>
                  <a:cs typeface="+mn-cs"/>
                  <a:sym typeface="Symbol" pitchFamily="18" charset="2"/>
                </a:rPr>
                <a:t>, </a:t>
              </a:r>
              <a:r>
                <a:rPr lang="en-US" sz="2400" dirty="0">
                  <a:latin typeface="+mn-lt"/>
                  <a:cs typeface="+mn-cs"/>
                  <a:sym typeface="Symbol" pitchFamily="18" charset="2"/>
                </a:rPr>
                <a:t>… , </a:t>
              </a:r>
              <a:r>
                <a:rPr lang="en-US" sz="2400" i="1" dirty="0" err="1" smtClean="0">
                  <a:sym typeface="Symbol" pitchFamily="18" charset="2"/>
                </a:rPr>
                <a:t>T</a:t>
              </a:r>
              <a:r>
                <a:rPr lang="en-US" sz="2400" i="1" baseline="-25000" dirty="0" err="1" smtClean="0">
                  <a:latin typeface="+mn-lt"/>
                  <a:cs typeface="+mn-cs"/>
                  <a:sym typeface="Symbol" pitchFamily="18" charset="2"/>
                </a:rPr>
                <a:t>i</a:t>
              </a:r>
              <a:r>
                <a:rPr lang="en-US" sz="2400" baseline="-25000" dirty="0" err="1" smtClean="0">
                  <a:latin typeface="+mn-lt"/>
                  <a:cs typeface="+mn-cs"/>
                  <a:sym typeface="Symbol" pitchFamily="18" charset="2"/>
                </a:rPr>
                <a:t>+</a:t>
              </a:r>
              <a:r>
                <a:rPr lang="en-US" sz="2400" i="1" baseline="-25000" dirty="0" err="1" smtClean="0">
                  <a:sym typeface="Symbol" pitchFamily="18" charset="2"/>
                </a:rPr>
                <a:t>c</a:t>
              </a:r>
              <a:r>
                <a:rPr lang="en-US" sz="2400" dirty="0" smtClean="0">
                  <a:latin typeface="+mn-lt"/>
                  <a:cs typeface="+mn-cs"/>
                  <a:sym typeface="Symbol" pitchFamily="18" charset="2"/>
                </a:rPr>
                <a:t>  </a:t>
              </a:r>
              <a:r>
                <a:rPr lang="en-US" sz="2400" dirty="0">
                  <a:latin typeface="+mn-lt"/>
                  <a:cs typeface="+mn-cs"/>
                  <a:sym typeface="Symbol" pitchFamily="18" charset="2"/>
                </a:rPr>
                <a:t>in table</a:t>
              </a:r>
              <a:endParaRPr lang="en-US" sz="2400" i="1" baseline="-25000" dirty="0">
                <a:latin typeface="+mn-lt"/>
                <a:cs typeface="+mn-cs"/>
                <a:sym typeface="Symbol" pitchFamily="18" charset="2"/>
              </a:endParaRPr>
            </a:p>
            <a:p>
              <a:pPr marL="690563" lvl="1" indent="-290513">
                <a:spcBef>
                  <a:spcPct val="20000"/>
                </a:spcBef>
                <a:buFont typeface="Arial" charset="0"/>
                <a:buChar char="–"/>
                <a:defRPr/>
              </a:pPr>
              <a:r>
                <a:rPr lang="en-US" sz="2400" dirty="0">
                  <a:latin typeface="+mn-lt"/>
                  <a:cs typeface="+mn-cs"/>
                  <a:sym typeface="Symbol" pitchFamily="18" charset="2"/>
                </a:rPr>
                <a:t>Tolerates clock skew of </a:t>
              </a:r>
              <a:r>
                <a:rPr lang="en-US" sz="2400" i="1" dirty="0" smtClean="0">
                  <a:sym typeface="Symbol" pitchFamily="18" charset="2"/>
                </a:rPr>
                <a:t>c</a:t>
              </a:r>
              <a:r>
                <a:rPr lang="en-US" sz="2400" dirty="0" smtClean="0">
                  <a:latin typeface="+mn-lt"/>
                  <a:cs typeface="+mn-cs"/>
                  <a:sym typeface="Symbol" pitchFamily="18" charset="2"/>
                </a:rPr>
                <a:t> minutes</a:t>
              </a:r>
            </a:p>
            <a:p>
              <a:pPr marL="690563" lvl="1" indent="-290513">
                <a:spcBef>
                  <a:spcPct val="20000"/>
                </a:spcBef>
                <a:buFont typeface="Arial" charset="0"/>
                <a:buChar char="–"/>
                <a:defRPr/>
              </a:pPr>
              <a:r>
                <a:rPr lang="en-US" sz="2400" dirty="0" smtClean="0">
                  <a:sym typeface="Symbol" pitchFamily="18" charset="2"/>
                </a:rPr>
                <a:t>Steady state:  compute one new token per minute</a:t>
              </a:r>
              <a:endParaRPr lang="en-US" sz="2400" dirty="0">
                <a:latin typeface="+mn-lt"/>
                <a:cs typeface="+mn-cs"/>
                <a:sym typeface="Symbol" pitchFamily="18" charset="2"/>
              </a:endParaRPr>
            </a:p>
          </p:txBody>
        </p:sp>
        <p:sp>
          <p:nvSpPr>
            <p:cNvPr id="75" name="Text Box 8"/>
            <p:cNvSpPr txBox="1">
              <a:spLocks noChangeArrowheads="1"/>
            </p:cNvSpPr>
            <p:nvPr/>
          </p:nvSpPr>
          <p:spPr bwMode="auto">
            <a:xfrm>
              <a:off x="4395389" y="6802244"/>
              <a:ext cx="428368" cy="297517"/>
            </a:xfrm>
            <a:prstGeom prst="rect">
              <a:avLst/>
            </a:prstGeom>
            <a:noFill/>
            <a:ln w="50800" algn="ctr">
              <a:noFill/>
              <a:miter lim="800000"/>
              <a:headEnd/>
              <a:tailEnd/>
            </a:ln>
          </p:spPr>
          <p:txBody>
            <a:bodyPr>
              <a:spAutoFit/>
            </a:bodyPr>
            <a:lstStyle/>
            <a:p>
              <a:r>
                <a:rPr lang="en-US" sz="2000" baseline="-25000" dirty="0">
                  <a:latin typeface="Calibri" pitchFamily="34" charset="0"/>
                </a:rPr>
                <a:t>AB</a:t>
              </a:r>
            </a:p>
          </p:txBody>
        </p:sp>
        <p:sp>
          <p:nvSpPr>
            <p:cNvPr id="76" name="Text Box 8"/>
            <p:cNvSpPr txBox="1">
              <a:spLocks noChangeArrowheads="1"/>
            </p:cNvSpPr>
            <p:nvPr/>
          </p:nvSpPr>
          <p:spPr bwMode="auto">
            <a:xfrm>
              <a:off x="3482897" y="6802244"/>
              <a:ext cx="389695" cy="297517"/>
            </a:xfrm>
            <a:prstGeom prst="rect">
              <a:avLst/>
            </a:prstGeom>
            <a:noFill/>
            <a:ln w="50800" algn="ctr">
              <a:noFill/>
              <a:miter lim="800000"/>
              <a:headEnd/>
              <a:tailEnd/>
            </a:ln>
          </p:spPr>
          <p:txBody>
            <a:bodyPr>
              <a:spAutoFit/>
            </a:bodyPr>
            <a:lstStyle/>
            <a:p>
              <a:r>
                <a:rPr lang="en-US" sz="2000" baseline="-25000" dirty="0">
                  <a:latin typeface="Calibri" pitchFamily="34" charset="0"/>
                </a:rPr>
                <a:t>AB</a:t>
              </a:r>
            </a:p>
          </p:txBody>
        </p:sp>
      </p:grpSp>
      <p:grpSp>
        <p:nvGrpSpPr>
          <p:cNvPr id="101" name="Group 100"/>
          <p:cNvGrpSpPr/>
          <p:nvPr/>
        </p:nvGrpSpPr>
        <p:grpSpPr>
          <a:xfrm>
            <a:off x="6431273" y="2426367"/>
            <a:ext cx="1948959" cy="544903"/>
            <a:chOff x="6737841" y="3276600"/>
            <a:chExt cx="1948959" cy="544903"/>
          </a:xfrm>
        </p:grpSpPr>
        <p:sp>
          <p:nvSpPr>
            <p:cNvPr id="79" name="Isosceles Triangle 78"/>
            <p:cNvSpPr/>
            <p:nvPr/>
          </p:nvSpPr>
          <p:spPr>
            <a:xfrm rot="21095767">
              <a:off x="6737841" y="3530634"/>
              <a:ext cx="304800" cy="290869"/>
            </a:xfrm>
            <a:prstGeom prst="triangle">
              <a:avLst/>
            </a:prstGeom>
            <a:solidFill>
              <a:srgbClr val="FF0000">
                <a:alpha val="50000"/>
              </a:srgb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71"/>
            <p:cNvGrpSpPr/>
            <p:nvPr/>
          </p:nvGrpSpPr>
          <p:grpSpPr>
            <a:xfrm>
              <a:off x="7543800" y="3276600"/>
              <a:ext cx="1143000" cy="445532"/>
              <a:chOff x="7848600" y="3276600"/>
              <a:chExt cx="1143000" cy="445532"/>
            </a:xfrm>
          </p:grpSpPr>
          <p:sp>
            <p:nvSpPr>
              <p:cNvPr id="88" name="Rectangle 87"/>
              <p:cNvSpPr/>
              <p:nvPr/>
            </p:nvSpPr>
            <p:spPr>
              <a:xfrm>
                <a:off x="7848600" y="3352800"/>
                <a:ext cx="482824" cy="369332"/>
              </a:xfrm>
              <a:prstGeom prst="rect">
                <a:avLst/>
              </a:prstGeom>
            </p:spPr>
            <p:txBody>
              <a:bodyPr wrap="none">
                <a:spAutoFit/>
              </a:bodyPr>
              <a:lstStyle/>
              <a:p>
                <a:r>
                  <a:rPr lang="en-US" b="1" i="1" dirty="0" smtClean="0"/>
                  <a:t>T</a:t>
                </a:r>
                <a:r>
                  <a:rPr lang="en-US" b="1" i="1" baseline="-25000" dirty="0" smtClean="0"/>
                  <a:t> </a:t>
                </a:r>
                <a:r>
                  <a:rPr lang="en-US" b="1" i="1" baseline="-25000" dirty="0" err="1" smtClean="0"/>
                  <a:t>i</a:t>
                </a:r>
                <a:r>
                  <a:rPr lang="en-US" b="1" i="1" baseline="-25000" dirty="0" smtClean="0"/>
                  <a:t>-c</a:t>
                </a:r>
                <a:endParaRPr lang="en-US" dirty="0"/>
              </a:p>
            </p:txBody>
          </p:sp>
          <p:sp>
            <p:nvSpPr>
              <p:cNvPr id="89" name="Rectangle 88"/>
              <p:cNvSpPr/>
              <p:nvPr/>
            </p:nvSpPr>
            <p:spPr>
              <a:xfrm>
                <a:off x="8382000" y="3352800"/>
                <a:ext cx="513282" cy="369332"/>
              </a:xfrm>
              <a:prstGeom prst="rect">
                <a:avLst/>
              </a:prstGeom>
            </p:spPr>
            <p:txBody>
              <a:bodyPr wrap="none">
                <a:spAutoFit/>
              </a:bodyPr>
              <a:lstStyle/>
              <a:p>
                <a:r>
                  <a:rPr lang="en-US" b="1" i="1" dirty="0" smtClean="0"/>
                  <a:t>T</a:t>
                </a:r>
                <a:r>
                  <a:rPr lang="en-US" b="1" i="1" baseline="-25000" dirty="0" smtClean="0"/>
                  <a:t> </a:t>
                </a:r>
                <a:r>
                  <a:rPr lang="en-US" b="1" i="1" baseline="-25000" dirty="0" err="1" smtClean="0"/>
                  <a:t>i+c</a:t>
                </a:r>
                <a:endParaRPr lang="en-US" dirty="0"/>
              </a:p>
            </p:txBody>
          </p:sp>
          <p:sp>
            <p:nvSpPr>
              <p:cNvPr id="90" name="Text Box 8"/>
              <p:cNvSpPr txBox="1">
                <a:spLocks noChangeArrowheads="1"/>
              </p:cNvSpPr>
              <p:nvPr/>
            </p:nvSpPr>
            <p:spPr bwMode="auto">
              <a:xfrm>
                <a:off x="8001000" y="3276600"/>
                <a:ext cx="457200" cy="297517"/>
              </a:xfrm>
              <a:prstGeom prst="rect">
                <a:avLst/>
              </a:prstGeom>
              <a:noFill/>
              <a:ln w="50800" algn="ctr">
                <a:noFill/>
                <a:miter lim="800000"/>
                <a:headEnd/>
                <a:tailEnd/>
              </a:ln>
            </p:spPr>
            <p:txBody>
              <a:bodyPr>
                <a:spAutoFit/>
              </a:bodyPr>
              <a:lstStyle/>
              <a:p>
                <a:r>
                  <a:rPr lang="en-US" sz="2000" b="1" baseline="-25000" dirty="0">
                    <a:latin typeface="Calibri" pitchFamily="34" charset="0"/>
                  </a:rPr>
                  <a:t>AB</a:t>
                </a:r>
              </a:p>
            </p:txBody>
          </p:sp>
          <p:sp>
            <p:nvSpPr>
              <p:cNvPr id="91" name="Text Box 8"/>
              <p:cNvSpPr txBox="1">
                <a:spLocks noChangeArrowheads="1"/>
              </p:cNvSpPr>
              <p:nvPr/>
            </p:nvSpPr>
            <p:spPr bwMode="auto">
              <a:xfrm>
                <a:off x="8534400" y="3276600"/>
                <a:ext cx="457200" cy="297517"/>
              </a:xfrm>
              <a:prstGeom prst="rect">
                <a:avLst/>
              </a:prstGeom>
              <a:noFill/>
              <a:ln w="50800" algn="ctr">
                <a:noFill/>
                <a:miter lim="800000"/>
                <a:headEnd/>
                <a:tailEnd/>
              </a:ln>
            </p:spPr>
            <p:txBody>
              <a:bodyPr>
                <a:spAutoFit/>
              </a:bodyPr>
              <a:lstStyle/>
              <a:p>
                <a:r>
                  <a:rPr lang="en-US" sz="2000" b="1" baseline="-25000" dirty="0">
                    <a:latin typeface="Calibri" pitchFamily="34" charset="0"/>
                  </a:rPr>
                  <a:t>AB</a:t>
                </a:r>
              </a:p>
            </p:txBody>
          </p:sp>
          <p:sp>
            <p:nvSpPr>
              <p:cNvPr id="93" name="TextBox 92"/>
              <p:cNvSpPr txBox="1"/>
              <p:nvPr/>
            </p:nvSpPr>
            <p:spPr>
              <a:xfrm>
                <a:off x="8153400" y="3352800"/>
                <a:ext cx="457200" cy="369332"/>
              </a:xfrm>
              <a:prstGeom prst="rect">
                <a:avLst/>
              </a:prstGeom>
              <a:noFill/>
            </p:spPr>
            <p:txBody>
              <a:bodyPr wrap="square" rtlCol="0">
                <a:spAutoFit/>
              </a:bodyPr>
              <a:lstStyle/>
              <a:p>
                <a:pPr algn="ctr"/>
                <a:r>
                  <a:rPr lang="en-US" dirty="0" smtClean="0"/>
                  <a:t>…</a:t>
                </a:r>
                <a:endParaRPr lang="en-US" dirty="0"/>
              </a:p>
            </p:txBody>
          </p:sp>
        </p:grpSp>
      </p:grpSp>
      <p:sp>
        <p:nvSpPr>
          <p:cNvPr id="94" name="TextBox 93"/>
          <p:cNvSpPr txBox="1"/>
          <p:nvPr/>
        </p:nvSpPr>
        <p:spPr>
          <a:xfrm>
            <a:off x="7237232" y="3035967"/>
            <a:ext cx="1101455" cy="369332"/>
          </a:xfrm>
          <a:prstGeom prst="rect">
            <a:avLst/>
          </a:prstGeom>
          <a:solidFill>
            <a:schemeClr val="bg2">
              <a:lumMod val="90000"/>
            </a:schemeClr>
          </a:solidFill>
        </p:spPr>
        <p:txBody>
          <a:bodyPr wrap="none" rtlCol="0">
            <a:spAutoFit/>
          </a:bodyPr>
          <a:lstStyle/>
          <a:p>
            <a:r>
              <a:rPr lang="en-US" dirty="0" err="1" smtClean="0"/>
              <a:t>hashtable</a:t>
            </a:r>
            <a:endParaRPr lang="en-US" dirty="0"/>
          </a:p>
        </p:txBody>
      </p:sp>
      <p:sp>
        <p:nvSpPr>
          <p:cNvPr id="95" name="Right Brace 94"/>
          <p:cNvSpPr/>
          <p:nvPr/>
        </p:nvSpPr>
        <p:spPr>
          <a:xfrm rot="5400000">
            <a:off x="7694432" y="2502567"/>
            <a:ext cx="152400" cy="91440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7" name="TextBox 96"/>
          <p:cNvSpPr txBox="1"/>
          <p:nvPr/>
        </p:nvSpPr>
        <p:spPr>
          <a:xfrm>
            <a:off x="6856232" y="2502567"/>
            <a:ext cx="488492" cy="369332"/>
          </a:xfrm>
          <a:prstGeom prst="rect">
            <a:avLst/>
          </a:prstGeom>
          <a:noFill/>
        </p:spPr>
        <p:txBody>
          <a:bodyPr wrap="square" rtlCol="0">
            <a:spAutoFit/>
          </a:bodyPr>
          <a:lstStyle/>
          <a:p>
            <a:pPr algn="ctr"/>
            <a:r>
              <a:rPr lang="en-US" dirty="0" smtClean="0">
                <a:sym typeface="Symbol"/>
              </a:rPr>
              <a:t></a:t>
            </a:r>
            <a:endParaRPr lang="en-US" dirty="0"/>
          </a:p>
        </p:txBody>
      </p:sp>
      <p:grpSp>
        <p:nvGrpSpPr>
          <p:cNvPr id="98" name="Group 97"/>
          <p:cNvGrpSpPr/>
          <p:nvPr/>
        </p:nvGrpSpPr>
        <p:grpSpPr>
          <a:xfrm>
            <a:off x="7542032" y="2426367"/>
            <a:ext cx="609600" cy="445532"/>
            <a:chOff x="7848600" y="3276600"/>
            <a:chExt cx="609600" cy="445532"/>
          </a:xfrm>
        </p:grpSpPr>
        <p:sp>
          <p:nvSpPr>
            <p:cNvPr id="99" name="Rectangle 98"/>
            <p:cNvSpPr/>
            <p:nvPr/>
          </p:nvSpPr>
          <p:spPr>
            <a:xfrm>
              <a:off x="7848600" y="3352800"/>
              <a:ext cx="372218" cy="369332"/>
            </a:xfrm>
            <a:prstGeom prst="rect">
              <a:avLst/>
            </a:prstGeom>
          </p:spPr>
          <p:txBody>
            <a:bodyPr wrap="none">
              <a:spAutoFit/>
            </a:bodyPr>
            <a:lstStyle/>
            <a:p>
              <a:r>
                <a:rPr lang="en-US" b="1" i="1" dirty="0" smtClean="0"/>
                <a:t>T</a:t>
              </a:r>
              <a:r>
                <a:rPr lang="en-US" b="1" i="1" baseline="-25000" dirty="0" smtClean="0"/>
                <a:t> i</a:t>
              </a:r>
              <a:endParaRPr lang="en-US" dirty="0"/>
            </a:p>
          </p:txBody>
        </p:sp>
        <p:sp>
          <p:nvSpPr>
            <p:cNvPr id="100" name="Text Box 8"/>
            <p:cNvSpPr txBox="1">
              <a:spLocks noChangeArrowheads="1"/>
            </p:cNvSpPr>
            <p:nvPr/>
          </p:nvSpPr>
          <p:spPr bwMode="auto">
            <a:xfrm>
              <a:off x="8001000" y="3276600"/>
              <a:ext cx="457200" cy="297517"/>
            </a:xfrm>
            <a:prstGeom prst="rect">
              <a:avLst/>
            </a:prstGeom>
            <a:noFill/>
            <a:ln w="50800" algn="ctr">
              <a:noFill/>
              <a:miter lim="800000"/>
              <a:headEnd/>
              <a:tailEnd/>
            </a:ln>
          </p:spPr>
          <p:txBody>
            <a:bodyPr>
              <a:spAutoFit/>
            </a:bodyPr>
            <a:lstStyle/>
            <a:p>
              <a:r>
                <a:rPr lang="en-US" sz="2000" b="1" baseline="-25000" dirty="0">
                  <a:latin typeface="Calibri" pitchFamily="34" charset="0"/>
                </a:rPr>
                <a:t>AB</a:t>
              </a:r>
            </a:p>
          </p:txBody>
        </p:sp>
      </p:grpSp>
    </p:spTree>
    <p:custDataLst>
      <p:tags r:id="rId1"/>
    </p:custDataLst>
    <p:extLst>
      <p:ext uri="{BB962C8B-B14F-4D97-AF65-F5344CB8AC3E}">
        <p14:creationId xmlns:p14="http://schemas.microsoft.com/office/powerpoint/2010/main" val="1068246533"/>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72"/>
                                        </p:tgtEl>
                                      </p:cBhvr>
                                    </p:animEffect>
                                    <p:set>
                                      <p:cBhvr>
                                        <p:cTn id="7" dur="1" fill="hold">
                                          <p:stCondLst>
                                            <p:cond delay="499"/>
                                          </p:stCondLst>
                                        </p:cTn>
                                        <p:tgtEl>
                                          <p:spTgt spid="72"/>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84"/>
                                        </p:tgtEl>
                                        <p:attrNameLst>
                                          <p:attrName>style.visibility</p:attrName>
                                        </p:attrNameLst>
                                      </p:cBhvr>
                                      <p:to>
                                        <p:strVal val="visible"/>
                                      </p:to>
                                    </p:set>
                                    <p:animEffect transition="in" filter="fade">
                                      <p:cBhvr>
                                        <p:cTn id="10" dur="500"/>
                                        <p:tgtEl>
                                          <p:spTgt spid="84"/>
                                        </p:tgtEl>
                                      </p:cBhvr>
                                    </p:animEffect>
                                  </p:childTnLst>
                                </p:cTn>
                              </p:par>
                              <p:par>
                                <p:cTn id="11" presetID="10" presetClass="exit" presetSubtype="0" fill="hold" nodeType="withEffect">
                                  <p:stCondLst>
                                    <p:cond delay="0"/>
                                  </p:stCondLst>
                                  <p:childTnLst>
                                    <p:animEffect transition="out" filter="fade">
                                      <p:cBhvr>
                                        <p:cTn id="12" dur="500"/>
                                        <p:tgtEl>
                                          <p:spTgt spid="98"/>
                                        </p:tgtEl>
                                      </p:cBhvr>
                                    </p:animEffect>
                                    <p:set>
                                      <p:cBhvr>
                                        <p:cTn id="13" dur="1" fill="hold">
                                          <p:stCondLst>
                                            <p:cond delay="499"/>
                                          </p:stCondLst>
                                        </p:cTn>
                                        <p:tgtEl>
                                          <p:spTgt spid="98"/>
                                        </p:tgtEl>
                                        <p:attrNameLst>
                                          <p:attrName>style.visibility</p:attrName>
                                        </p:attrNameLst>
                                      </p:cBhvr>
                                      <p:to>
                                        <p:strVal val="hidden"/>
                                      </p:to>
                                    </p:set>
                                  </p:childTnLst>
                                </p:cTn>
                              </p:par>
                              <p:par>
                                <p:cTn id="14" presetID="10" presetClass="entr" presetSubtype="0" fill="hold" nodeType="withEffect">
                                  <p:stCondLst>
                                    <p:cond delay="0"/>
                                  </p:stCondLst>
                                  <p:childTnLst>
                                    <p:set>
                                      <p:cBhvr>
                                        <p:cTn id="15" dur="1" fill="hold">
                                          <p:stCondLst>
                                            <p:cond delay="0"/>
                                          </p:stCondLst>
                                        </p:cTn>
                                        <p:tgtEl>
                                          <p:spTgt spid="101"/>
                                        </p:tgtEl>
                                        <p:attrNameLst>
                                          <p:attrName>style.visibility</p:attrName>
                                        </p:attrNameLst>
                                      </p:cBhvr>
                                      <p:to>
                                        <p:strVal val="visible"/>
                                      </p:to>
                                    </p:set>
                                    <p:animEffect transition="in" filter="fade">
                                      <p:cBhvr>
                                        <p:cTn id="16" dur="5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Rectangle 99"/>
          <p:cNvSpPr/>
          <p:nvPr/>
        </p:nvSpPr>
        <p:spPr bwMode="auto">
          <a:xfrm>
            <a:off x="5029200" y="5867400"/>
            <a:ext cx="1981200" cy="381000"/>
          </a:xfrm>
          <a:prstGeom prst="rect">
            <a:avLst/>
          </a:prstGeom>
          <a:blipFill>
            <a:blip r:embed="rId4"/>
            <a:tile tx="0" ty="0" sx="100000" sy="100000" flip="none" algn="tl"/>
          </a:blip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dirty="0">
              <a:solidFill>
                <a:schemeClr val="bg1">
                  <a:lumMod val="50000"/>
                </a:schemeClr>
              </a:solidFill>
            </a:endParaRPr>
          </a:p>
        </p:txBody>
      </p:sp>
      <p:sp>
        <p:nvSpPr>
          <p:cNvPr id="102" name="Rectangle 101"/>
          <p:cNvSpPr/>
          <p:nvPr/>
        </p:nvSpPr>
        <p:spPr bwMode="auto">
          <a:xfrm>
            <a:off x="5334000" y="6324600"/>
            <a:ext cx="2057400" cy="381000"/>
          </a:xfrm>
          <a:prstGeom prst="rect">
            <a:avLst/>
          </a:prstGeom>
          <a:blipFill>
            <a:blip r:embed="rId4"/>
            <a:tile tx="0" ty="0" sx="100000" sy="100000" flip="none" algn="tl"/>
          </a:blip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dirty="0">
              <a:solidFill>
                <a:schemeClr val="bg1">
                  <a:lumMod val="50000"/>
                </a:schemeClr>
              </a:solidFill>
            </a:endParaRPr>
          </a:p>
        </p:txBody>
      </p:sp>
      <p:sp>
        <p:nvSpPr>
          <p:cNvPr id="57" name="Rectangle 56"/>
          <p:cNvSpPr/>
          <p:nvPr/>
        </p:nvSpPr>
        <p:spPr bwMode="auto">
          <a:xfrm>
            <a:off x="3429000" y="5867400"/>
            <a:ext cx="1600200" cy="381000"/>
          </a:xfrm>
          <a:prstGeom prst="rect">
            <a:avLst/>
          </a:prstGeom>
          <a:noFill/>
        </p:spPr>
        <p:style>
          <a:lnRef idx="2">
            <a:schemeClr val="accent1"/>
          </a:lnRef>
          <a:fillRef idx="1">
            <a:schemeClr val="lt1"/>
          </a:fillRef>
          <a:effectRef idx="0">
            <a:schemeClr val="accent1"/>
          </a:effectRef>
          <a:fontRef idx="minor">
            <a:schemeClr val="dk1"/>
          </a:fontRef>
        </p:style>
        <p:txBody>
          <a:bodyPr anchor="ctr"/>
          <a:lstStyle/>
          <a:p>
            <a:pPr fontAlgn="auto">
              <a:spcBef>
                <a:spcPts val="0"/>
              </a:spcBef>
              <a:spcAft>
                <a:spcPts val="0"/>
              </a:spcAft>
              <a:defRPr/>
            </a:pPr>
            <a:r>
              <a:rPr lang="en-US" sz="1400" b="1" dirty="0" smtClean="0"/>
              <a:t>from, to, </a:t>
            </a:r>
            <a:r>
              <a:rPr lang="en-US" sz="1400" b="1" dirty="0" err="1" smtClean="0"/>
              <a:t>seqno</a:t>
            </a:r>
            <a:r>
              <a:rPr lang="en-US" sz="1400" dirty="0"/>
              <a:t>, </a:t>
            </a:r>
            <a:r>
              <a:rPr lang="en-US" sz="1400" dirty="0" smtClean="0"/>
              <a:t>…</a:t>
            </a:r>
            <a:endParaRPr lang="en-US" sz="1400" dirty="0"/>
          </a:p>
        </p:txBody>
      </p:sp>
      <p:sp>
        <p:nvSpPr>
          <p:cNvPr id="59" name="Rectangle 58"/>
          <p:cNvSpPr/>
          <p:nvPr/>
        </p:nvSpPr>
        <p:spPr bwMode="auto">
          <a:xfrm>
            <a:off x="3733800" y="6324600"/>
            <a:ext cx="1600200" cy="381000"/>
          </a:xfrm>
          <a:prstGeom prst="rect">
            <a:avLst/>
          </a:prstGeom>
          <a:noFill/>
        </p:spPr>
        <p:style>
          <a:lnRef idx="2">
            <a:schemeClr val="accent1"/>
          </a:lnRef>
          <a:fillRef idx="1">
            <a:schemeClr val="lt1"/>
          </a:fillRef>
          <a:effectRef idx="0">
            <a:schemeClr val="accent1"/>
          </a:effectRef>
          <a:fontRef idx="minor">
            <a:schemeClr val="dk1"/>
          </a:fontRef>
        </p:style>
        <p:txBody>
          <a:bodyPr anchor="ctr"/>
          <a:lstStyle/>
          <a:p>
            <a:pPr fontAlgn="auto">
              <a:spcBef>
                <a:spcPts val="0"/>
              </a:spcBef>
              <a:spcAft>
                <a:spcPts val="0"/>
              </a:spcAft>
              <a:defRPr/>
            </a:pPr>
            <a:r>
              <a:rPr lang="en-US" sz="1400" b="1" dirty="0" smtClean="0"/>
              <a:t>from, to, </a:t>
            </a:r>
            <a:r>
              <a:rPr lang="en-US" sz="1400" b="1" dirty="0" err="1" smtClean="0"/>
              <a:t>seqno</a:t>
            </a:r>
            <a:r>
              <a:rPr lang="en-US" sz="1400" dirty="0"/>
              <a:t>, …</a:t>
            </a:r>
          </a:p>
        </p:txBody>
      </p:sp>
      <p:grpSp>
        <p:nvGrpSpPr>
          <p:cNvPr id="164" name="Group 163"/>
          <p:cNvGrpSpPr/>
          <p:nvPr/>
        </p:nvGrpSpPr>
        <p:grpSpPr>
          <a:xfrm>
            <a:off x="5029199" y="4467225"/>
            <a:ext cx="2362201" cy="838200"/>
            <a:chOff x="5105399" y="4343400"/>
            <a:chExt cx="2362201" cy="838200"/>
          </a:xfrm>
        </p:grpSpPr>
        <p:sp>
          <p:nvSpPr>
            <p:cNvPr id="63" name="Rectangle 62"/>
            <p:cNvSpPr/>
            <p:nvPr/>
          </p:nvSpPr>
          <p:spPr bwMode="auto">
            <a:xfrm>
              <a:off x="5105399" y="4343400"/>
              <a:ext cx="2057401" cy="381000"/>
            </a:xfrm>
            <a:prstGeom prst="rect">
              <a:avLst/>
            </a:prstGeom>
            <a:noFill/>
          </p:spPr>
          <p:style>
            <a:lnRef idx="2">
              <a:schemeClr val="accent1"/>
            </a:lnRef>
            <a:fillRef idx="1">
              <a:schemeClr val="lt1"/>
            </a:fillRef>
            <a:effectRef idx="0">
              <a:schemeClr val="accent1"/>
            </a:effectRef>
            <a:fontRef idx="minor">
              <a:schemeClr val="dk1"/>
            </a:fontRef>
          </p:style>
          <p:txBody>
            <a:bodyPr anchor="ctr"/>
            <a:lstStyle/>
            <a:p>
              <a:pPr fontAlgn="auto">
                <a:spcBef>
                  <a:spcPts val="0"/>
                </a:spcBef>
                <a:spcAft>
                  <a:spcPts val="0"/>
                </a:spcAft>
                <a:defRPr/>
              </a:pPr>
              <a:r>
                <a:rPr lang="en-US" sz="1400" dirty="0" smtClean="0"/>
                <a:t>Credentials, key exchange</a:t>
              </a:r>
              <a:endParaRPr lang="en-US" sz="1400" b="1" dirty="0"/>
            </a:p>
          </p:txBody>
        </p:sp>
        <p:sp>
          <p:nvSpPr>
            <p:cNvPr id="52" name="Rectangle 51"/>
            <p:cNvSpPr/>
            <p:nvPr/>
          </p:nvSpPr>
          <p:spPr bwMode="auto">
            <a:xfrm>
              <a:off x="5410200" y="4800600"/>
              <a:ext cx="2057400" cy="381000"/>
            </a:xfrm>
            <a:prstGeom prst="rect">
              <a:avLst/>
            </a:prstGeom>
            <a:noFill/>
          </p:spPr>
          <p:style>
            <a:lnRef idx="2">
              <a:schemeClr val="accent1"/>
            </a:lnRef>
            <a:fillRef idx="1">
              <a:schemeClr val="lt1"/>
            </a:fillRef>
            <a:effectRef idx="0">
              <a:schemeClr val="accent1"/>
            </a:effectRef>
            <a:fontRef idx="minor">
              <a:schemeClr val="dk1"/>
            </a:fontRef>
          </p:style>
          <p:txBody>
            <a:bodyPr anchor="ctr"/>
            <a:lstStyle/>
            <a:p>
              <a:pPr fontAlgn="auto">
                <a:spcBef>
                  <a:spcPts val="0"/>
                </a:spcBef>
                <a:spcAft>
                  <a:spcPts val="0"/>
                </a:spcAft>
                <a:defRPr/>
              </a:pPr>
              <a:r>
                <a:rPr lang="en-US" sz="1400" dirty="0" smtClean="0"/>
                <a:t>Credentials, key exchange</a:t>
              </a:r>
              <a:endParaRPr lang="en-US" sz="1400" b="1" dirty="0"/>
            </a:p>
          </p:txBody>
        </p:sp>
      </p:grpSp>
      <p:sp>
        <p:nvSpPr>
          <p:cNvPr id="72" name="Rectangle 71"/>
          <p:cNvSpPr/>
          <p:nvPr/>
        </p:nvSpPr>
        <p:spPr bwMode="auto">
          <a:xfrm>
            <a:off x="3429000" y="4467225"/>
            <a:ext cx="1600200" cy="381000"/>
          </a:xfrm>
          <a:prstGeom prst="rect">
            <a:avLst/>
          </a:prstGeom>
          <a:noFill/>
        </p:spPr>
        <p:style>
          <a:lnRef idx="2">
            <a:schemeClr val="accent1"/>
          </a:lnRef>
          <a:fillRef idx="1">
            <a:schemeClr val="lt1"/>
          </a:fillRef>
          <a:effectRef idx="0">
            <a:schemeClr val="accent1"/>
          </a:effectRef>
          <a:fontRef idx="minor">
            <a:schemeClr val="dk1"/>
          </a:fontRef>
        </p:style>
        <p:txBody>
          <a:bodyPr anchor="ctr"/>
          <a:lstStyle/>
          <a:p>
            <a:pPr fontAlgn="auto">
              <a:spcBef>
                <a:spcPts val="0"/>
              </a:spcBef>
              <a:spcAft>
                <a:spcPts val="0"/>
              </a:spcAft>
              <a:defRPr/>
            </a:pPr>
            <a:r>
              <a:rPr lang="en-US" sz="1200" b="1" dirty="0" smtClean="0"/>
              <a:t>from, to, capabilities, other protocol fields</a:t>
            </a:r>
            <a:endParaRPr lang="en-US" sz="1200" b="1" dirty="0"/>
          </a:p>
        </p:txBody>
      </p:sp>
      <p:sp>
        <p:nvSpPr>
          <p:cNvPr id="73" name="Rectangle 72"/>
          <p:cNvSpPr/>
          <p:nvPr/>
        </p:nvSpPr>
        <p:spPr bwMode="auto">
          <a:xfrm>
            <a:off x="3733800" y="4924425"/>
            <a:ext cx="1600200" cy="381000"/>
          </a:xfrm>
          <a:prstGeom prst="rect">
            <a:avLst/>
          </a:prstGeom>
          <a:noFill/>
        </p:spPr>
        <p:style>
          <a:lnRef idx="2">
            <a:schemeClr val="accent1"/>
          </a:lnRef>
          <a:fillRef idx="1">
            <a:schemeClr val="lt1"/>
          </a:fillRef>
          <a:effectRef idx="0">
            <a:schemeClr val="accent1"/>
          </a:effectRef>
          <a:fontRef idx="minor">
            <a:schemeClr val="dk1"/>
          </a:fontRef>
        </p:style>
        <p:txBody>
          <a:bodyPr anchor="ctr"/>
          <a:lstStyle/>
          <a:p>
            <a:pPr fontAlgn="auto">
              <a:spcBef>
                <a:spcPts val="0"/>
              </a:spcBef>
              <a:spcAft>
                <a:spcPts val="0"/>
              </a:spcAft>
              <a:defRPr/>
            </a:pPr>
            <a:r>
              <a:rPr lang="en-US" sz="1200" b="1" dirty="0" smtClean="0"/>
              <a:t>from, to, capabilities, other protocol fields</a:t>
            </a:r>
            <a:endParaRPr lang="en-US" sz="1200" b="1" dirty="0"/>
          </a:p>
        </p:txBody>
      </p:sp>
      <p:sp>
        <p:nvSpPr>
          <p:cNvPr id="54" name="Rectangle 53"/>
          <p:cNvSpPr/>
          <p:nvPr/>
        </p:nvSpPr>
        <p:spPr bwMode="auto">
          <a:xfrm>
            <a:off x="5334000" y="3933825"/>
            <a:ext cx="2057400" cy="381000"/>
          </a:xfrm>
          <a:prstGeom prst="rect">
            <a:avLst/>
          </a:prstGeom>
          <a:noFill/>
        </p:spPr>
        <p:style>
          <a:lnRef idx="2">
            <a:schemeClr val="accent1"/>
          </a:lnRef>
          <a:fillRef idx="1">
            <a:schemeClr val="lt1"/>
          </a:fillRef>
          <a:effectRef idx="0">
            <a:schemeClr val="accent1"/>
          </a:effectRef>
          <a:fontRef idx="minor">
            <a:schemeClr val="dk1"/>
          </a:fontRef>
        </p:style>
        <p:txBody>
          <a:bodyPr anchor="ctr"/>
          <a:lstStyle/>
          <a:p>
            <a:pPr fontAlgn="auto">
              <a:spcBef>
                <a:spcPts val="0"/>
              </a:spcBef>
              <a:spcAft>
                <a:spcPts val="0"/>
              </a:spcAft>
              <a:defRPr/>
            </a:pPr>
            <a:r>
              <a:rPr lang="en-US" sz="1400" b="1" dirty="0"/>
              <a:t>Bob’s Network </a:t>
            </a:r>
            <a:r>
              <a:rPr lang="en-US" sz="1400" dirty="0"/>
              <a:t>is here</a:t>
            </a:r>
          </a:p>
        </p:txBody>
      </p:sp>
      <p:sp>
        <p:nvSpPr>
          <p:cNvPr id="71" name="Rectangle 70"/>
          <p:cNvSpPr/>
          <p:nvPr/>
        </p:nvSpPr>
        <p:spPr bwMode="auto">
          <a:xfrm>
            <a:off x="3733800" y="3933825"/>
            <a:ext cx="1600200" cy="381000"/>
          </a:xfrm>
          <a:prstGeom prst="rect">
            <a:avLst/>
          </a:prstGeom>
          <a:noFill/>
        </p:spPr>
        <p:style>
          <a:lnRef idx="2">
            <a:schemeClr val="accent1"/>
          </a:lnRef>
          <a:fillRef idx="1">
            <a:schemeClr val="lt1"/>
          </a:fillRef>
          <a:effectRef idx="0">
            <a:schemeClr val="accent1"/>
          </a:effectRef>
          <a:fontRef idx="minor">
            <a:schemeClr val="dk1"/>
          </a:fontRef>
        </p:style>
        <p:txBody>
          <a:bodyPr anchor="ctr"/>
          <a:lstStyle/>
          <a:p>
            <a:pPr fontAlgn="auto">
              <a:spcBef>
                <a:spcPts val="0"/>
              </a:spcBef>
              <a:spcAft>
                <a:spcPts val="0"/>
              </a:spcAft>
              <a:defRPr/>
            </a:pPr>
            <a:r>
              <a:rPr lang="en-US" sz="1200" b="1" dirty="0" smtClean="0"/>
              <a:t>from, to, capabilities, other protocol fields</a:t>
            </a:r>
            <a:endParaRPr lang="en-US" sz="1200" b="1" dirty="0"/>
          </a:p>
        </p:txBody>
      </p:sp>
      <p:sp>
        <p:nvSpPr>
          <p:cNvPr id="51" name="Rectangle 50"/>
          <p:cNvSpPr/>
          <p:nvPr/>
        </p:nvSpPr>
        <p:spPr bwMode="auto">
          <a:xfrm>
            <a:off x="5029200" y="3476625"/>
            <a:ext cx="2057400" cy="381000"/>
          </a:xfrm>
          <a:prstGeom prst="rect">
            <a:avLst/>
          </a:prstGeom>
          <a:noFill/>
        </p:spPr>
        <p:style>
          <a:lnRef idx="2">
            <a:schemeClr val="accent1"/>
          </a:lnRef>
          <a:fillRef idx="1">
            <a:schemeClr val="lt1"/>
          </a:fillRef>
          <a:effectRef idx="0">
            <a:schemeClr val="accent1"/>
          </a:effectRef>
          <a:fontRef idx="minor">
            <a:schemeClr val="dk1"/>
          </a:fontRef>
        </p:style>
        <p:txBody>
          <a:bodyPr anchor="ctr"/>
          <a:lstStyle/>
          <a:p>
            <a:pPr fontAlgn="auto">
              <a:spcBef>
                <a:spcPts val="0"/>
              </a:spcBef>
              <a:spcAft>
                <a:spcPts val="0"/>
              </a:spcAft>
              <a:defRPr/>
            </a:pPr>
            <a:r>
              <a:rPr lang="en-US" sz="1400" dirty="0" smtClean="0"/>
              <a:t>Is </a:t>
            </a:r>
            <a:r>
              <a:rPr lang="en-US" sz="1400" b="1" dirty="0" smtClean="0"/>
              <a:t>Bob’s Network </a:t>
            </a:r>
            <a:r>
              <a:rPr lang="en-US" sz="1400" dirty="0" smtClean="0"/>
              <a:t>here?</a:t>
            </a:r>
            <a:endParaRPr lang="en-US" sz="1600" dirty="0"/>
          </a:p>
        </p:txBody>
      </p:sp>
      <p:sp>
        <p:nvSpPr>
          <p:cNvPr id="69" name="Rectangle 68"/>
          <p:cNvSpPr/>
          <p:nvPr/>
        </p:nvSpPr>
        <p:spPr bwMode="auto">
          <a:xfrm>
            <a:off x="3429000" y="3476625"/>
            <a:ext cx="1600200" cy="381000"/>
          </a:xfrm>
          <a:prstGeom prst="rect">
            <a:avLst/>
          </a:prstGeom>
          <a:noFill/>
        </p:spPr>
        <p:style>
          <a:lnRef idx="2">
            <a:schemeClr val="accent1"/>
          </a:lnRef>
          <a:fillRef idx="1">
            <a:schemeClr val="lt1"/>
          </a:fillRef>
          <a:effectRef idx="0">
            <a:schemeClr val="accent1"/>
          </a:effectRef>
          <a:fontRef idx="minor">
            <a:schemeClr val="dk1"/>
          </a:fontRef>
        </p:style>
        <p:txBody>
          <a:bodyPr anchor="ctr"/>
          <a:lstStyle/>
          <a:p>
            <a:pPr fontAlgn="auto">
              <a:spcBef>
                <a:spcPts val="0"/>
              </a:spcBef>
              <a:spcAft>
                <a:spcPts val="0"/>
              </a:spcAft>
              <a:defRPr/>
            </a:pPr>
            <a:r>
              <a:rPr lang="en-US" sz="1200" b="1" dirty="0" smtClean="0"/>
              <a:t>from, to, capabilities, other protocol fields</a:t>
            </a:r>
            <a:endParaRPr lang="en-US" sz="1200" b="1" dirty="0"/>
          </a:p>
        </p:txBody>
      </p:sp>
      <p:grpSp>
        <p:nvGrpSpPr>
          <p:cNvPr id="255" name="Group 254"/>
          <p:cNvGrpSpPr/>
          <p:nvPr/>
        </p:nvGrpSpPr>
        <p:grpSpPr>
          <a:xfrm>
            <a:off x="3429000" y="5720610"/>
            <a:ext cx="5486400" cy="984990"/>
            <a:chOff x="3429000" y="5720610"/>
            <a:chExt cx="5486400" cy="984990"/>
          </a:xfrm>
        </p:grpSpPr>
        <p:grpSp>
          <p:nvGrpSpPr>
            <p:cNvPr id="245" name="Group 244"/>
            <p:cNvGrpSpPr/>
            <p:nvPr/>
          </p:nvGrpSpPr>
          <p:grpSpPr>
            <a:xfrm>
              <a:off x="3429000" y="5867400"/>
              <a:ext cx="3962400" cy="838200"/>
              <a:chOff x="3429000" y="5867400"/>
              <a:chExt cx="3962400" cy="838200"/>
            </a:xfrm>
          </p:grpSpPr>
          <p:sp>
            <p:nvSpPr>
              <p:cNvPr id="131" name="Rectangle 130"/>
              <p:cNvSpPr/>
              <p:nvPr/>
            </p:nvSpPr>
            <p:spPr bwMode="auto">
              <a:xfrm>
                <a:off x="3429000" y="5867400"/>
                <a:ext cx="3581400" cy="381000"/>
              </a:xfrm>
              <a:prstGeom prst="rect">
                <a:avLst/>
              </a:prstGeom>
              <a:blipFill dpi="0" rotWithShape="1">
                <a:blip r:embed="rId4"/>
                <a:srcRect/>
                <a:tile tx="0" ty="0" sx="100000" sy="100000" flip="none" algn="tl"/>
              </a:blipFill>
              <a:ln>
                <a:solidFill>
                  <a:schemeClr val="accent1"/>
                </a:solidFill>
              </a:ln>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dirty="0">
                  <a:solidFill>
                    <a:schemeClr val="bg1">
                      <a:lumMod val="50000"/>
                    </a:schemeClr>
                  </a:solidFill>
                </a:endParaRPr>
              </a:p>
            </p:txBody>
          </p:sp>
          <p:sp>
            <p:nvSpPr>
              <p:cNvPr id="132" name="Rectangle 131"/>
              <p:cNvSpPr/>
              <p:nvPr/>
            </p:nvSpPr>
            <p:spPr bwMode="auto">
              <a:xfrm>
                <a:off x="3733800" y="6324600"/>
                <a:ext cx="3657600" cy="381000"/>
              </a:xfrm>
              <a:prstGeom prst="rect">
                <a:avLst/>
              </a:prstGeom>
              <a:blipFill dpi="0" rotWithShape="1">
                <a:blip r:embed="rId4"/>
                <a:srcRect/>
                <a:tile tx="0" ty="0" sx="100000" sy="100000" flip="none" algn="tl"/>
              </a:blipFill>
              <a:ln>
                <a:solidFill>
                  <a:schemeClr val="accent1"/>
                </a:solidFill>
              </a:ln>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dirty="0">
                  <a:solidFill>
                    <a:schemeClr val="bg1">
                      <a:lumMod val="50000"/>
                    </a:schemeClr>
                  </a:solidFill>
                </a:endParaRPr>
              </a:p>
            </p:txBody>
          </p:sp>
        </p:grpSp>
        <p:sp>
          <p:nvSpPr>
            <p:cNvPr id="170" name="TextBox 169"/>
            <p:cNvSpPr txBox="1"/>
            <p:nvPr/>
          </p:nvSpPr>
          <p:spPr>
            <a:xfrm>
              <a:off x="7010400" y="5791200"/>
              <a:ext cx="1905000" cy="584775"/>
            </a:xfrm>
            <a:prstGeom prst="rect">
              <a:avLst/>
            </a:prstGeom>
            <a:noFill/>
          </p:spPr>
          <p:txBody>
            <a:bodyPr wrap="square" rtlCol="0">
              <a:spAutoFit/>
            </a:bodyPr>
            <a:lstStyle/>
            <a:p>
              <a:r>
                <a:rPr lang="en-US" sz="1600" dirty="0" smtClean="0"/>
                <a:t>Enc(K</a:t>
              </a:r>
              <a:r>
                <a:rPr lang="en-US" sz="1600" baseline="-25000" dirty="0" smtClean="0"/>
                <a:t>AB</a:t>
              </a:r>
              <a:r>
                <a:rPr lang="en-US" sz="1600" dirty="0" smtClean="0"/>
                <a:t>        , </a:t>
              </a:r>
              <a:r>
                <a:rPr lang="en-US" sz="1600" dirty="0" smtClean="0">
                  <a:solidFill>
                    <a:srgbClr val="FF0000"/>
                  </a:solidFill>
                </a:rPr>
                <a:t>t</a:t>
              </a:r>
              <a:r>
                <a:rPr lang="en-US" sz="1600" baseline="-25000" dirty="0" smtClean="0">
                  <a:solidFill>
                    <a:srgbClr val="FF0000"/>
                  </a:solidFill>
                </a:rPr>
                <a:t>0</a:t>
              </a:r>
              <a:r>
                <a:rPr lang="en-US" sz="1600" dirty="0" smtClean="0">
                  <a:solidFill>
                    <a:srgbClr val="FF0000"/>
                  </a:solidFill>
                </a:rPr>
                <a:t> </a:t>
              </a:r>
              <a:r>
                <a:rPr lang="en-US" sz="1600" dirty="0" smtClean="0"/>
                <a:t>  , …)</a:t>
              </a:r>
            </a:p>
            <a:p>
              <a:r>
                <a:rPr lang="en-US" sz="1600" dirty="0" smtClean="0"/>
                <a:t>MAC(K</a:t>
              </a:r>
              <a:r>
                <a:rPr lang="en-US" sz="1600" baseline="-25000" dirty="0" smtClean="0"/>
                <a:t>AB</a:t>
              </a:r>
              <a:r>
                <a:rPr lang="en-US" sz="1600" dirty="0" smtClean="0"/>
                <a:t>       , …)</a:t>
              </a:r>
              <a:endParaRPr lang="en-US" sz="1600" dirty="0"/>
            </a:p>
          </p:txBody>
        </p:sp>
        <p:sp>
          <p:nvSpPr>
            <p:cNvPr id="171" name="Text Box 8"/>
            <p:cNvSpPr txBox="1">
              <a:spLocks noChangeArrowheads="1"/>
            </p:cNvSpPr>
            <p:nvPr/>
          </p:nvSpPr>
          <p:spPr bwMode="auto">
            <a:xfrm>
              <a:off x="7499405" y="5732476"/>
              <a:ext cx="685800" cy="256480"/>
            </a:xfrm>
            <a:prstGeom prst="rect">
              <a:avLst/>
            </a:prstGeom>
            <a:noFill/>
            <a:ln w="50800" algn="ctr">
              <a:noFill/>
              <a:miter lim="800000"/>
              <a:headEnd/>
              <a:tailEnd/>
            </a:ln>
          </p:spPr>
          <p:txBody>
            <a:bodyPr wrap="square">
              <a:spAutoFit/>
            </a:bodyPr>
            <a:lstStyle/>
            <a:p>
              <a:r>
                <a:rPr lang="en-US" sz="1600" baseline="-25000" dirty="0" smtClean="0">
                  <a:latin typeface="Calibri" pitchFamily="34" charset="0"/>
                </a:rPr>
                <a:t>session1</a:t>
              </a:r>
              <a:endParaRPr lang="en-US" sz="1600" baseline="-25000" dirty="0">
                <a:latin typeface="Calibri" pitchFamily="34" charset="0"/>
              </a:endParaRPr>
            </a:p>
          </p:txBody>
        </p:sp>
        <p:sp>
          <p:nvSpPr>
            <p:cNvPr id="172" name="Text Box 8"/>
            <p:cNvSpPr txBox="1">
              <a:spLocks noChangeArrowheads="1"/>
            </p:cNvSpPr>
            <p:nvPr/>
          </p:nvSpPr>
          <p:spPr bwMode="auto">
            <a:xfrm>
              <a:off x="7594655" y="5989650"/>
              <a:ext cx="685800" cy="256480"/>
            </a:xfrm>
            <a:prstGeom prst="rect">
              <a:avLst/>
            </a:prstGeom>
            <a:noFill/>
            <a:ln w="50800" algn="ctr">
              <a:noFill/>
              <a:miter lim="800000"/>
              <a:headEnd/>
              <a:tailEnd/>
            </a:ln>
          </p:spPr>
          <p:txBody>
            <a:bodyPr wrap="square">
              <a:spAutoFit/>
            </a:bodyPr>
            <a:lstStyle/>
            <a:p>
              <a:r>
                <a:rPr lang="en-US" sz="1600" baseline="-25000" dirty="0" smtClean="0">
                  <a:latin typeface="Calibri" pitchFamily="34" charset="0"/>
                </a:rPr>
                <a:t>session2</a:t>
              </a:r>
              <a:endParaRPr lang="en-US" sz="1600" baseline="-25000" dirty="0">
                <a:latin typeface="Calibri" pitchFamily="34" charset="0"/>
              </a:endParaRPr>
            </a:p>
          </p:txBody>
        </p:sp>
        <p:sp>
          <p:nvSpPr>
            <p:cNvPr id="176" name="Text Box 8"/>
            <p:cNvSpPr txBox="1">
              <a:spLocks noChangeArrowheads="1"/>
            </p:cNvSpPr>
            <p:nvPr/>
          </p:nvSpPr>
          <p:spPr bwMode="auto">
            <a:xfrm>
              <a:off x="8184721" y="5720610"/>
              <a:ext cx="381000" cy="276999"/>
            </a:xfrm>
            <a:prstGeom prst="rect">
              <a:avLst/>
            </a:prstGeom>
            <a:noFill/>
            <a:ln w="50800" algn="ctr">
              <a:noFill/>
              <a:miter lim="800000"/>
              <a:headEnd/>
              <a:tailEnd/>
            </a:ln>
          </p:spPr>
          <p:txBody>
            <a:bodyPr wrap="square">
              <a:spAutoFit/>
            </a:bodyPr>
            <a:lstStyle/>
            <a:p>
              <a:r>
                <a:rPr lang="en-US" baseline="-25000" dirty="0">
                  <a:solidFill>
                    <a:srgbClr val="FF0000"/>
                  </a:solidFill>
                  <a:latin typeface="Calibri" pitchFamily="34" charset="0"/>
                </a:rPr>
                <a:t>AB</a:t>
              </a:r>
            </a:p>
          </p:txBody>
        </p:sp>
      </p:grpSp>
      <p:grpSp>
        <p:nvGrpSpPr>
          <p:cNvPr id="252" name="Group 251"/>
          <p:cNvGrpSpPr/>
          <p:nvPr/>
        </p:nvGrpSpPr>
        <p:grpSpPr>
          <a:xfrm>
            <a:off x="3429000" y="3324225"/>
            <a:ext cx="5562600" cy="990600"/>
            <a:chOff x="3429000" y="3324225"/>
            <a:chExt cx="5562600" cy="990600"/>
          </a:xfrm>
        </p:grpSpPr>
        <p:grpSp>
          <p:nvGrpSpPr>
            <p:cNvPr id="134" name="Group 133"/>
            <p:cNvGrpSpPr/>
            <p:nvPr/>
          </p:nvGrpSpPr>
          <p:grpSpPr>
            <a:xfrm>
              <a:off x="3429000" y="3476625"/>
              <a:ext cx="3962400" cy="838200"/>
              <a:chOff x="3810000" y="3505200"/>
              <a:chExt cx="4292600" cy="838200"/>
            </a:xfrm>
          </p:grpSpPr>
          <p:sp>
            <p:nvSpPr>
              <p:cNvPr id="87" name="Rectangle 86"/>
              <p:cNvSpPr/>
              <p:nvPr/>
            </p:nvSpPr>
            <p:spPr bwMode="auto">
              <a:xfrm>
                <a:off x="4140200" y="3962400"/>
                <a:ext cx="3962400" cy="381000"/>
              </a:xfrm>
              <a:prstGeom prst="rect">
                <a:avLst/>
              </a:prstGeom>
              <a:blipFill dpi="0" rotWithShape="1">
                <a:blip r:embed="rId4"/>
                <a:srcRect/>
                <a:tile tx="0" ty="0" sx="100000" sy="100000" flip="none" algn="tl"/>
              </a:blipFill>
              <a:ln>
                <a:solidFill>
                  <a:schemeClr val="accent1"/>
                </a:solidFill>
              </a:ln>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dirty="0">
                  <a:solidFill>
                    <a:schemeClr val="bg1">
                      <a:lumMod val="50000"/>
                    </a:schemeClr>
                  </a:solidFill>
                </a:endParaRPr>
              </a:p>
            </p:txBody>
          </p:sp>
          <p:sp>
            <p:nvSpPr>
              <p:cNvPr id="79" name="Rectangle 78"/>
              <p:cNvSpPr/>
              <p:nvPr/>
            </p:nvSpPr>
            <p:spPr bwMode="auto">
              <a:xfrm>
                <a:off x="3810000" y="3505200"/>
                <a:ext cx="3962400" cy="381000"/>
              </a:xfrm>
              <a:prstGeom prst="rect">
                <a:avLst/>
              </a:prstGeom>
              <a:blipFill dpi="0" rotWithShape="1">
                <a:blip r:embed="rId4"/>
                <a:srcRect/>
                <a:tile tx="0" ty="0" sx="100000" sy="100000" flip="none" algn="tl"/>
              </a:blipFill>
              <a:ln>
                <a:solidFill>
                  <a:schemeClr val="accent1"/>
                </a:solidFill>
              </a:ln>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dirty="0">
                  <a:solidFill>
                    <a:schemeClr val="bg1">
                      <a:lumMod val="50000"/>
                    </a:schemeClr>
                  </a:solidFill>
                </a:endParaRPr>
              </a:p>
            </p:txBody>
          </p:sp>
        </p:grpSp>
        <p:sp>
          <p:nvSpPr>
            <p:cNvPr id="163" name="TextBox 162"/>
            <p:cNvSpPr txBox="1"/>
            <p:nvPr/>
          </p:nvSpPr>
          <p:spPr>
            <a:xfrm>
              <a:off x="7086600" y="3400425"/>
              <a:ext cx="1905000" cy="584775"/>
            </a:xfrm>
            <a:prstGeom prst="rect">
              <a:avLst/>
            </a:prstGeom>
            <a:noFill/>
          </p:spPr>
          <p:txBody>
            <a:bodyPr wrap="square" rtlCol="0">
              <a:spAutoFit/>
            </a:bodyPr>
            <a:lstStyle/>
            <a:p>
              <a:r>
                <a:rPr lang="en-US" sz="1600" dirty="0" smtClean="0"/>
                <a:t>Enc(K</a:t>
              </a:r>
              <a:r>
                <a:rPr lang="en-US" sz="1600" baseline="-25000" dirty="0" smtClean="0"/>
                <a:t>AB        </a:t>
              </a:r>
              <a:r>
                <a:rPr lang="en-US" sz="1600" dirty="0" smtClean="0"/>
                <a:t>,nonce, …)</a:t>
              </a:r>
            </a:p>
            <a:p>
              <a:r>
                <a:rPr lang="en-US" sz="1600" dirty="0" smtClean="0"/>
                <a:t>MAC(K</a:t>
              </a:r>
              <a:r>
                <a:rPr lang="en-US" sz="1600" baseline="-25000" dirty="0" smtClean="0"/>
                <a:t>AB    </a:t>
              </a:r>
              <a:r>
                <a:rPr lang="en-US" sz="1600" dirty="0" smtClean="0"/>
                <a:t>, …)</a:t>
              </a:r>
              <a:endParaRPr lang="en-US" sz="1600" dirty="0"/>
            </a:p>
          </p:txBody>
        </p:sp>
        <p:sp>
          <p:nvSpPr>
            <p:cNvPr id="166" name="Text Box 8"/>
            <p:cNvSpPr txBox="1">
              <a:spLocks noChangeArrowheads="1"/>
            </p:cNvSpPr>
            <p:nvPr/>
          </p:nvSpPr>
          <p:spPr bwMode="auto">
            <a:xfrm>
              <a:off x="7543800" y="3324225"/>
              <a:ext cx="685800" cy="256480"/>
            </a:xfrm>
            <a:prstGeom prst="rect">
              <a:avLst/>
            </a:prstGeom>
            <a:noFill/>
            <a:ln w="50800" algn="ctr">
              <a:noFill/>
              <a:miter lim="800000"/>
              <a:headEnd/>
              <a:tailEnd/>
            </a:ln>
          </p:spPr>
          <p:txBody>
            <a:bodyPr wrap="square">
              <a:spAutoFit/>
            </a:bodyPr>
            <a:lstStyle/>
            <a:p>
              <a:r>
                <a:rPr lang="en-US" sz="1600" baseline="-25000" dirty="0" smtClean="0">
                  <a:latin typeface="Calibri" pitchFamily="34" charset="0"/>
                </a:rPr>
                <a:t>encrypt</a:t>
              </a:r>
              <a:endParaRPr lang="en-US" sz="1600" baseline="-25000" dirty="0">
                <a:latin typeface="Calibri" pitchFamily="34" charset="0"/>
              </a:endParaRPr>
            </a:p>
          </p:txBody>
        </p:sp>
        <p:sp>
          <p:nvSpPr>
            <p:cNvPr id="168" name="Text Box 8"/>
            <p:cNvSpPr txBox="1">
              <a:spLocks noChangeArrowheads="1"/>
            </p:cNvSpPr>
            <p:nvPr/>
          </p:nvSpPr>
          <p:spPr bwMode="auto">
            <a:xfrm>
              <a:off x="7658100" y="3571874"/>
              <a:ext cx="685800" cy="256480"/>
            </a:xfrm>
            <a:prstGeom prst="rect">
              <a:avLst/>
            </a:prstGeom>
            <a:noFill/>
            <a:ln w="50800" algn="ctr">
              <a:noFill/>
              <a:miter lim="800000"/>
              <a:headEnd/>
              <a:tailEnd/>
            </a:ln>
          </p:spPr>
          <p:txBody>
            <a:bodyPr wrap="square">
              <a:spAutoFit/>
            </a:bodyPr>
            <a:lstStyle/>
            <a:p>
              <a:r>
                <a:rPr lang="en-US" sz="1600" baseline="-25000" dirty="0" smtClean="0">
                  <a:latin typeface="Calibri" pitchFamily="34" charset="0"/>
                </a:rPr>
                <a:t>auth</a:t>
              </a:r>
              <a:endParaRPr lang="en-US" sz="1600" baseline="-25000" dirty="0">
                <a:latin typeface="Calibri" pitchFamily="34" charset="0"/>
              </a:endParaRPr>
            </a:p>
          </p:txBody>
        </p:sp>
      </p:grpSp>
      <p:grpSp>
        <p:nvGrpSpPr>
          <p:cNvPr id="133" name="Group 132"/>
          <p:cNvGrpSpPr/>
          <p:nvPr/>
        </p:nvGrpSpPr>
        <p:grpSpPr>
          <a:xfrm>
            <a:off x="3444856" y="4464086"/>
            <a:ext cx="3962400" cy="838200"/>
            <a:chOff x="3810000" y="4572000"/>
            <a:chExt cx="4292600" cy="838200"/>
          </a:xfrm>
        </p:grpSpPr>
        <p:sp>
          <p:nvSpPr>
            <p:cNvPr id="88" name="Rectangle 87"/>
            <p:cNvSpPr/>
            <p:nvPr/>
          </p:nvSpPr>
          <p:spPr bwMode="auto">
            <a:xfrm>
              <a:off x="3810000" y="4572000"/>
              <a:ext cx="3962400" cy="381000"/>
            </a:xfrm>
            <a:prstGeom prst="rect">
              <a:avLst/>
            </a:prstGeom>
            <a:blipFill dpi="0" rotWithShape="1">
              <a:blip r:embed="rId4"/>
              <a:srcRect/>
              <a:tile tx="0" ty="0" sx="100000" sy="100000" flip="none" algn="tl"/>
            </a:blipFill>
            <a:ln>
              <a:solidFill>
                <a:schemeClr val="accent1"/>
              </a:solidFill>
            </a:ln>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dirty="0">
                <a:solidFill>
                  <a:schemeClr val="bg1">
                    <a:lumMod val="50000"/>
                  </a:schemeClr>
                </a:solidFill>
              </a:endParaRPr>
            </a:p>
          </p:txBody>
        </p:sp>
        <p:sp>
          <p:nvSpPr>
            <p:cNvPr id="89" name="Rectangle 88"/>
            <p:cNvSpPr/>
            <p:nvPr/>
          </p:nvSpPr>
          <p:spPr bwMode="auto">
            <a:xfrm>
              <a:off x="4140200" y="5029200"/>
              <a:ext cx="3962400" cy="381000"/>
            </a:xfrm>
            <a:prstGeom prst="rect">
              <a:avLst/>
            </a:prstGeom>
            <a:blipFill dpi="0" rotWithShape="1">
              <a:blip r:embed="rId4"/>
              <a:srcRect/>
              <a:tile tx="0" ty="0" sx="100000" sy="100000" flip="none" algn="tl"/>
            </a:blipFill>
            <a:ln>
              <a:solidFill>
                <a:schemeClr val="accent1"/>
              </a:solidFill>
            </a:ln>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dirty="0">
                <a:solidFill>
                  <a:schemeClr val="bg1">
                    <a:lumMod val="50000"/>
                  </a:schemeClr>
                </a:solidFill>
              </a:endParaRPr>
            </a:p>
          </p:txBody>
        </p:sp>
      </p:grpSp>
      <p:sp>
        <p:nvSpPr>
          <p:cNvPr id="65" name="Rectangle 64"/>
          <p:cNvSpPr/>
          <p:nvPr/>
        </p:nvSpPr>
        <p:spPr bwMode="auto">
          <a:xfrm>
            <a:off x="228600" y="3429000"/>
            <a:ext cx="1828800" cy="838200"/>
          </a:xfrm>
          <a:prstGeom prst="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solidFill>
                  <a:schemeClr val="tx1"/>
                </a:solidFill>
              </a:rPr>
              <a:t>Discover</a:t>
            </a:r>
            <a:endParaRPr lang="en-US" sz="2800" dirty="0">
              <a:solidFill>
                <a:schemeClr val="tx1"/>
              </a:solidFill>
            </a:endParaRPr>
          </a:p>
        </p:txBody>
      </p:sp>
      <p:sp>
        <p:nvSpPr>
          <p:cNvPr id="96" name="Rectangle 95"/>
          <p:cNvSpPr/>
          <p:nvPr/>
        </p:nvSpPr>
        <p:spPr bwMode="auto">
          <a:xfrm>
            <a:off x="228600" y="4419600"/>
            <a:ext cx="1828800" cy="838200"/>
          </a:xfrm>
          <a:prstGeom prst="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solidFill>
                  <a:schemeClr val="tx1"/>
                </a:solidFill>
              </a:rPr>
              <a:t>Authenticate</a:t>
            </a:r>
          </a:p>
          <a:p>
            <a:pPr algn="ctr">
              <a:defRPr/>
            </a:pPr>
            <a:r>
              <a:rPr lang="en-US" sz="2400" dirty="0">
                <a:solidFill>
                  <a:schemeClr val="tx1"/>
                </a:solidFill>
              </a:rPr>
              <a:t>and Bind</a:t>
            </a:r>
          </a:p>
        </p:txBody>
      </p:sp>
      <p:sp>
        <p:nvSpPr>
          <p:cNvPr id="103" name="Rectangle 102"/>
          <p:cNvSpPr/>
          <p:nvPr/>
        </p:nvSpPr>
        <p:spPr bwMode="auto">
          <a:xfrm>
            <a:off x="228600" y="5867400"/>
            <a:ext cx="1828800" cy="838200"/>
          </a:xfrm>
          <a:prstGeom prst="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solidFill>
                  <a:schemeClr val="tx1"/>
                </a:solidFill>
              </a:rPr>
              <a:t>Send Data</a:t>
            </a:r>
            <a:endParaRPr lang="en-US" sz="2800" dirty="0">
              <a:solidFill>
                <a:schemeClr val="tx1"/>
              </a:solidFill>
            </a:endParaRPr>
          </a:p>
        </p:txBody>
      </p:sp>
      <p:grpSp>
        <p:nvGrpSpPr>
          <p:cNvPr id="7" name="Group 9"/>
          <p:cNvGrpSpPr>
            <a:grpSpLocks/>
          </p:cNvGrpSpPr>
          <p:nvPr/>
        </p:nvGrpSpPr>
        <p:grpSpPr bwMode="auto">
          <a:xfrm>
            <a:off x="5715000" y="1295400"/>
            <a:ext cx="2590800" cy="685799"/>
            <a:chOff x="2743200" y="2209801"/>
            <a:chExt cx="2590800" cy="685800"/>
          </a:xfrm>
          <a:effectLst/>
        </p:grpSpPr>
        <p:pic>
          <p:nvPicPr>
            <p:cNvPr id="55" name="Picture 7" descr="postit.png"/>
            <p:cNvPicPr>
              <a:picLocks noChangeAspect="1"/>
            </p:cNvPicPr>
            <p:nvPr/>
          </p:nvPicPr>
          <p:blipFill>
            <a:blip r:embed="rId5" cstate="screen"/>
            <a:srcRect/>
            <a:stretch>
              <a:fillRect/>
            </a:stretch>
          </p:blipFill>
          <p:spPr bwMode="auto">
            <a:xfrm>
              <a:off x="2743200" y="2209801"/>
              <a:ext cx="2590800" cy="685800"/>
            </a:xfrm>
            <a:prstGeom prst="rect">
              <a:avLst/>
            </a:prstGeom>
            <a:noFill/>
            <a:ln w="9525">
              <a:noFill/>
              <a:miter lim="800000"/>
              <a:headEnd/>
              <a:tailEnd/>
            </a:ln>
          </p:spPr>
        </p:pic>
        <p:sp>
          <p:nvSpPr>
            <p:cNvPr id="56" name="TextBox 8"/>
            <p:cNvSpPr txBox="1">
              <a:spLocks noChangeArrowheads="1"/>
            </p:cNvSpPr>
            <p:nvPr/>
          </p:nvSpPr>
          <p:spPr bwMode="auto">
            <a:xfrm>
              <a:off x="3048000" y="2286000"/>
              <a:ext cx="1975221" cy="523221"/>
            </a:xfrm>
            <a:prstGeom prst="rect">
              <a:avLst/>
            </a:prstGeom>
            <a:noFill/>
            <a:ln w="9525">
              <a:noFill/>
              <a:miter lim="800000"/>
              <a:headEnd/>
              <a:tailEnd/>
            </a:ln>
          </p:spPr>
          <p:txBody>
            <a:bodyPr wrap="none">
              <a:spAutoFit/>
            </a:bodyPr>
            <a:lstStyle/>
            <a:p>
              <a:pPr>
                <a:defRPr/>
              </a:pPr>
              <a:r>
                <a:rPr lang="en-US" sz="1400" dirty="0" smtClean="0">
                  <a:latin typeface="Comic Sans MS" pitchFamily="66" charset="0"/>
                </a:rPr>
                <a:t>Name: </a:t>
              </a:r>
              <a:r>
                <a:rPr lang="en-US" sz="1400" dirty="0">
                  <a:solidFill>
                    <a:schemeClr val="bg2">
                      <a:lumMod val="50000"/>
                    </a:schemeClr>
                  </a:solidFill>
                  <a:latin typeface="Comic Sans MS" pitchFamily="66" charset="0"/>
                </a:rPr>
                <a:t>Bob’s Network</a:t>
              </a:r>
            </a:p>
            <a:p>
              <a:pPr>
                <a:defRPr/>
              </a:pPr>
              <a:r>
                <a:rPr lang="en-US" sz="1400" dirty="0" smtClean="0">
                  <a:latin typeface="Comic Sans MS" pitchFamily="66" charset="0"/>
                </a:rPr>
                <a:t>Secret: </a:t>
              </a:r>
              <a:r>
                <a:rPr lang="en-US" sz="1400" dirty="0" smtClean="0">
                  <a:solidFill>
                    <a:schemeClr val="bg2">
                      <a:lumMod val="50000"/>
                    </a:schemeClr>
                  </a:solidFill>
                  <a:latin typeface="Comic Sans MS" pitchFamily="66" charset="0"/>
                </a:rPr>
                <a:t>Alice&lt;3Bob</a:t>
              </a:r>
              <a:endParaRPr lang="en-US" sz="1400" dirty="0">
                <a:solidFill>
                  <a:schemeClr val="bg2">
                    <a:lumMod val="50000"/>
                  </a:schemeClr>
                </a:solidFill>
                <a:latin typeface="Comic Sans MS" pitchFamily="66" charset="0"/>
              </a:endParaRPr>
            </a:p>
          </p:txBody>
        </p:sp>
      </p:grpSp>
      <p:grpSp>
        <p:nvGrpSpPr>
          <p:cNvPr id="8" name="Group 30"/>
          <p:cNvGrpSpPr>
            <a:grpSpLocks/>
          </p:cNvGrpSpPr>
          <p:nvPr/>
        </p:nvGrpSpPr>
        <p:grpSpPr bwMode="auto">
          <a:xfrm>
            <a:off x="838200" y="1295400"/>
            <a:ext cx="2590800" cy="685799"/>
            <a:chOff x="2743200" y="2209801"/>
            <a:chExt cx="2590800" cy="685800"/>
          </a:xfrm>
          <a:effectLst/>
        </p:grpSpPr>
        <p:pic>
          <p:nvPicPr>
            <p:cNvPr id="58" name="Picture 31" descr="postit.png"/>
            <p:cNvPicPr>
              <a:picLocks noChangeAspect="1"/>
            </p:cNvPicPr>
            <p:nvPr/>
          </p:nvPicPr>
          <p:blipFill>
            <a:blip r:embed="rId5" cstate="screen"/>
            <a:srcRect/>
            <a:stretch>
              <a:fillRect/>
            </a:stretch>
          </p:blipFill>
          <p:spPr bwMode="auto">
            <a:xfrm>
              <a:off x="2743200" y="2209801"/>
              <a:ext cx="2590800" cy="685800"/>
            </a:xfrm>
            <a:prstGeom prst="rect">
              <a:avLst/>
            </a:prstGeom>
            <a:noFill/>
            <a:ln w="9525">
              <a:noFill/>
              <a:miter lim="800000"/>
              <a:headEnd/>
              <a:tailEnd/>
            </a:ln>
          </p:spPr>
        </p:pic>
        <p:sp>
          <p:nvSpPr>
            <p:cNvPr id="60" name="TextBox 32"/>
            <p:cNvSpPr txBox="1">
              <a:spLocks noChangeArrowheads="1"/>
            </p:cNvSpPr>
            <p:nvPr/>
          </p:nvSpPr>
          <p:spPr bwMode="auto">
            <a:xfrm>
              <a:off x="3048000" y="2285999"/>
              <a:ext cx="1981200" cy="523220"/>
            </a:xfrm>
            <a:prstGeom prst="rect">
              <a:avLst/>
            </a:prstGeom>
            <a:noFill/>
            <a:ln w="9525">
              <a:noFill/>
              <a:miter lim="800000"/>
              <a:headEnd/>
              <a:tailEnd/>
            </a:ln>
          </p:spPr>
          <p:txBody>
            <a:bodyPr>
              <a:spAutoFit/>
            </a:bodyPr>
            <a:lstStyle/>
            <a:p>
              <a:pPr>
                <a:defRPr/>
              </a:pPr>
              <a:r>
                <a:rPr lang="en-US" sz="1400" dirty="0" smtClean="0">
                  <a:latin typeface="Comic Sans MS" pitchFamily="66" charset="0"/>
                </a:rPr>
                <a:t>Name: </a:t>
              </a:r>
              <a:r>
                <a:rPr lang="en-US" sz="1400" dirty="0" smtClean="0">
                  <a:solidFill>
                    <a:schemeClr val="bg2">
                      <a:lumMod val="50000"/>
                    </a:schemeClr>
                  </a:solidFill>
                  <a:latin typeface="Comic Sans MS" pitchFamily="66" charset="0"/>
                </a:rPr>
                <a:t>Alice’s Laptop</a:t>
              </a:r>
              <a:endParaRPr lang="en-US" sz="1400" dirty="0">
                <a:latin typeface="Comic Sans MS" pitchFamily="66" charset="0"/>
              </a:endParaRPr>
            </a:p>
            <a:p>
              <a:pPr>
                <a:defRPr/>
              </a:pPr>
              <a:r>
                <a:rPr lang="en-US" sz="1400" dirty="0" smtClean="0">
                  <a:latin typeface="Comic Sans MS" pitchFamily="66" charset="0"/>
                </a:rPr>
                <a:t>Secret: </a:t>
              </a:r>
              <a:r>
                <a:rPr lang="en-US" sz="1400" dirty="0" smtClean="0">
                  <a:solidFill>
                    <a:schemeClr val="bg2">
                      <a:lumMod val="50000"/>
                    </a:schemeClr>
                  </a:solidFill>
                  <a:latin typeface="Comic Sans MS" pitchFamily="66" charset="0"/>
                </a:rPr>
                <a:t>Alice&lt;3Bob</a:t>
              </a:r>
              <a:endParaRPr lang="en-US" sz="1400" dirty="0">
                <a:solidFill>
                  <a:schemeClr val="bg2">
                    <a:lumMod val="50000"/>
                  </a:schemeClr>
                </a:solidFill>
                <a:latin typeface="Comic Sans MS" pitchFamily="66" charset="0"/>
              </a:endParaRPr>
            </a:p>
          </p:txBody>
        </p:sp>
      </p:grpSp>
      <p:sp>
        <p:nvSpPr>
          <p:cNvPr id="90" name="Rectangle 89"/>
          <p:cNvSpPr/>
          <p:nvPr/>
        </p:nvSpPr>
        <p:spPr>
          <a:xfrm>
            <a:off x="3657600" y="1219200"/>
            <a:ext cx="1828800" cy="762000"/>
          </a:xfrm>
          <a:prstGeom prst="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solidFill>
                  <a:schemeClr val="tx1"/>
                </a:solidFill>
              </a:rPr>
              <a:t>Bootstrap</a:t>
            </a:r>
            <a:endParaRPr lang="en-US" sz="2800" dirty="0">
              <a:solidFill>
                <a:schemeClr val="tx1"/>
              </a:solidFill>
            </a:endParaRPr>
          </a:p>
        </p:txBody>
      </p:sp>
      <p:sp>
        <p:nvSpPr>
          <p:cNvPr id="53" name="Title 1"/>
          <p:cNvSpPr>
            <a:spLocks noGrp="1"/>
          </p:cNvSpPr>
          <p:nvPr>
            <p:ph type="title"/>
          </p:nvPr>
        </p:nvSpPr>
        <p:spPr>
          <a:xfrm>
            <a:off x="457200" y="274638"/>
            <a:ext cx="8229600" cy="1143000"/>
          </a:xfrm>
        </p:spPr>
        <p:txBody>
          <a:bodyPr/>
          <a:lstStyle/>
          <a:p>
            <a:r>
              <a:rPr lang="en-US" dirty="0" err="1" smtClean="0"/>
              <a:t>SlyFi</a:t>
            </a:r>
            <a:r>
              <a:rPr lang="en-US" dirty="0" smtClean="0"/>
              <a:t>: Putting it Together</a:t>
            </a:r>
            <a:endParaRPr lang="en-US" dirty="0"/>
          </a:p>
        </p:txBody>
      </p:sp>
      <p:sp>
        <p:nvSpPr>
          <p:cNvPr id="82" name="Slide Number Placeholder 81"/>
          <p:cNvSpPr>
            <a:spLocks noGrp="1"/>
          </p:cNvSpPr>
          <p:nvPr>
            <p:ph type="sldNum" sz="quarter" idx="12"/>
          </p:nvPr>
        </p:nvSpPr>
        <p:spPr/>
        <p:txBody>
          <a:bodyPr/>
          <a:lstStyle/>
          <a:p>
            <a:fld id="{26FF095B-7508-4EE0-8899-3B73C16B2014}" type="slidenum">
              <a:rPr lang="en-US" smtClean="0"/>
              <a:pPr/>
              <a:t>37</a:t>
            </a:fld>
            <a:endParaRPr lang="en-US" dirty="0"/>
          </a:p>
        </p:txBody>
      </p:sp>
      <p:grpSp>
        <p:nvGrpSpPr>
          <p:cNvPr id="254" name="Group 253"/>
          <p:cNvGrpSpPr/>
          <p:nvPr/>
        </p:nvGrpSpPr>
        <p:grpSpPr>
          <a:xfrm>
            <a:off x="2819400" y="5715000"/>
            <a:ext cx="990600" cy="990600"/>
            <a:chOff x="2819400" y="5715000"/>
            <a:chExt cx="990600" cy="990600"/>
          </a:xfrm>
        </p:grpSpPr>
        <p:sp>
          <p:nvSpPr>
            <p:cNvPr id="126" name="Rectangle 45"/>
            <p:cNvSpPr>
              <a:spLocks noChangeArrowheads="1"/>
            </p:cNvSpPr>
            <p:nvPr/>
          </p:nvSpPr>
          <p:spPr bwMode="auto">
            <a:xfrm>
              <a:off x="2819400" y="5867400"/>
              <a:ext cx="609600" cy="381000"/>
            </a:xfrm>
            <a:prstGeom prst="rect">
              <a:avLst/>
            </a:prstGeom>
            <a:blipFill>
              <a:blip r:embed="rId4"/>
              <a:tile tx="0" ty="0" sx="100000" sy="100000" flip="none" algn="tl"/>
            </a:blipFill>
            <a:ln>
              <a:headEnd/>
              <a:tailEnd/>
            </a:ln>
          </p:spPr>
          <p:style>
            <a:lnRef idx="2">
              <a:schemeClr val="accent1"/>
            </a:lnRef>
            <a:fillRef idx="1">
              <a:schemeClr val="lt1"/>
            </a:fillRef>
            <a:effectRef idx="0">
              <a:schemeClr val="accent1"/>
            </a:effectRef>
            <a:fontRef idx="minor">
              <a:schemeClr val="dk1"/>
            </a:fontRef>
          </p:style>
          <p:txBody>
            <a:bodyPr wrap="none" anchor="ctr"/>
            <a:lstStyle/>
            <a:p>
              <a:pPr algn="ctr" fontAlgn="auto">
                <a:spcBef>
                  <a:spcPts val="0"/>
                </a:spcBef>
                <a:spcAft>
                  <a:spcPts val="0"/>
                </a:spcAft>
                <a:defRPr/>
              </a:pPr>
              <a:r>
                <a:rPr lang="en-US" sz="2400" b="1" i="1" dirty="0" smtClean="0">
                  <a:solidFill>
                    <a:srgbClr val="FF0000"/>
                  </a:solidFill>
                </a:rPr>
                <a:t>t</a:t>
              </a:r>
              <a:r>
                <a:rPr lang="en-US" sz="2400" b="1" i="1" baseline="-25000" dirty="0" smtClean="0">
                  <a:solidFill>
                    <a:srgbClr val="FF0000"/>
                  </a:solidFill>
                </a:rPr>
                <a:t>0    </a:t>
              </a:r>
              <a:endParaRPr lang="en-US" sz="2400" b="1" i="1" dirty="0">
                <a:solidFill>
                  <a:srgbClr val="FF0000"/>
                </a:solidFill>
              </a:endParaRPr>
            </a:p>
          </p:txBody>
        </p:sp>
        <p:sp>
          <p:nvSpPr>
            <p:cNvPr id="129" name="Rectangle 45"/>
            <p:cNvSpPr>
              <a:spLocks noChangeArrowheads="1"/>
            </p:cNvSpPr>
            <p:nvPr/>
          </p:nvSpPr>
          <p:spPr bwMode="auto">
            <a:xfrm>
              <a:off x="3124200" y="6324600"/>
              <a:ext cx="609600" cy="381000"/>
            </a:xfrm>
            <a:prstGeom prst="rect">
              <a:avLst/>
            </a:prstGeom>
            <a:blipFill>
              <a:blip r:embed="rId4"/>
              <a:tile tx="0" ty="0" sx="100000" sy="100000" flip="none" algn="tl"/>
            </a:blipFill>
            <a:ln>
              <a:headEnd/>
              <a:tailEnd/>
            </a:ln>
          </p:spPr>
          <p:style>
            <a:lnRef idx="2">
              <a:schemeClr val="accent1"/>
            </a:lnRef>
            <a:fillRef idx="1">
              <a:schemeClr val="lt1"/>
            </a:fillRef>
            <a:effectRef idx="0">
              <a:schemeClr val="accent1"/>
            </a:effectRef>
            <a:fontRef idx="minor">
              <a:schemeClr val="dk1"/>
            </a:fontRef>
          </p:style>
          <p:txBody>
            <a:bodyPr wrap="none" anchor="ctr"/>
            <a:lstStyle/>
            <a:p>
              <a:pPr algn="ctr" fontAlgn="auto">
                <a:spcBef>
                  <a:spcPts val="0"/>
                </a:spcBef>
                <a:spcAft>
                  <a:spcPts val="0"/>
                </a:spcAft>
                <a:defRPr/>
              </a:pPr>
              <a:r>
                <a:rPr lang="en-US" sz="2400" b="1" i="1" dirty="0" smtClean="0">
                  <a:solidFill>
                    <a:srgbClr val="FF0000"/>
                  </a:solidFill>
                </a:rPr>
                <a:t>t</a:t>
              </a:r>
              <a:r>
                <a:rPr lang="en-US" sz="2400" b="1" i="1" baseline="-25000" dirty="0" smtClean="0">
                  <a:solidFill>
                    <a:srgbClr val="FF0000"/>
                  </a:solidFill>
                </a:rPr>
                <a:t>0    </a:t>
              </a:r>
              <a:endParaRPr lang="en-US" sz="2400" b="1" i="1" dirty="0">
                <a:solidFill>
                  <a:srgbClr val="FF0000"/>
                </a:solidFill>
              </a:endParaRPr>
            </a:p>
          </p:txBody>
        </p:sp>
        <p:sp>
          <p:nvSpPr>
            <p:cNvPr id="130" name="Text Box 8"/>
            <p:cNvSpPr txBox="1">
              <a:spLocks noChangeArrowheads="1"/>
            </p:cNvSpPr>
            <p:nvPr/>
          </p:nvSpPr>
          <p:spPr bwMode="auto">
            <a:xfrm>
              <a:off x="3352800" y="6172200"/>
              <a:ext cx="457200" cy="339070"/>
            </a:xfrm>
            <a:prstGeom prst="rect">
              <a:avLst/>
            </a:prstGeom>
            <a:noFill/>
            <a:ln w="50800" algn="ctr">
              <a:noFill/>
              <a:miter lim="800000"/>
              <a:headEnd/>
              <a:tailEnd/>
            </a:ln>
          </p:spPr>
          <p:txBody>
            <a:bodyPr>
              <a:spAutoFit/>
            </a:bodyPr>
            <a:lstStyle/>
            <a:p>
              <a:r>
                <a:rPr lang="en-US" sz="2400" b="1" baseline="-25000" dirty="0" smtClean="0">
                  <a:solidFill>
                    <a:srgbClr val="FF0000"/>
                  </a:solidFill>
                  <a:latin typeface="Calibri" pitchFamily="34" charset="0"/>
                </a:rPr>
                <a:t>BA</a:t>
              </a:r>
              <a:endParaRPr lang="en-US" sz="2400" b="1" baseline="-25000" dirty="0">
                <a:solidFill>
                  <a:srgbClr val="FF0000"/>
                </a:solidFill>
                <a:latin typeface="Calibri" pitchFamily="34" charset="0"/>
              </a:endParaRPr>
            </a:p>
          </p:txBody>
        </p:sp>
        <p:sp>
          <p:nvSpPr>
            <p:cNvPr id="127" name="Text Box 8"/>
            <p:cNvSpPr txBox="1">
              <a:spLocks noChangeArrowheads="1"/>
            </p:cNvSpPr>
            <p:nvPr/>
          </p:nvSpPr>
          <p:spPr bwMode="auto">
            <a:xfrm>
              <a:off x="3048000" y="5715000"/>
              <a:ext cx="457200" cy="339070"/>
            </a:xfrm>
            <a:prstGeom prst="rect">
              <a:avLst/>
            </a:prstGeom>
            <a:noFill/>
            <a:ln w="50800" algn="ctr">
              <a:noFill/>
              <a:miter lim="800000"/>
              <a:headEnd/>
              <a:tailEnd/>
            </a:ln>
          </p:spPr>
          <p:txBody>
            <a:bodyPr>
              <a:spAutoFit/>
            </a:bodyPr>
            <a:lstStyle/>
            <a:p>
              <a:r>
                <a:rPr lang="en-US" sz="2400" b="1" baseline="-25000" dirty="0">
                  <a:solidFill>
                    <a:srgbClr val="FF0000"/>
                  </a:solidFill>
                  <a:latin typeface="Calibri" pitchFamily="34" charset="0"/>
                </a:rPr>
                <a:t>AB</a:t>
              </a:r>
            </a:p>
          </p:txBody>
        </p:sp>
      </p:grpSp>
      <p:grpSp>
        <p:nvGrpSpPr>
          <p:cNvPr id="234" name="Group 233"/>
          <p:cNvGrpSpPr/>
          <p:nvPr/>
        </p:nvGrpSpPr>
        <p:grpSpPr>
          <a:xfrm>
            <a:off x="2201175" y="2955985"/>
            <a:ext cx="1905651" cy="507831"/>
            <a:chOff x="5105399" y="2209800"/>
            <a:chExt cx="1905651" cy="507831"/>
          </a:xfrm>
        </p:grpSpPr>
        <p:grpSp>
          <p:nvGrpSpPr>
            <p:cNvPr id="224" name="Group 223"/>
            <p:cNvGrpSpPr/>
            <p:nvPr/>
          </p:nvGrpSpPr>
          <p:grpSpPr>
            <a:xfrm>
              <a:off x="5105399" y="2209800"/>
              <a:ext cx="1905651" cy="507831"/>
              <a:chOff x="5105399" y="2209800"/>
              <a:chExt cx="1905651" cy="507831"/>
            </a:xfrm>
          </p:grpSpPr>
          <p:sp>
            <p:nvSpPr>
              <p:cNvPr id="223" name="Rectangle 222"/>
              <p:cNvSpPr/>
              <p:nvPr/>
            </p:nvSpPr>
            <p:spPr>
              <a:xfrm>
                <a:off x="5105399" y="2324818"/>
                <a:ext cx="1837425" cy="353683"/>
              </a:xfrm>
              <a:prstGeom prst="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50000"/>
                    </a:schemeClr>
                  </a:solidFill>
                </a:endParaRPr>
              </a:p>
            </p:txBody>
          </p:sp>
          <p:grpSp>
            <p:nvGrpSpPr>
              <p:cNvPr id="202" name="Group 201"/>
              <p:cNvGrpSpPr/>
              <p:nvPr/>
            </p:nvGrpSpPr>
            <p:grpSpPr>
              <a:xfrm>
                <a:off x="5105400" y="2209800"/>
                <a:ext cx="1905650" cy="507831"/>
                <a:chOff x="5105400" y="2288627"/>
                <a:chExt cx="1905650" cy="507831"/>
              </a:xfrm>
            </p:grpSpPr>
            <p:sp>
              <p:nvSpPr>
                <p:cNvPr id="67" name="Text Box 8"/>
                <p:cNvSpPr txBox="1">
                  <a:spLocks noChangeArrowheads="1"/>
                </p:cNvSpPr>
                <p:nvPr/>
              </p:nvSpPr>
              <p:spPr bwMode="auto">
                <a:xfrm>
                  <a:off x="5257800" y="2288627"/>
                  <a:ext cx="457200" cy="297517"/>
                </a:xfrm>
                <a:prstGeom prst="rect">
                  <a:avLst/>
                </a:prstGeom>
                <a:noFill/>
                <a:ln w="50800" algn="ctr">
                  <a:noFill/>
                  <a:miter lim="800000"/>
                  <a:headEnd/>
                  <a:tailEnd/>
                </a:ln>
              </p:spPr>
              <p:txBody>
                <a:bodyPr>
                  <a:spAutoFit/>
                </a:bodyPr>
                <a:lstStyle/>
                <a:p>
                  <a:r>
                    <a:rPr lang="en-US" sz="2000" baseline="-25000" dirty="0">
                      <a:solidFill>
                        <a:schemeClr val="accent4">
                          <a:lumMod val="50000"/>
                        </a:schemeClr>
                      </a:solidFill>
                      <a:latin typeface="Calibri" pitchFamily="34" charset="0"/>
                    </a:rPr>
                    <a:t>AB</a:t>
                  </a:r>
                </a:p>
              </p:txBody>
            </p:sp>
            <p:sp>
              <p:nvSpPr>
                <p:cNvPr id="200" name="Rectangle 199"/>
                <p:cNvSpPr/>
                <p:nvPr/>
              </p:nvSpPr>
              <p:spPr>
                <a:xfrm>
                  <a:off x="5105400" y="2288627"/>
                  <a:ext cx="1905650" cy="507831"/>
                </a:xfrm>
                <a:prstGeom prst="rect">
                  <a:avLst/>
                </a:prstGeom>
              </p:spPr>
              <p:txBody>
                <a:bodyPr wrap="none">
                  <a:spAutoFit/>
                </a:bodyPr>
                <a:lstStyle/>
                <a:p>
                  <a:pPr fontAlgn="auto">
                    <a:lnSpc>
                      <a:spcPct val="150000"/>
                    </a:lnSpc>
                    <a:spcBef>
                      <a:spcPts val="0"/>
                    </a:spcBef>
                    <a:spcAft>
                      <a:spcPts val="0"/>
                    </a:spcAft>
                    <a:defRPr/>
                  </a:pPr>
                  <a:r>
                    <a:rPr lang="en-US" i="1" dirty="0" smtClean="0">
                      <a:solidFill>
                        <a:schemeClr val="accent4">
                          <a:lumMod val="50000"/>
                        </a:schemeClr>
                      </a:solidFill>
                    </a:rPr>
                    <a:t>T</a:t>
                  </a:r>
                  <a:r>
                    <a:rPr lang="en-US" i="1" baseline="-25000" dirty="0" smtClean="0">
                      <a:solidFill>
                        <a:schemeClr val="accent4">
                          <a:lumMod val="50000"/>
                        </a:schemeClr>
                      </a:solidFill>
                    </a:rPr>
                    <a:t>i   </a:t>
                  </a:r>
                  <a:r>
                    <a:rPr lang="en-US" i="1" dirty="0" smtClean="0">
                      <a:solidFill>
                        <a:schemeClr val="accent4">
                          <a:lumMod val="50000"/>
                        </a:schemeClr>
                      </a:solidFill>
                    </a:rPr>
                    <a:t>  </a:t>
                  </a:r>
                  <a:r>
                    <a:rPr lang="en-US" dirty="0" smtClean="0"/>
                    <a:t>= AES(K</a:t>
                  </a:r>
                  <a:r>
                    <a:rPr lang="en-US" baseline="-25000" dirty="0" smtClean="0"/>
                    <a:t>AB       </a:t>
                  </a:r>
                  <a:r>
                    <a:rPr lang="en-US" dirty="0" smtClean="0"/>
                    <a:t>, </a:t>
                  </a:r>
                  <a:r>
                    <a:rPr lang="en-US" dirty="0" err="1" smtClean="0"/>
                    <a:t>i</a:t>
                  </a:r>
                  <a:r>
                    <a:rPr lang="en-US" dirty="0" smtClean="0"/>
                    <a:t>)</a:t>
                  </a:r>
                </a:p>
              </p:txBody>
            </p:sp>
          </p:grpSp>
        </p:grpSp>
        <p:sp>
          <p:nvSpPr>
            <p:cNvPr id="231" name="Text Box 8"/>
            <p:cNvSpPr txBox="1">
              <a:spLocks noChangeArrowheads="1"/>
            </p:cNvSpPr>
            <p:nvPr/>
          </p:nvSpPr>
          <p:spPr bwMode="auto">
            <a:xfrm>
              <a:off x="6203350" y="2218506"/>
              <a:ext cx="685800" cy="297517"/>
            </a:xfrm>
            <a:prstGeom prst="rect">
              <a:avLst/>
            </a:prstGeom>
            <a:noFill/>
            <a:ln w="50800" algn="ctr">
              <a:noFill/>
              <a:miter lim="800000"/>
              <a:headEnd/>
              <a:tailEnd/>
            </a:ln>
          </p:spPr>
          <p:txBody>
            <a:bodyPr wrap="square">
              <a:spAutoFit/>
            </a:bodyPr>
            <a:lstStyle/>
            <a:p>
              <a:r>
                <a:rPr lang="en-US" sz="2000" baseline="-25000" dirty="0" smtClean="0">
                  <a:latin typeface="Calibri" pitchFamily="34" charset="0"/>
                </a:rPr>
                <a:t>token</a:t>
              </a:r>
              <a:endParaRPr lang="en-US" sz="2000" baseline="-25000" dirty="0">
                <a:latin typeface="Calibri" pitchFamily="34" charset="0"/>
              </a:endParaRPr>
            </a:p>
          </p:txBody>
        </p:sp>
      </p:grpSp>
      <p:grpSp>
        <p:nvGrpSpPr>
          <p:cNvPr id="233" name="Group 232"/>
          <p:cNvGrpSpPr/>
          <p:nvPr/>
        </p:nvGrpSpPr>
        <p:grpSpPr>
          <a:xfrm>
            <a:off x="2802147" y="5334000"/>
            <a:ext cx="2698806" cy="495227"/>
            <a:chOff x="7391399" y="4137992"/>
            <a:chExt cx="2698806" cy="495227"/>
          </a:xfrm>
        </p:grpSpPr>
        <p:grpSp>
          <p:nvGrpSpPr>
            <p:cNvPr id="225" name="Group 224"/>
            <p:cNvGrpSpPr/>
            <p:nvPr/>
          </p:nvGrpSpPr>
          <p:grpSpPr>
            <a:xfrm>
              <a:off x="7391399" y="4184582"/>
              <a:ext cx="2698806" cy="448637"/>
              <a:chOff x="5105399" y="2276955"/>
              <a:chExt cx="2698806" cy="448637"/>
            </a:xfrm>
          </p:grpSpPr>
          <p:sp>
            <p:nvSpPr>
              <p:cNvPr id="226" name="Rectangle 225"/>
              <p:cNvSpPr/>
              <p:nvPr/>
            </p:nvSpPr>
            <p:spPr>
              <a:xfrm>
                <a:off x="5105399" y="2359572"/>
                <a:ext cx="2126311" cy="352509"/>
              </a:xfrm>
              <a:prstGeom prst="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7" name="Group 201"/>
              <p:cNvGrpSpPr/>
              <p:nvPr/>
            </p:nvGrpSpPr>
            <p:grpSpPr>
              <a:xfrm>
                <a:off x="5121302" y="2276955"/>
                <a:ext cx="2682903" cy="448637"/>
                <a:chOff x="5121302" y="2355782"/>
                <a:chExt cx="2682903" cy="448637"/>
              </a:xfrm>
            </p:grpSpPr>
            <p:sp>
              <p:nvSpPr>
                <p:cNvPr id="228" name="Text Box 8"/>
                <p:cNvSpPr txBox="1">
                  <a:spLocks noChangeArrowheads="1"/>
                </p:cNvSpPr>
                <p:nvPr/>
              </p:nvSpPr>
              <p:spPr bwMode="auto">
                <a:xfrm>
                  <a:off x="5257800" y="2355782"/>
                  <a:ext cx="457200" cy="297517"/>
                </a:xfrm>
                <a:prstGeom prst="rect">
                  <a:avLst/>
                </a:prstGeom>
                <a:noFill/>
                <a:ln w="50800" algn="ctr">
                  <a:noFill/>
                  <a:miter lim="800000"/>
                  <a:headEnd/>
                  <a:tailEnd/>
                </a:ln>
              </p:spPr>
              <p:txBody>
                <a:bodyPr>
                  <a:spAutoFit/>
                </a:bodyPr>
                <a:lstStyle/>
                <a:p>
                  <a:r>
                    <a:rPr lang="en-US" sz="2000" baseline="-25000" dirty="0">
                      <a:solidFill>
                        <a:srgbClr val="FF0000"/>
                      </a:solidFill>
                      <a:latin typeface="Calibri" pitchFamily="34" charset="0"/>
                    </a:rPr>
                    <a:t>AB</a:t>
                  </a:r>
                </a:p>
              </p:txBody>
            </p:sp>
            <p:sp>
              <p:nvSpPr>
                <p:cNvPr id="229" name="Rectangle 228"/>
                <p:cNvSpPr/>
                <p:nvPr/>
              </p:nvSpPr>
              <p:spPr>
                <a:xfrm>
                  <a:off x="5121302" y="2435087"/>
                  <a:ext cx="2682903" cy="369332"/>
                </a:xfrm>
                <a:prstGeom prst="rect">
                  <a:avLst/>
                </a:prstGeom>
              </p:spPr>
              <p:txBody>
                <a:bodyPr wrap="square">
                  <a:spAutoFit/>
                </a:bodyPr>
                <a:lstStyle/>
                <a:p>
                  <a:pPr fontAlgn="auto">
                    <a:spcBef>
                      <a:spcPts val="0"/>
                    </a:spcBef>
                    <a:spcAft>
                      <a:spcPts val="0"/>
                    </a:spcAft>
                    <a:defRPr/>
                  </a:pPr>
                  <a:r>
                    <a:rPr lang="en-US" b="1" i="1" dirty="0" err="1" smtClean="0">
                      <a:solidFill>
                        <a:srgbClr val="FF0000"/>
                      </a:solidFill>
                    </a:rPr>
                    <a:t>t</a:t>
                  </a:r>
                  <a:r>
                    <a:rPr lang="en-US" i="1" baseline="-25000" dirty="0" err="1" smtClean="0">
                      <a:solidFill>
                        <a:srgbClr val="FF0000"/>
                      </a:solidFill>
                    </a:rPr>
                    <a:t>i</a:t>
                  </a:r>
                  <a:r>
                    <a:rPr lang="en-US" i="1" baseline="-25000" dirty="0" smtClean="0">
                      <a:solidFill>
                        <a:srgbClr val="FF0000"/>
                      </a:solidFill>
                    </a:rPr>
                    <a:t> </a:t>
                  </a:r>
                  <a:r>
                    <a:rPr lang="en-US" i="1" baseline="-25000" dirty="0" smtClean="0"/>
                    <a:t>  </a:t>
                  </a:r>
                  <a:r>
                    <a:rPr lang="en-US" i="1" dirty="0" smtClean="0"/>
                    <a:t>   </a:t>
                  </a:r>
                  <a:r>
                    <a:rPr lang="en-US" dirty="0" smtClean="0"/>
                    <a:t>= AES(K</a:t>
                  </a:r>
                  <a:r>
                    <a:rPr lang="en-US" baseline="-25000" dirty="0" smtClean="0"/>
                    <a:t>BA           </a:t>
                  </a:r>
                  <a:r>
                    <a:rPr lang="en-US" dirty="0" smtClean="0"/>
                    <a:t>, </a:t>
                  </a:r>
                  <a:r>
                    <a:rPr lang="en-US" dirty="0" err="1" smtClean="0"/>
                    <a:t>i</a:t>
                  </a:r>
                  <a:r>
                    <a:rPr lang="en-US" dirty="0" smtClean="0"/>
                    <a:t>)</a:t>
                  </a:r>
                </a:p>
              </p:txBody>
            </p:sp>
          </p:grpSp>
        </p:grpSp>
        <p:sp>
          <p:nvSpPr>
            <p:cNvPr id="232" name="Rectangle 231"/>
            <p:cNvSpPr/>
            <p:nvPr/>
          </p:nvSpPr>
          <p:spPr>
            <a:xfrm>
              <a:off x="8526181" y="4137992"/>
              <a:ext cx="728084" cy="369332"/>
            </a:xfrm>
            <a:prstGeom prst="rect">
              <a:avLst/>
            </a:prstGeom>
          </p:spPr>
          <p:txBody>
            <a:bodyPr wrap="square">
              <a:spAutoFit/>
            </a:bodyPr>
            <a:lstStyle/>
            <a:p>
              <a:r>
                <a:rPr lang="en-US" baseline="-25000" dirty="0" smtClean="0">
                  <a:latin typeface="Calibri" pitchFamily="34" charset="0"/>
                </a:rPr>
                <a:t>session1</a:t>
              </a:r>
              <a:endParaRPr lang="en-US" dirty="0"/>
            </a:p>
          </p:txBody>
        </p:sp>
      </p:grpSp>
      <p:grpSp>
        <p:nvGrpSpPr>
          <p:cNvPr id="246" name="Group 245"/>
          <p:cNvGrpSpPr/>
          <p:nvPr/>
        </p:nvGrpSpPr>
        <p:grpSpPr>
          <a:xfrm>
            <a:off x="2057400" y="1981198"/>
            <a:ext cx="4953000" cy="933512"/>
            <a:chOff x="2057400" y="1981198"/>
            <a:chExt cx="4953000" cy="933512"/>
          </a:xfrm>
        </p:grpSpPr>
        <p:grpSp>
          <p:nvGrpSpPr>
            <p:cNvPr id="161" name="Group 160"/>
            <p:cNvGrpSpPr/>
            <p:nvPr/>
          </p:nvGrpSpPr>
          <p:grpSpPr>
            <a:xfrm>
              <a:off x="3276600" y="1981200"/>
              <a:ext cx="2590800" cy="933510"/>
              <a:chOff x="2362200" y="2286000"/>
              <a:chExt cx="2590800" cy="933510"/>
            </a:xfrm>
          </p:grpSpPr>
          <p:sp>
            <p:nvSpPr>
              <p:cNvPr id="151" name="Rectangle 150"/>
              <p:cNvSpPr/>
              <p:nvPr/>
            </p:nvSpPr>
            <p:spPr>
              <a:xfrm>
                <a:off x="2362200" y="2362200"/>
                <a:ext cx="2590800" cy="838200"/>
              </a:xfrm>
              <a:prstGeom prst="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142"/>
              <p:cNvGrpSpPr/>
              <p:nvPr/>
            </p:nvGrpSpPr>
            <p:grpSpPr>
              <a:xfrm>
                <a:off x="2362200" y="2286000"/>
                <a:ext cx="838200" cy="552510"/>
                <a:chOff x="2362200" y="2438400"/>
                <a:chExt cx="838200" cy="552510"/>
              </a:xfrm>
            </p:grpSpPr>
            <p:sp>
              <p:nvSpPr>
                <p:cNvPr id="138" name="TextBox 137"/>
                <p:cNvSpPr txBox="1"/>
                <p:nvPr/>
              </p:nvSpPr>
              <p:spPr>
                <a:xfrm>
                  <a:off x="2362200" y="2590800"/>
                  <a:ext cx="526106" cy="400110"/>
                </a:xfrm>
                <a:prstGeom prst="rect">
                  <a:avLst/>
                </a:prstGeom>
                <a:noFill/>
              </p:spPr>
              <p:txBody>
                <a:bodyPr wrap="none" rtlCol="0">
                  <a:spAutoFit/>
                </a:bodyPr>
                <a:lstStyle/>
                <a:p>
                  <a:r>
                    <a:rPr lang="en-US" sz="2000" dirty="0" smtClean="0"/>
                    <a:t>K</a:t>
                  </a:r>
                  <a:r>
                    <a:rPr lang="en-US" sz="2000" baseline="-25000" dirty="0" smtClean="0"/>
                    <a:t>AB</a:t>
                  </a:r>
                  <a:endParaRPr lang="en-US" sz="2000" dirty="0"/>
                </a:p>
              </p:txBody>
            </p:sp>
            <p:sp>
              <p:nvSpPr>
                <p:cNvPr id="142" name="Text Box 8"/>
                <p:cNvSpPr txBox="1">
                  <a:spLocks noChangeArrowheads="1"/>
                </p:cNvSpPr>
                <p:nvPr/>
              </p:nvSpPr>
              <p:spPr bwMode="auto">
                <a:xfrm>
                  <a:off x="2514600" y="2438400"/>
                  <a:ext cx="685800" cy="338554"/>
                </a:xfrm>
                <a:prstGeom prst="rect">
                  <a:avLst/>
                </a:prstGeom>
                <a:noFill/>
                <a:ln w="50800" algn="ctr">
                  <a:noFill/>
                  <a:miter lim="800000"/>
                  <a:headEnd/>
                  <a:tailEnd/>
                </a:ln>
              </p:spPr>
              <p:txBody>
                <a:bodyPr wrap="square">
                  <a:spAutoFit/>
                </a:bodyPr>
                <a:lstStyle/>
                <a:p>
                  <a:r>
                    <a:rPr lang="en-US" sz="2400" baseline="-25000" dirty="0" smtClean="0">
                      <a:latin typeface="Calibri" pitchFamily="34" charset="0"/>
                    </a:rPr>
                    <a:t>token</a:t>
                  </a:r>
                  <a:endParaRPr lang="en-US" sz="2400" baseline="-25000" dirty="0">
                    <a:latin typeface="Calibri" pitchFamily="34" charset="0"/>
                  </a:endParaRPr>
                </a:p>
              </p:txBody>
            </p:sp>
          </p:grpSp>
          <p:grpSp>
            <p:nvGrpSpPr>
              <p:cNvPr id="144" name="Group 143"/>
              <p:cNvGrpSpPr/>
              <p:nvPr/>
            </p:nvGrpSpPr>
            <p:grpSpPr>
              <a:xfrm>
                <a:off x="3200400" y="2286000"/>
                <a:ext cx="990600" cy="552510"/>
                <a:chOff x="2362200" y="2438400"/>
                <a:chExt cx="990600" cy="552510"/>
              </a:xfrm>
            </p:grpSpPr>
            <p:sp>
              <p:nvSpPr>
                <p:cNvPr id="145" name="TextBox 144"/>
                <p:cNvSpPr txBox="1"/>
                <p:nvPr/>
              </p:nvSpPr>
              <p:spPr>
                <a:xfrm>
                  <a:off x="2362200" y="2590800"/>
                  <a:ext cx="526106" cy="400110"/>
                </a:xfrm>
                <a:prstGeom prst="rect">
                  <a:avLst/>
                </a:prstGeom>
                <a:noFill/>
              </p:spPr>
              <p:txBody>
                <a:bodyPr wrap="none" rtlCol="0">
                  <a:spAutoFit/>
                </a:bodyPr>
                <a:lstStyle/>
                <a:p>
                  <a:r>
                    <a:rPr lang="en-US" sz="2000" dirty="0" smtClean="0"/>
                    <a:t>K</a:t>
                  </a:r>
                  <a:r>
                    <a:rPr lang="en-US" sz="2000" baseline="-25000" dirty="0" smtClean="0"/>
                    <a:t>AB</a:t>
                  </a:r>
                  <a:endParaRPr lang="en-US" sz="2000" dirty="0"/>
                </a:p>
              </p:txBody>
            </p:sp>
            <p:sp>
              <p:nvSpPr>
                <p:cNvPr id="146" name="Text Box 8"/>
                <p:cNvSpPr txBox="1">
                  <a:spLocks noChangeArrowheads="1"/>
                </p:cNvSpPr>
                <p:nvPr/>
              </p:nvSpPr>
              <p:spPr bwMode="auto">
                <a:xfrm>
                  <a:off x="2514600" y="2438400"/>
                  <a:ext cx="838200" cy="338554"/>
                </a:xfrm>
                <a:prstGeom prst="rect">
                  <a:avLst/>
                </a:prstGeom>
                <a:noFill/>
                <a:ln w="50800" algn="ctr">
                  <a:noFill/>
                  <a:miter lim="800000"/>
                  <a:headEnd/>
                  <a:tailEnd/>
                </a:ln>
              </p:spPr>
              <p:txBody>
                <a:bodyPr wrap="square">
                  <a:spAutoFit/>
                </a:bodyPr>
                <a:lstStyle/>
                <a:p>
                  <a:r>
                    <a:rPr lang="en-US" sz="2400" baseline="-25000" dirty="0" smtClean="0">
                      <a:latin typeface="Calibri" pitchFamily="34" charset="0"/>
                    </a:rPr>
                    <a:t>encrypt</a:t>
                  </a:r>
                  <a:endParaRPr lang="en-US" sz="2400" baseline="-25000" dirty="0">
                    <a:latin typeface="Calibri" pitchFamily="34" charset="0"/>
                  </a:endParaRPr>
                </a:p>
              </p:txBody>
            </p:sp>
          </p:grpSp>
          <p:grpSp>
            <p:nvGrpSpPr>
              <p:cNvPr id="147" name="Group 146"/>
              <p:cNvGrpSpPr/>
              <p:nvPr/>
            </p:nvGrpSpPr>
            <p:grpSpPr>
              <a:xfrm>
                <a:off x="4191000" y="2286000"/>
                <a:ext cx="762000" cy="552510"/>
                <a:chOff x="2362200" y="2438400"/>
                <a:chExt cx="762000" cy="552510"/>
              </a:xfrm>
            </p:grpSpPr>
            <p:sp>
              <p:nvSpPr>
                <p:cNvPr id="148" name="TextBox 147"/>
                <p:cNvSpPr txBox="1"/>
                <p:nvPr/>
              </p:nvSpPr>
              <p:spPr>
                <a:xfrm>
                  <a:off x="2362200" y="2590800"/>
                  <a:ext cx="526106" cy="400110"/>
                </a:xfrm>
                <a:prstGeom prst="rect">
                  <a:avLst/>
                </a:prstGeom>
                <a:noFill/>
              </p:spPr>
              <p:txBody>
                <a:bodyPr wrap="none" rtlCol="0">
                  <a:spAutoFit/>
                </a:bodyPr>
                <a:lstStyle/>
                <a:p>
                  <a:r>
                    <a:rPr lang="en-US" sz="2000" dirty="0" smtClean="0"/>
                    <a:t>K</a:t>
                  </a:r>
                  <a:r>
                    <a:rPr lang="en-US" sz="2000" baseline="-25000" dirty="0" smtClean="0"/>
                    <a:t>AB</a:t>
                  </a:r>
                  <a:endParaRPr lang="en-US" sz="2000" dirty="0"/>
                </a:p>
              </p:txBody>
            </p:sp>
            <p:sp>
              <p:nvSpPr>
                <p:cNvPr id="149" name="Text Box 8"/>
                <p:cNvSpPr txBox="1">
                  <a:spLocks noChangeArrowheads="1"/>
                </p:cNvSpPr>
                <p:nvPr/>
              </p:nvSpPr>
              <p:spPr bwMode="auto">
                <a:xfrm>
                  <a:off x="2514600" y="2438400"/>
                  <a:ext cx="609600" cy="338554"/>
                </a:xfrm>
                <a:prstGeom prst="rect">
                  <a:avLst/>
                </a:prstGeom>
                <a:noFill/>
                <a:ln w="50800" algn="ctr">
                  <a:noFill/>
                  <a:miter lim="800000"/>
                  <a:headEnd/>
                  <a:tailEnd/>
                </a:ln>
              </p:spPr>
              <p:txBody>
                <a:bodyPr wrap="square">
                  <a:spAutoFit/>
                </a:bodyPr>
                <a:lstStyle/>
                <a:p>
                  <a:r>
                    <a:rPr lang="en-US" sz="2400" baseline="-25000" dirty="0" smtClean="0">
                      <a:latin typeface="Calibri" pitchFamily="34" charset="0"/>
                    </a:rPr>
                    <a:t>auth</a:t>
                  </a:r>
                  <a:endParaRPr lang="en-US" sz="2400" baseline="-25000" dirty="0">
                    <a:latin typeface="Calibri" pitchFamily="34" charset="0"/>
                  </a:endParaRPr>
                </a:p>
              </p:txBody>
            </p:sp>
          </p:grpSp>
          <p:grpSp>
            <p:nvGrpSpPr>
              <p:cNvPr id="152" name="Group 151"/>
              <p:cNvGrpSpPr/>
              <p:nvPr/>
            </p:nvGrpSpPr>
            <p:grpSpPr>
              <a:xfrm>
                <a:off x="2362200" y="2667000"/>
                <a:ext cx="838200" cy="552510"/>
                <a:chOff x="2362200" y="2438400"/>
                <a:chExt cx="838200" cy="552510"/>
              </a:xfrm>
            </p:grpSpPr>
            <p:sp>
              <p:nvSpPr>
                <p:cNvPr id="153" name="TextBox 152"/>
                <p:cNvSpPr txBox="1"/>
                <p:nvPr/>
              </p:nvSpPr>
              <p:spPr>
                <a:xfrm>
                  <a:off x="2362200" y="2590800"/>
                  <a:ext cx="524439" cy="400110"/>
                </a:xfrm>
                <a:prstGeom prst="rect">
                  <a:avLst/>
                </a:prstGeom>
                <a:noFill/>
              </p:spPr>
              <p:txBody>
                <a:bodyPr wrap="none" rtlCol="0">
                  <a:spAutoFit/>
                </a:bodyPr>
                <a:lstStyle/>
                <a:p>
                  <a:r>
                    <a:rPr lang="en-US" sz="2000" dirty="0" smtClean="0"/>
                    <a:t>K</a:t>
                  </a:r>
                  <a:r>
                    <a:rPr lang="en-US" sz="2000" baseline="-25000" dirty="0" smtClean="0"/>
                    <a:t>BA</a:t>
                  </a:r>
                  <a:endParaRPr lang="en-US" sz="2000" dirty="0"/>
                </a:p>
              </p:txBody>
            </p:sp>
            <p:sp>
              <p:nvSpPr>
                <p:cNvPr id="154" name="Text Box 8"/>
                <p:cNvSpPr txBox="1">
                  <a:spLocks noChangeArrowheads="1"/>
                </p:cNvSpPr>
                <p:nvPr/>
              </p:nvSpPr>
              <p:spPr bwMode="auto">
                <a:xfrm>
                  <a:off x="2514600" y="2438400"/>
                  <a:ext cx="685800" cy="338554"/>
                </a:xfrm>
                <a:prstGeom prst="rect">
                  <a:avLst/>
                </a:prstGeom>
                <a:noFill/>
                <a:ln w="50800" algn="ctr">
                  <a:noFill/>
                  <a:miter lim="800000"/>
                  <a:headEnd/>
                  <a:tailEnd/>
                </a:ln>
              </p:spPr>
              <p:txBody>
                <a:bodyPr wrap="square">
                  <a:spAutoFit/>
                </a:bodyPr>
                <a:lstStyle/>
                <a:p>
                  <a:r>
                    <a:rPr lang="en-US" sz="2400" baseline="-25000" dirty="0" smtClean="0">
                      <a:latin typeface="Calibri" pitchFamily="34" charset="0"/>
                    </a:rPr>
                    <a:t>token</a:t>
                  </a:r>
                  <a:endParaRPr lang="en-US" sz="2400" baseline="-25000" dirty="0">
                    <a:latin typeface="Calibri" pitchFamily="34" charset="0"/>
                  </a:endParaRPr>
                </a:p>
              </p:txBody>
            </p:sp>
          </p:grpSp>
          <p:grpSp>
            <p:nvGrpSpPr>
              <p:cNvPr id="155" name="Group 154"/>
              <p:cNvGrpSpPr/>
              <p:nvPr/>
            </p:nvGrpSpPr>
            <p:grpSpPr>
              <a:xfrm>
                <a:off x="3200400" y="2667000"/>
                <a:ext cx="990600" cy="552510"/>
                <a:chOff x="2362200" y="2438400"/>
                <a:chExt cx="990600" cy="552510"/>
              </a:xfrm>
            </p:grpSpPr>
            <p:sp>
              <p:nvSpPr>
                <p:cNvPr id="156" name="TextBox 155"/>
                <p:cNvSpPr txBox="1"/>
                <p:nvPr/>
              </p:nvSpPr>
              <p:spPr>
                <a:xfrm>
                  <a:off x="2362200" y="2590800"/>
                  <a:ext cx="524439" cy="400110"/>
                </a:xfrm>
                <a:prstGeom prst="rect">
                  <a:avLst/>
                </a:prstGeom>
                <a:noFill/>
              </p:spPr>
              <p:txBody>
                <a:bodyPr wrap="none" rtlCol="0">
                  <a:spAutoFit/>
                </a:bodyPr>
                <a:lstStyle/>
                <a:p>
                  <a:r>
                    <a:rPr lang="en-US" sz="2000" dirty="0" smtClean="0"/>
                    <a:t>K</a:t>
                  </a:r>
                  <a:r>
                    <a:rPr lang="en-US" sz="2000" baseline="-25000" dirty="0" smtClean="0"/>
                    <a:t>BA</a:t>
                  </a:r>
                  <a:endParaRPr lang="en-US" sz="2000" dirty="0"/>
                </a:p>
              </p:txBody>
            </p:sp>
            <p:sp>
              <p:nvSpPr>
                <p:cNvPr id="157" name="Text Box 8"/>
                <p:cNvSpPr txBox="1">
                  <a:spLocks noChangeArrowheads="1"/>
                </p:cNvSpPr>
                <p:nvPr/>
              </p:nvSpPr>
              <p:spPr bwMode="auto">
                <a:xfrm>
                  <a:off x="2514600" y="2438400"/>
                  <a:ext cx="838200" cy="338554"/>
                </a:xfrm>
                <a:prstGeom prst="rect">
                  <a:avLst/>
                </a:prstGeom>
                <a:noFill/>
                <a:ln w="50800" algn="ctr">
                  <a:noFill/>
                  <a:miter lim="800000"/>
                  <a:headEnd/>
                  <a:tailEnd/>
                </a:ln>
              </p:spPr>
              <p:txBody>
                <a:bodyPr wrap="square">
                  <a:spAutoFit/>
                </a:bodyPr>
                <a:lstStyle/>
                <a:p>
                  <a:r>
                    <a:rPr lang="en-US" sz="2400" baseline="-25000" dirty="0" smtClean="0">
                      <a:latin typeface="Calibri" pitchFamily="34" charset="0"/>
                    </a:rPr>
                    <a:t>encrypt</a:t>
                  </a:r>
                  <a:endParaRPr lang="en-US" sz="2400" baseline="-25000" dirty="0">
                    <a:latin typeface="Calibri" pitchFamily="34" charset="0"/>
                  </a:endParaRPr>
                </a:p>
              </p:txBody>
            </p:sp>
          </p:grpSp>
          <p:grpSp>
            <p:nvGrpSpPr>
              <p:cNvPr id="158" name="Group 157"/>
              <p:cNvGrpSpPr/>
              <p:nvPr/>
            </p:nvGrpSpPr>
            <p:grpSpPr>
              <a:xfrm>
                <a:off x="4191000" y="2667000"/>
                <a:ext cx="762000" cy="552510"/>
                <a:chOff x="2362200" y="2438400"/>
                <a:chExt cx="762000" cy="552510"/>
              </a:xfrm>
            </p:grpSpPr>
            <p:sp>
              <p:nvSpPr>
                <p:cNvPr id="159" name="TextBox 158"/>
                <p:cNvSpPr txBox="1"/>
                <p:nvPr/>
              </p:nvSpPr>
              <p:spPr>
                <a:xfrm>
                  <a:off x="2362200" y="2590800"/>
                  <a:ext cx="524439" cy="400110"/>
                </a:xfrm>
                <a:prstGeom prst="rect">
                  <a:avLst/>
                </a:prstGeom>
                <a:noFill/>
              </p:spPr>
              <p:txBody>
                <a:bodyPr wrap="none" rtlCol="0">
                  <a:spAutoFit/>
                </a:bodyPr>
                <a:lstStyle/>
                <a:p>
                  <a:r>
                    <a:rPr lang="en-US" sz="2000" dirty="0" smtClean="0"/>
                    <a:t>K</a:t>
                  </a:r>
                  <a:r>
                    <a:rPr lang="en-US" sz="2000" baseline="-25000" dirty="0" smtClean="0"/>
                    <a:t>BA</a:t>
                  </a:r>
                  <a:endParaRPr lang="en-US" sz="2000" dirty="0"/>
                </a:p>
              </p:txBody>
            </p:sp>
            <p:sp>
              <p:nvSpPr>
                <p:cNvPr id="160" name="Text Box 8"/>
                <p:cNvSpPr txBox="1">
                  <a:spLocks noChangeArrowheads="1"/>
                </p:cNvSpPr>
                <p:nvPr/>
              </p:nvSpPr>
              <p:spPr bwMode="auto">
                <a:xfrm>
                  <a:off x="2514600" y="2438400"/>
                  <a:ext cx="609600" cy="338554"/>
                </a:xfrm>
                <a:prstGeom prst="rect">
                  <a:avLst/>
                </a:prstGeom>
                <a:noFill/>
                <a:ln w="50800" algn="ctr">
                  <a:noFill/>
                  <a:miter lim="800000"/>
                  <a:headEnd/>
                  <a:tailEnd/>
                </a:ln>
              </p:spPr>
              <p:txBody>
                <a:bodyPr wrap="square">
                  <a:spAutoFit/>
                </a:bodyPr>
                <a:lstStyle/>
                <a:p>
                  <a:r>
                    <a:rPr lang="en-US" sz="2400" baseline="-25000" dirty="0" smtClean="0">
                      <a:latin typeface="Calibri" pitchFamily="34" charset="0"/>
                    </a:rPr>
                    <a:t>auth</a:t>
                  </a:r>
                  <a:endParaRPr lang="en-US" sz="2400" baseline="-25000" dirty="0">
                    <a:latin typeface="Calibri" pitchFamily="34" charset="0"/>
                  </a:endParaRPr>
                </a:p>
              </p:txBody>
            </p:sp>
          </p:grpSp>
        </p:grpSp>
        <p:sp>
          <p:nvSpPr>
            <p:cNvPr id="162" name="TextBox 161"/>
            <p:cNvSpPr txBox="1"/>
            <p:nvPr/>
          </p:nvSpPr>
          <p:spPr>
            <a:xfrm>
              <a:off x="2057400" y="2286000"/>
              <a:ext cx="1253100" cy="369332"/>
            </a:xfrm>
            <a:prstGeom prst="rect">
              <a:avLst/>
            </a:prstGeom>
            <a:noFill/>
          </p:spPr>
          <p:txBody>
            <a:bodyPr wrap="none" rtlCol="0">
              <a:spAutoFit/>
            </a:bodyPr>
            <a:lstStyle/>
            <a:p>
              <a:r>
                <a:rPr lang="en-US" dirty="0" smtClean="0">
                  <a:solidFill>
                    <a:schemeClr val="tx1">
                      <a:lumMod val="50000"/>
                      <a:lumOff val="50000"/>
                    </a:schemeClr>
                  </a:solidFill>
                </a:rPr>
                <a:t>derive keys</a:t>
              </a:r>
              <a:endParaRPr lang="en-US" dirty="0">
                <a:solidFill>
                  <a:schemeClr val="tx1">
                    <a:lumMod val="50000"/>
                    <a:lumOff val="50000"/>
                  </a:schemeClr>
                </a:solidFill>
              </a:endParaRPr>
            </a:p>
          </p:txBody>
        </p:sp>
        <p:cxnSp>
          <p:nvCxnSpPr>
            <p:cNvPr id="236" name="Shape 235"/>
            <p:cNvCxnSpPr>
              <a:stCxn id="58" idx="2"/>
            </p:cNvCxnSpPr>
            <p:nvPr/>
          </p:nvCxnSpPr>
          <p:spPr>
            <a:xfrm rot="16200000" flipH="1">
              <a:off x="2590800" y="1523999"/>
              <a:ext cx="228601" cy="1143000"/>
            </a:xfrm>
            <a:prstGeom prst="bentConnector2">
              <a:avLst/>
            </a:prstGeom>
            <a:ln w="57150">
              <a:solidFill>
                <a:schemeClr val="tx2">
                  <a:lumMod val="20000"/>
                  <a:lumOff val="8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7" name="Shape 236"/>
            <p:cNvCxnSpPr>
              <a:stCxn id="55" idx="2"/>
            </p:cNvCxnSpPr>
            <p:nvPr/>
          </p:nvCxnSpPr>
          <p:spPr>
            <a:xfrm rot="5400000">
              <a:off x="6318813" y="1530752"/>
              <a:ext cx="241140" cy="1142035"/>
            </a:xfrm>
            <a:prstGeom prst="bentConnector2">
              <a:avLst/>
            </a:prstGeom>
            <a:ln w="57150">
              <a:solidFill>
                <a:schemeClr val="tx2">
                  <a:lumMod val="20000"/>
                  <a:lumOff val="8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251" name="Group 250"/>
          <p:cNvGrpSpPr/>
          <p:nvPr/>
        </p:nvGrpSpPr>
        <p:grpSpPr>
          <a:xfrm>
            <a:off x="2209800" y="3318530"/>
            <a:ext cx="1524000" cy="996295"/>
            <a:chOff x="2209800" y="3318530"/>
            <a:chExt cx="1524000" cy="996295"/>
          </a:xfrm>
        </p:grpSpPr>
        <p:sp>
          <p:nvSpPr>
            <p:cNvPr id="85" name="Rectangle 45"/>
            <p:cNvSpPr>
              <a:spLocks noChangeArrowheads="1"/>
            </p:cNvSpPr>
            <p:nvPr/>
          </p:nvSpPr>
          <p:spPr bwMode="auto">
            <a:xfrm>
              <a:off x="2819400" y="3476625"/>
              <a:ext cx="609600" cy="381000"/>
            </a:xfrm>
            <a:prstGeom prst="rect">
              <a:avLst/>
            </a:prstGeom>
            <a:blipFill>
              <a:blip r:embed="rId4"/>
              <a:tile tx="0" ty="0" sx="100000" sy="100000" flip="none" algn="tl"/>
            </a:blipFill>
            <a:ln>
              <a:headEnd/>
              <a:tailEnd/>
            </a:ln>
          </p:spPr>
          <p:style>
            <a:lnRef idx="2">
              <a:schemeClr val="accent1"/>
            </a:lnRef>
            <a:fillRef idx="1">
              <a:schemeClr val="lt1"/>
            </a:fillRef>
            <a:effectRef idx="0">
              <a:schemeClr val="accent1"/>
            </a:effectRef>
            <a:fontRef idx="minor">
              <a:schemeClr val="dk1"/>
            </a:fontRef>
          </p:style>
          <p:txBody>
            <a:bodyPr wrap="none" anchor="ctr"/>
            <a:lstStyle/>
            <a:p>
              <a:pPr algn="ctr" fontAlgn="auto">
                <a:spcBef>
                  <a:spcPts val="0"/>
                </a:spcBef>
                <a:spcAft>
                  <a:spcPts val="0"/>
                </a:spcAft>
                <a:defRPr/>
              </a:pPr>
              <a:r>
                <a:rPr lang="en-US" sz="1600" b="1" dirty="0" smtClean="0">
                  <a:solidFill>
                    <a:schemeClr val="tx1"/>
                  </a:solidFill>
                </a:rPr>
                <a:t>nonce</a:t>
              </a:r>
              <a:endParaRPr lang="en-US" sz="1600" b="1" dirty="0">
                <a:solidFill>
                  <a:schemeClr val="tx1"/>
                </a:solidFill>
              </a:endParaRPr>
            </a:p>
          </p:txBody>
        </p:sp>
        <p:sp>
          <p:nvSpPr>
            <p:cNvPr id="97" name="Rectangle 45"/>
            <p:cNvSpPr>
              <a:spLocks noChangeArrowheads="1"/>
            </p:cNvSpPr>
            <p:nvPr/>
          </p:nvSpPr>
          <p:spPr bwMode="auto">
            <a:xfrm>
              <a:off x="2514600" y="3933825"/>
              <a:ext cx="609600" cy="381000"/>
            </a:xfrm>
            <a:prstGeom prst="rect">
              <a:avLst/>
            </a:prstGeom>
            <a:blipFill>
              <a:blip r:embed="rId4"/>
              <a:tile tx="0" ty="0" sx="100000" sy="100000" flip="none" algn="tl"/>
            </a:blipFill>
            <a:ln>
              <a:headEnd/>
              <a:tailEnd/>
            </a:ln>
          </p:spPr>
          <p:style>
            <a:lnRef idx="2">
              <a:schemeClr val="accent1"/>
            </a:lnRef>
            <a:fillRef idx="1">
              <a:schemeClr val="lt1"/>
            </a:fillRef>
            <a:effectRef idx="0">
              <a:schemeClr val="accent1"/>
            </a:effectRef>
            <a:fontRef idx="minor">
              <a:schemeClr val="dk1"/>
            </a:fontRef>
          </p:style>
          <p:txBody>
            <a:bodyPr wrap="none" anchor="ctr"/>
            <a:lstStyle/>
            <a:p>
              <a:pPr algn="ctr" fontAlgn="auto">
                <a:spcBef>
                  <a:spcPts val="0"/>
                </a:spcBef>
                <a:spcAft>
                  <a:spcPts val="0"/>
                </a:spcAft>
                <a:defRPr/>
              </a:pPr>
              <a:r>
                <a:rPr lang="en-US" sz="2400" b="1" i="1" dirty="0" smtClean="0">
                  <a:solidFill>
                    <a:schemeClr val="accent4">
                      <a:lumMod val="50000"/>
                    </a:schemeClr>
                  </a:solidFill>
                </a:rPr>
                <a:t>T</a:t>
              </a:r>
              <a:r>
                <a:rPr lang="en-US" sz="2400" b="1" i="1" baseline="-25000" dirty="0" smtClean="0">
                  <a:solidFill>
                    <a:schemeClr val="accent4">
                      <a:lumMod val="50000"/>
                    </a:schemeClr>
                  </a:solidFill>
                </a:rPr>
                <a:t>i</a:t>
              </a:r>
              <a:r>
                <a:rPr lang="en-US" sz="2400" b="1" i="1" dirty="0" smtClean="0">
                  <a:solidFill>
                    <a:schemeClr val="accent4">
                      <a:lumMod val="50000"/>
                    </a:schemeClr>
                  </a:solidFill>
                </a:rPr>
                <a:t> </a:t>
              </a:r>
              <a:r>
                <a:rPr lang="en-US" sz="2400" b="1" i="1" baseline="-25000" dirty="0" smtClean="0">
                  <a:solidFill>
                    <a:schemeClr val="accent4">
                      <a:lumMod val="50000"/>
                    </a:schemeClr>
                  </a:solidFill>
                </a:rPr>
                <a:t>    </a:t>
              </a:r>
              <a:endParaRPr lang="en-US" sz="2400" b="1" i="1" dirty="0">
                <a:solidFill>
                  <a:schemeClr val="accent4">
                    <a:lumMod val="50000"/>
                  </a:schemeClr>
                </a:solidFill>
              </a:endParaRPr>
            </a:p>
          </p:txBody>
        </p:sp>
        <p:sp>
          <p:nvSpPr>
            <p:cNvPr id="98" name="Text Box 8"/>
            <p:cNvSpPr txBox="1">
              <a:spLocks noChangeArrowheads="1"/>
            </p:cNvSpPr>
            <p:nvPr/>
          </p:nvSpPr>
          <p:spPr bwMode="auto">
            <a:xfrm>
              <a:off x="2743200" y="3775730"/>
              <a:ext cx="457200" cy="339070"/>
            </a:xfrm>
            <a:prstGeom prst="rect">
              <a:avLst/>
            </a:prstGeom>
            <a:noFill/>
            <a:ln w="50800" algn="ctr">
              <a:noFill/>
              <a:miter lim="800000"/>
              <a:headEnd/>
              <a:tailEnd/>
            </a:ln>
          </p:spPr>
          <p:txBody>
            <a:bodyPr>
              <a:spAutoFit/>
            </a:bodyPr>
            <a:lstStyle/>
            <a:p>
              <a:r>
                <a:rPr lang="en-US" sz="2400" b="1" baseline="-25000" dirty="0" smtClean="0">
                  <a:solidFill>
                    <a:schemeClr val="accent4">
                      <a:lumMod val="50000"/>
                    </a:schemeClr>
                  </a:solidFill>
                  <a:latin typeface="Calibri" pitchFamily="34" charset="0"/>
                </a:rPr>
                <a:t>BA</a:t>
              </a:r>
              <a:endParaRPr lang="en-US" sz="2400" b="1" baseline="-25000" dirty="0">
                <a:solidFill>
                  <a:schemeClr val="accent4">
                    <a:lumMod val="50000"/>
                  </a:schemeClr>
                </a:solidFill>
                <a:latin typeface="Calibri" pitchFamily="34" charset="0"/>
              </a:endParaRPr>
            </a:p>
          </p:txBody>
        </p:sp>
        <p:sp>
          <p:nvSpPr>
            <p:cNvPr id="104" name="Rectangle 45"/>
            <p:cNvSpPr>
              <a:spLocks noChangeArrowheads="1"/>
            </p:cNvSpPr>
            <p:nvPr/>
          </p:nvSpPr>
          <p:spPr bwMode="auto">
            <a:xfrm>
              <a:off x="3124200" y="3933825"/>
              <a:ext cx="609600" cy="381000"/>
            </a:xfrm>
            <a:prstGeom prst="rect">
              <a:avLst/>
            </a:prstGeom>
            <a:blipFill>
              <a:blip r:embed="rId4"/>
              <a:tile tx="0" ty="0" sx="100000" sy="100000" flip="none" algn="tl"/>
            </a:blipFill>
            <a:ln>
              <a:headEnd/>
              <a:tailEnd/>
            </a:ln>
          </p:spPr>
          <p:style>
            <a:lnRef idx="2">
              <a:schemeClr val="accent1"/>
            </a:lnRef>
            <a:fillRef idx="1">
              <a:schemeClr val="lt1"/>
            </a:fillRef>
            <a:effectRef idx="0">
              <a:schemeClr val="accent1"/>
            </a:effectRef>
            <a:fontRef idx="minor">
              <a:schemeClr val="dk1"/>
            </a:fontRef>
          </p:style>
          <p:txBody>
            <a:bodyPr wrap="none" anchor="ctr"/>
            <a:lstStyle/>
            <a:p>
              <a:pPr algn="ctr" fontAlgn="auto">
                <a:spcBef>
                  <a:spcPts val="0"/>
                </a:spcBef>
                <a:spcAft>
                  <a:spcPts val="0"/>
                </a:spcAft>
                <a:defRPr/>
              </a:pPr>
              <a:r>
                <a:rPr lang="en-US" sz="1600" b="1" dirty="0" smtClean="0">
                  <a:solidFill>
                    <a:schemeClr val="tx1"/>
                  </a:solidFill>
                </a:rPr>
                <a:t>nonce</a:t>
              </a:r>
              <a:endParaRPr lang="en-US" sz="1600" b="1" dirty="0">
                <a:solidFill>
                  <a:schemeClr val="tx1"/>
                </a:solidFill>
              </a:endParaRPr>
            </a:p>
          </p:txBody>
        </p:sp>
        <p:grpSp>
          <p:nvGrpSpPr>
            <p:cNvPr id="244" name="Group 243"/>
            <p:cNvGrpSpPr/>
            <p:nvPr/>
          </p:nvGrpSpPr>
          <p:grpSpPr>
            <a:xfrm>
              <a:off x="2209800" y="3318530"/>
              <a:ext cx="685800" cy="539095"/>
              <a:chOff x="2209800" y="3318530"/>
              <a:chExt cx="685800" cy="539095"/>
            </a:xfrm>
          </p:grpSpPr>
          <p:sp>
            <p:nvSpPr>
              <p:cNvPr id="62" name="Rectangle 45"/>
              <p:cNvSpPr>
                <a:spLocks noChangeArrowheads="1"/>
              </p:cNvSpPr>
              <p:nvPr/>
            </p:nvSpPr>
            <p:spPr bwMode="auto">
              <a:xfrm>
                <a:off x="2209800" y="3476625"/>
                <a:ext cx="609600" cy="381000"/>
              </a:xfrm>
              <a:prstGeom prst="rect">
                <a:avLst/>
              </a:prstGeom>
              <a:blipFill>
                <a:blip r:embed="rId4"/>
                <a:tile tx="0" ty="0" sx="100000" sy="100000" flip="none" algn="tl"/>
              </a:blipFill>
              <a:ln>
                <a:headEnd/>
                <a:tailEnd/>
              </a:ln>
            </p:spPr>
            <p:style>
              <a:lnRef idx="2">
                <a:schemeClr val="accent1"/>
              </a:lnRef>
              <a:fillRef idx="1">
                <a:schemeClr val="lt1"/>
              </a:fillRef>
              <a:effectRef idx="0">
                <a:schemeClr val="accent1"/>
              </a:effectRef>
              <a:fontRef idx="minor">
                <a:schemeClr val="dk1"/>
              </a:fontRef>
            </p:style>
            <p:txBody>
              <a:bodyPr wrap="none" anchor="ctr"/>
              <a:lstStyle/>
              <a:p>
                <a:pPr algn="ctr" fontAlgn="auto">
                  <a:spcBef>
                    <a:spcPts val="0"/>
                  </a:spcBef>
                  <a:spcAft>
                    <a:spcPts val="0"/>
                  </a:spcAft>
                  <a:defRPr/>
                </a:pPr>
                <a:r>
                  <a:rPr lang="en-US" sz="2400" b="1" i="1" dirty="0" smtClean="0">
                    <a:solidFill>
                      <a:schemeClr val="accent4">
                        <a:lumMod val="50000"/>
                      </a:schemeClr>
                    </a:solidFill>
                  </a:rPr>
                  <a:t>T</a:t>
                </a:r>
                <a:r>
                  <a:rPr lang="en-US" sz="2400" b="1" i="1" baseline="-25000" dirty="0" smtClean="0">
                    <a:solidFill>
                      <a:schemeClr val="accent4">
                        <a:lumMod val="50000"/>
                      </a:schemeClr>
                    </a:solidFill>
                  </a:rPr>
                  <a:t>i</a:t>
                </a:r>
                <a:r>
                  <a:rPr lang="en-US" sz="2400" b="1" i="1" dirty="0" smtClean="0">
                    <a:solidFill>
                      <a:schemeClr val="accent4">
                        <a:lumMod val="50000"/>
                      </a:schemeClr>
                    </a:solidFill>
                  </a:rPr>
                  <a:t> </a:t>
                </a:r>
                <a:r>
                  <a:rPr lang="en-US" sz="2400" b="1" i="1" baseline="-25000" dirty="0" smtClean="0">
                    <a:solidFill>
                      <a:schemeClr val="accent4">
                        <a:lumMod val="50000"/>
                      </a:schemeClr>
                    </a:solidFill>
                  </a:rPr>
                  <a:t>    </a:t>
                </a:r>
                <a:endParaRPr lang="en-US" sz="2400" b="1" i="1" dirty="0">
                  <a:solidFill>
                    <a:schemeClr val="accent4">
                      <a:lumMod val="50000"/>
                    </a:schemeClr>
                  </a:solidFill>
                </a:endParaRPr>
              </a:p>
            </p:txBody>
          </p:sp>
          <p:sp>
            <p:nvSpPr>
              <p:cNvPr id="243" name="Text Box 8"/>
              <p:cNvSpPr txBox="1">
                <a:spLocks noChangeArrowheads="1"/>
              </p:cNvSpPr>
              <p:nvPr/>
            </p:nvSpPr>
            <p:spPr bwMode="auto">
              <a:xfrm>
                <a:off x="2438400" y="3318530"/>
                <a:ext cx="457200" cy="339070"/>
              </a:xfrm>
              <a:prstGeom prst="rect">
                <a:avLst/>
              </a:prstGeom>
              <a:noFill/>
              <a:ln w="50800" algn="ctr">
                <a:noFill/>
                <a:miter lim="800000"/>
                <a:headEnd/>
                <a:tailEnd/>
              </a:ln>
            </p:spPr>
            <p:txBody>
              <a:bodyPr>
                <a:spAutoFit/>
              </a:bodyPr>
              <a:lstStyle/>
              <a:p>
                <a:r>
                  <a:rPr lang="en-US" sz="2400" b="1" baseline="-25000" dirty="0">
                    <a:solidFill>
                      <a:schemeClr val="accent4">
                        <a:lumMod val="50000"/>
                      </a:schemeClr>
                    </a:solidFill>
                    <a:latin typeface="Calibri" pitchFamily="34" charset="0"/>
                  </a:rPr>
                  <a:t>AB</a:t>
                </a:r>
              </a:p>
            </p:txBody>
          </p:sp>
        </p:grpSp>
      </p:grpSp>
      <p:grpSp>
        <p:nvGrpSpPr>
          <p:cNvPr id="253" name="Group 252"/>
          <p:cNvGrpSpPr/>
          <p:nvPr/>
        </p:nvGrpSpPr>
        <p:grpSpPr>
          <a:xfrm>
            <a:off x="2209800" y="4267200"/>
            <a:ext cx="1524000" cy="1038225"/>
            <a:chOff x="2209800" y="4343400"/>
            <a:chExt cx="1524000" cy="1038225"/>
          </a:xfrm>
        </p:grpSpPr>
        <p:grpSp>
          <p:nvGrpSpPr>
            <p:cNvPr id="248" name="Group 247"/>
            <p:cNvGrpSpPr/>
            <p:nvPr/>
          </p:nvGrpSpPr>
          <p:grpSpPr>
            <a:xfrm>
              <a:off x="2209800" y="4543425"/>
              <a:ext cx="1524000" cy="838200"/>
              <a:chOff x="2209800" y="4543425"/>
              <a:chExt cx="1524000" cy="838200"/>
            </a:xfrm>
          </p:grpSpPr>
          <p:sp>
            <p:nvSpPr>
              <p:cNvPr id="118" name="Rectangle 45"/>
              <p:cNvSpPr>
                <a:spLocks noChangeArrowheads="1"/>
              </p:cNvSpPr>
              <p:nvPr/>
            </p:nvSpPr>
            <p:spPr bwMode="auto">
              <a:xfrm>
                <a:off x="2209800" y="4543425"/>
                <a:ext cx="609600" cy="381000"/>
              </a:xfrm>
              <a:prstGeom prst="rect">
                <a:avLst/>
              </a:prstGeom>
              <a:blipFill>
                <a:blip r:embed="rId4"/>
                <a:tile tx="0" ty="0" sx="100000" sy="100000" flip="none" algn="tl"/>
              </a:blipFill>
              <a:ln>
                <a:headEnd/>
                <a:tailEnd/>
              </a:ln>
            </p:spPr>
            <p:style>
              <a:lnRef idx="2">
                <a:schemeClr val="accent1"/>
              </a:lnRef>
              <a:fillRef idx="1">
                <a:schemeClr val="lt1"/>
              </a:fillRef>
              <a:effectRef idx="0">
                <a:schemeClr val="accent1"/>
              </a:effectRef>
              <a:fontRef idx="minor">
                <a:schemeClr val="dk1"/>
              </a:fontRef>
            </p:style>
            <p:txBody>
              <a:bodyPr wrap="none" anchor="ctr"/>
              <a:lstStyle/>
              <a:p>
                <a:pPr algn="ctr" fontAlgn="auto">
                  <a:spcBef>
                    <a:spcPts val="0"/>
                  </a:spcBef>
                  <a:spcAft>
                    <a:spcPts val="0"/>
                  </a:spcAft>
                  <a:defRPr/>
                </a:pPr>
                <a:r>
                  <a:rPr lang="en-US" sz="2400" b="1" i="1" dirty="0" smtClean="0">
                    <a:solidFill>
                      <a:schemeClr val="accent4">
                        <a:lumMod val="50000"/>
                      </a:schemeClr>
                    </a:solidFill>
                  </a:rPr>
                  <a:t>T</a:t>
                </a:r>
                <a:r>
                  <a:rPr lang="en-US" sz="2400" b="1" i="1" baseline="-25000" dirty="0" smtClean="0">
                    <a:solidFill>
                      <a:schemeClr val="accent4">
                        <a:lumMod val="50000"/>
                      </a:schemeClr>
                    </a:solidFill>
                  </a:rPr>
                  <a:t>i    </a:t>
                </a:r>
                <a:endParaRPr lang="en-US" sz="2400" b="1" i="1" dirty="0">
                  <a:solidFill>
                    <a:schemeClr val="accent4">
                      <a:lumMod val="50000"/>
                    </a:schemeClr>
                  </a:solidFill>
                </a:endParaRPr>
              </a:p>
            </p:txBody>
          </p:sp>
          <p:sp>
            <p:nvSpPr>
              <p:cNvPr id="120" name="Rectangle 45"/>
              <p:cNvSpPr>
                <a:spLocks noChangeArrowheads="1"/>
              </p:cNvSpPr>
              <p:nvPr/>
            </p:nvSpPr>
            <p:spPr bwMode="auto">
              <a:xfrm>
                <a:off x="2819400" y="4543425"/>
                <a:ext cx="609600" cy="381000"/>
              </a:xfrm>
              <a:prstGeom prst="rect">
                <a:avLst/>
              </a:prstGeom>
              <a:blipFill>
                <a:blip r:embed="rId4"/>
                <a:tile tx="0" ty="0" sx="100000" sy="100000" flip="none" algn="tl"/>
              </a:blipFill>
              <a:ln>
                <a:headEnd/>
                <a:tailEnd/>
              </a:ln>
            </p:spPr>
            <p:style>
              <a:lnRef idx="2">
                <a:schemeClr val="accent1"/>
              </a:lnRef>
              <a:fillRef idx="1">
                <a:schemeClr val="lt1"/>
              </a:fillRef>
              <a:effectRef idx="0">
                <a:schemeClr val="accent1"/>
              </a:effectRef>
              <a:fontRef idx="minor">
                <a:schemeClr val="dk1"/>
              </a:fontRef>
            </p:style>
            <p:txBody>
              <a:bodyPr wrap="none" anchor="ctr"/>
              <a:lstStyle/>
              <a:p>
                <a:pPr algn="ctr" fontAlgn="auto">
                  <a:spcBef>
                    <a:spcPts val="0"/>
                  </a:spcBef>
                  <a:spcAft>
                    <a:spcPts val="0"/>
                  </a:spcAft>
                  <a:defRPr/>
                </a:pPr>
                <a:r>
                  <a:rPr lang="en-US" sz="1600" b="1" dirty="0" smtClean="0">
                    <a:solidFill>
                      <a:schemeClr val="tx1"/>
                    </a:solidFill>
                  </a:rPr>
                  <a:t>nonce</a:t>
                </a:r>
                <a:endParaRPr lang="en-US" sz="1600" b="1" dirty="0">
                  <a:solidFill>
                    <a:schemeClr val="tx1"/>
                  </a:solidFill>
                </a:endParaRPr>
              </a:p>
            </p:txBody>
          </p:sp>
          <p:sp>
            <p:nvSpPr>
              <p:cNvPr id="122" name="Rectangle 45"/>
              <p:cNvSpPr>
                <a:spLocks noChangeArrowheads="1"/>
              </p:cNvSpPr>
              <p:nvPr/>
            </p:nvSpPr>
            <p:spPr bwMode="auto">
              <a:xfrm>
                <a:off x="2514600" y="5000625"/>
                <a:ext cx="609600" cy="381000"/>
              </a:xfrm>
              <a:prstGeom prst="rect">
                <a:avLst/>
              </a:prstGeom>
              <a:blipFill>
                <a:blip r:embed="rId4"/>
                <a:tile tx="0" ty="0" sx="100000" sy="100000" flip="none" algn="tl"/>
              </a:blipFill>
              <a:ln>
                <a:headEnd/>
                <a:tailEnd/>
              </a:ln>
            </p:spPr>
            <p:style>
              <a:lnRef idx="2">
                <a:schemeClr val="accent1"/>
              </a:lnRef>
              <a:fillRef idx="1">
                <a:schemeClr val="lt1"/>
              </a:fillRef>
              <a:effectRef idx="0">
                <a:schemeClr val="accent1"/>
              </a:effectRef>
              <a:fontRef idx="minor">
                <a:schemeClr val="dk1"/>
              </a:fontRef>
            </p:style>
            <p:txBody>
              <a:bodyPr wrap="none" anchor="ctr"/>
              <a:lstStyle/>
              <a:p>
                <a:pPr algn="ctr" fontAlgn="auto">
                  <a:spcBef>
                    <a:spcPts val="0"/>
                  </a:spcBef>
                  <a:spcAft>
                    <a:spcPts val="0"/>
                  </a:spcAft>
                  <a:defRPr/>
                </a:pPr>
                <a:r>
                  <a:rPr lang="en-US" sz="2400" b="1" i="1" dirty="0" smtClean="0">
                    <a:solidFill>
                      <a:schemeClr val="accent4">
                        <a:lumMod val="50000"/>
                      </a:schemeClr>
                    </a:solidFill>
                  </a:rPr>
                  <a:t>T</a:t>
                </a:r>
                <a:r>
                  <a:rPr lang="en-US" sz="2400" b="1" i="1" baseline="-25000" dirty="0" smtClean="0">
                    <a:solidFill>
                      <a:schemeClr val="accent4">
                        <a:lumMod val="50000"/>
                      </a:schemeClr>
                    </a:solidFill>
                  </a:rPr>
                  <a:t>i</a:t>
                </a:r>
                <a:r>
                  <a:rPr lang="en-US" sz="2400" b="1" i="1" dirty="0" smtClean="0">
                    <a:solidFill>
                      <a:schemeClr val="accent4">
                        <a:lumMod val="50000"/>
                      </a:schemeClr>
                    </a:solidFill>
                  </a:rPr>
                  <a:t> </a:t>
                </a:r>
                <a:r>
                  <a:rPr lang="en-US" sz="2400" b="1" i="1" baseline="-25000" dirty="0" smtClean="0">
                    <a:solidFill>
                      <a:schemeClr val="accent4">
                        <a:lumMod val="50000"/>
                      </a:schemeClr>
                    </a:solidFill>
                  </a:rPr>
                  <a:t>   </a:t>
                </a:r>
                <a:endParaRPr lang="en-US" sz="2400" b="1" i="1" dirty="0">
                  <a:solidFill>
                    <a:schemeClr val="accent4">
                      <a:lumMod val="50000"/>
                    </a:schemeClr>
                  </a:solidFill>
                </a:endParaRPr>
              </a:p>
            </p:txBody>
          </p:sp>
          <p:sp>
            <p:nvSpPr>
              <p:cNvPr id="123" name="Text Box 8"/>
              <p:cNvSpPr txBox="1">
                <a:spLocks noChangeArrowheads="1"/>
              </p:cNvSpPr>
              <p:nvPr/>
            </p:nvSpPr>
            <p:spPr bwMode="auto">
              <a:xfrm>
                <a:off x="2743200" y="4800600"/>
                <a:ext cx="457200" cy="339070"/>
              </a:xfrm>
              <a:prstGeom prst="rect">
                <a:avLst/>
              </a:prstGeom>
              <a:noFill/>
              <a:ln w="50800" algn="ctr">
                <a:noFill/>
                <a:miter lim="800000"/>
                <a:headEnd/>
                <a:tailEnd/>
              </a:ln>
            </p:spPr>
            <p:txBody>
              <a:bodyPr>
                <a:spAutoFit/>
              </a:bodyPr>
              <a:lstStyle/>
              <a:p>
                <a:r>
                  <a:rPr lang="en-US" sz="2400" b="1" baseline="-25000" dirty="0" smtClean="0">
                    <a:solidFill>
                      <a:schemeClr val="accent4">
                        <a:lumMod val="50000"/>
                      </a:schemeClr>
                    </a:solidFill>
                    <a:latin typeface="Calibri" pitchFamily="34" charset="0"/>
                  </a:rPr>
                  <a:t>BA</a:t>
                </a:r>
                <a:endParaRPr lang="en-US" sz="2400" b="1" baseline="-25000" dirty="0">
                  <a:solidFill>
                    <a:schemeClr val="accent4">
                      <a:lumMod val="50000"/>
                    </a:schemeClr>
                  </a:solidFill>
                  <a:latin typeface="Calibri" pitchFamily="34" charset="0"/>
                </a:endParaRPr>
              </a:p>
            </p:txBody>
          </p:sp>
          <p:sp>
            <p:nvSpPr>
              <p:cNvPr id="124" name="Rectangle 45"/>
              <p:cNvSpPr>
                <a:spLocks noChangeArrowheads="1"/>
              </p:cNvSpPr>
              <p:nvPr/>
            </p:nvSpPr>
            <p:spPr bwMode="auto">
              <a:xfrm>
                <a:off x="3124200" y="5000625"/>
                <a:ext cx="609600" cy="381000"/>
              </a:xfrm>
              <a:prstGeom prst="rect">
                <a:avLst/>
              </a:prstGeom>
              <a:blipFill>
                <a:blip r:embed="rId4"/>
                <a:tile tx="0" ty="0" sx="100000" sy="100000" flip="none" algn="tl"/>
              </a:blipFill>
              <a:ln>
                <a:headEnd/>
                <a:tailEnd/>
              </a:ln>
            </p:spPr>
            <p:style>
              <a:lnRef idx="2">
                <a:schemeClr val="accent1"/>
              </a:lnRef>
              <a:fillRef idx="1">
                <a:schemeClr val="lt1"/>
              </a:fillRef>
              <a:effectRef idx="0">
                <a:schemeClr val="accent1"/>
              </a:effectRef>
              <a:fontRef idx="minor">
                <a:schemeClr val="dk1"/>
              </a:fontRef>
            </p:style>
            <p:txBody>
              <a:bodyPr wrap="none" anchor="ctr"/>
              <a:lstStyle/>
              <a:p>
                <a:pPr algn="ctr" fontAlgn="auto">
                  <a:spcBef>
                    <a:spcPts val="0"/>
                  </a:spcBef>
                  <a:spcAft>
                    <a:spcPts val="0"/>
                  </a:spcAft>
                  <a:defRPr/>
                </a:pPr>
                <a:r>
                  <a:rPr lang="en-US" sz="1600" b="1" dirty="0" smtClean="0">
                    <a:solidFill>
                      <a:schemeClr val="tx1"/>
                    </a:solidFill>
                  </a:rPr>
                  <a:t>nonce</a:t>
                </a:r>
                <a:endParaRPr lang="en-US" sz="1600" b="1" dirty="0">
                  <a:solidFill>
                    <a:schemeClr val="tx1"/>
                  </a:solidFill>
                </a:endParaRPr>
              </a:p>
            </p:txBody>
          </p:sp>
        </p:grpSp>
        <p:sp>
          <p:nvSpPr>
            <p:cNvPr id="119" name="Text Box 8"/>
            <p:cNvSpPr txBox="1">
              <a:spLocks noChangeArrowheads="1"/>
            </p:cNvSpPr>
            <p:nvPr/>
          </p:nvSpPr>
          <p:spPr bwMode="auto">
            <a:xfrm>
              <a:off x="2438400" y="4343400"/>
              <a:ext cx="457200" cy="339070"/>
            </a:xfrm>
            <a:prstGeom prst="rect">
              <a:avLst/>
            </a:prstGeom>
            <a:noFill/>
            <a:ln w="50800" algn="ctr">
              <a:noFill/>
              <a:miter lim="800000"/>
              <a:headEnd/>
              <a:tailEnd/>
            </a:ln>
          </p:spPr>
          <p:txBody>
            <a:bodyPr>
              <a:spAutoFit/>
            </a:bodyPr>
            <a:lstStyle/>
            <a:p>
              <a:r>
                <a:rPr lang="en-US" sz="2400" b="1" baseline="-25000" dirty="0">
                  <a:solidFill>
                    <a:schemeClr val="accent4">
                      <a:lumMod val="50000"/>
                    </a:schemeClr>
                  </a:solidFill>
                  <a:latin typeface="Calibri" pitchFamily="34" charset="0"/>
                </a:rPr>
                <a:t>AB</a:t>
              </a:r>
            </a:p>
          </p:txBody>
        </p:sp>
      </p:grpSp>
      <p:sp>
        <p:nvSpPr>
          <p:cNvPr id="125" name="Rectangle 124"/>
          <p:cNvSpPr/>
          <p:nvPr/>
        </p:nvSpPr>
        <p:spPr bwMode="auto">
          <a:xfrm>
            <a:off x="0" y="5334000"/>
            <a:ext cx="8991600" cy="14478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5" name="Rectangle 134"/>
          <p:cNvSpPr/>
          <p:nvPr/>
        </p:nvSpPr>
        <p:spPr bwMode="auto">
          <a:xfrm>
            <a:off x="0" y="2971800"/>
            <a:ext cx="8991600" cy="13716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07" name="Picture 106" descr="laptop1.png"/>
          <p:cNvPicPr>
            <a:picLocks noChangeAspect="1"/>
          </p:cNvPicPr>
          <p:nvPr/>
        </p:nvPicPr>
        <p:blipFill>
          <a:blip r:embed="rId6"/>
          <a:stretch>
            <a:fillRect/>
          </a:stretch>
        </p:blipFill>
        <p:spPr>
          <a:xfrm>
            <a:off x="990600" y="2362200"/>
            <a:ext cx="694887" cy="591263"/>
          </a:xfrm>
          <a:prstGeom prst="rect">
            <a:avLst/>
          </a:prstGeom>
          <a:effectLst/>
        </p:spPr>
      </p:pic>
      <p:pic>
        <p:nvPicPr>
          <p:cNvPr id="108" name="Picture 107" descr="ap1.png"/>
          <p:cNvPicPr>
            <a:picLocks noChangeAspect="1"/>
          </p:cNvPicPr>
          <p:nvPr/>
        </p:nvPicPr>
        <p:blipFill>
          <a:blip r:embed="rId7"/>
          <a:stretch>
            <a:fillRect/>
          </a:stretch>
        </p:blipFill>
        <p:spPr>
          <a:xfrm>
            <a:off x="7543800" y="2286000"/>
            <a:ext cx="621741" cy="621741"/>
          </a:xfrm>
          <a:prstGeom prst="rect">
            <a:avLst/>
          </a:prstGeom>
          <a:effectLst/>
        </p:spPr>
      </p:pic>
      <p:pic>
        <p:nvPicPr>
          <p:cNvPr id="64" name="Picture 12" descr="alice.png"/>
          <p:cNvPicPr>
            <a:picLocks noChangeAspect="1"/>
          </p:cNvPicPr>
          <p:nvPr/>
        </p:nvPicPr>
        <p:blipFill>
          <a:blip r:embed="rId8"/>
          <a:srcRect/>
          <a:stretch>
            <a:fillRect/>
          </a:stretch>
        </p:blipFill>
        <p:spPr bwMode="auto">
          <a:xfrm>
            <a:off x="533400" y="2133600"/>
            <a:ext cx="688975" cy="700088"/>
          </a:xfrm>
          <a:prstGeom prst="rect">
            <a:avLst/>
          </a:prstGeom>
          <a:noFill/>
          <a:ln w="9525">
            <a:noFill/>
            <a:miter lim="800000"/>
            <a:headEnd/>
            <a:tailEnd/>
          </a:ln>
          <a:effectLst/>
        </p:spPr>
      </p:pic>
      <p:pic>
        <p:nvPicPr>
          <p:cNvPr id="66" name="Picture 13" descr="bob.png"/>
          <p:cNvPicPr>
            <a:picLocks noChangeAspect="1"/>
          </p:cNvPicPr>
          <p:nvPr/>
        </p:nvPicPr>
        <p:blipFill>
          <a:blip r:embed="rId9" cstate="screen"/>
          <a:srcRect/>
          <a:stretch>
            <a:fillRect/>
          </a:stretch>
        </p:blipFill>
        <p:spPr bwMode="auto">
          <a:xfrm>
            <a:off x="8008938" y="2286000"/>
            <a:ext cx="687387" cy="706438"/>
          </a:xfrm>
          <a:prstGeom prst="rect">
            <a:avLst/>
          </a:prstGeom>
          <a:noFill/>
          <a:ln w="9525">
            <a:noFill/>
            <a:miter lim="800000"/>
            <a:headEnd/>
            <a:tailEnd/>
          </a:ln>
          <a:effectLst/>
        </p:spPr>
      </p:pic>
      <p:grpSp>
        <p:nvGrpSpPr>
          <p:cNvPr id="9" name="Group 110"/>
          <p:cNvGrpSpPr/>
          <p:nvPr/>
        </p:nvGrpSpPr>
        <p:grpSpPr>
          <a:xfrm>
            <a:off x="1585926" y="2590784"/>
            <a:ext cx="5999182" cy="681678"/>
            <a:chOff x="1585926" y="2819384"/>
            <a:chExt cx="5999182" cy="681678"/>
          </a:xfrm>
          <a:effectLst/>
        </p:grpSpPr>
        <p:pic>
          <p:nvPicPr>
            <p:cNvPr id="109" name="Picture 99" descr="radiowaves2.png"/>
            <p:cNvPicPr>
              <a:picLocks noChangeAspect="1"/>
            </p:cNvPicPr>
            <p:nvPr/>
          </p:nvPicPr>
          <p:blipFill>
            <a:blip r:embed="rId10"/>
            <a:srcRect/>
            <a:stretch>
              <a:fillRect/>
            </a:stretch>
          </p:blipFill>
          <p:spPr bwMode="auto">
            <a:xfrm rot="7643821">
              <a:off x="1509726" y="2895584"/>
              <a:ext cx="609600" cy="457200"/>
            </a:xfrm>
            <a:prstGeom prst="rect">
              <a:avLst/>
            </a:prstGeom>
            <a:noFill/>
            <a:ln w="9525">
              <a:noFill/>
              <a:miter lim="800000"/>
              <a:headEnd/>
              <a:tailEnd/>
            </a:ln>
          </p:spPr>
        </p:pic>
        <p:pic>
          <p:nvPicPr>
            <p:cNvPr id="110" name="Picture 99" descr="radiowaves2.png"/>
            <p:cNvPicPr>
              <a:picLocks noChangeAspect="1"/>
            </p:cNvPicPr>
            <p:nvPr/>
          </p:nvPicPr>
          <p:blipFill>
            <a:blip r:embed="rId10"/>
            <a:srcRect/>
            <a:stretch>
              <a:fillRect/>
            </a:stretch>
          </p:blipFill>
          <p:spPr bwMode="auto">
            <a:xfrm rot="14494919">
              <a:off x="7051708" y="2967662"/>
              <a:ext cx="609600" cy="457200"/>
            </a:xfrm>
            <a:prstGeom prst="rect">
              <a:avLst/>
            </a:prstGeom>
            <a:noFill/>
            <a:ln w="9525">
              <a:noFill/>
              <a:miter lim="800000"/>
              <a:headEnd/>
              <a:tailEnd/>
            </a:ln>
          </p:spPr>
        </p:pic>
      </p:grpSp>
      <p:sp>
        <p:nvSpPr>
          <p:cNvPr id="128" name="Rectangle 127"/>
          <p:cNvSpPr/>
          <p:nvPr/>
        </p:nvSpPr>
        <p:spPr bwMode="auto">
          <a:xfrm>
            <a:off x="0" y="4343400"/>
            <a:ext cx="8991600" cy="9906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0" name="Freeform 189"/>
          <p:cNvSpPr/>
          <p:nvPr/>
        </p:nvSpPr>
        <p:spPr>
          <a:xfrm>
            <a:off x="3962400" y="5105400"/>
            <a:ext cx="4114800" cy="436728"/>
          </a:xfrm>
          <a:custGeom>
            <a:avLst/>
            <a:gdLst>
              <a:gd name="connsiteX0" fmla="*/ 2941092 w 2941092"/>
              <a:gd name="connsiteY0" fmla="*/ 0 h 436728"/>
              <a:gd name="connsiteX1" fmla="*/ 2941092 w 2941092"/>
              <a:gd name="connsiteY1" fmla="*/ 252483 h 436728"/>
              <a:gd name="connsiteX2" fmla="*/ 0 w 2941092"/>
              <a:gd name="connsiteY2" fmla="*/ 245659 h 436728"/>
              <a:gd name="connsiteX3" fmla="*/ 0 w 2941092"/>
              <a:gd name="connsiteY3" fmla="*/ 436728 h 436728"/>
            </a:gdLst>
            <a:ahLst/>
            <a:cxnLst>
              <a:cxn ang="0">
                <a:pos x="connsiteX0" y="connsiteY0"/>
              </a:cxn>
              <a:cxn ang="0">
                <a:pos x="connsiteX1" y="connsiteY1"/>
              </a:cxn>
              <a:cxn ang="0">
                <a:pos x="connsiteX2" y="connsiteY2"/>
              </a:cxn>
              <a:cxn ang="0">
                <a:pos x="connsiteX3" y="connsiteY3"/>
              </a:cxn>
            </a:cxnLst>
            <a:rect l="l" t="t" r="r" b="b"/>
            <a:pathLst>
              <a:path w="2941092" h="436728">
                <a:moveTo>
                  <a:pt x="2941092" y="0"/>
                </a:moveTo>
                <a:lnTo>
                  <a:pt x="2941092" y="252483"/>
                </a:lnTo>
                <a:lnTo>
                  <a:pt x="0" y="245659"/>
                </a:lnTo>
                <a:lnTo>
                  <a:pt x="0" y="436728"/>
                </a:lnTo>
              </a:path>
            </a:pathLst>
          </a:cu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6" name="Rectangle 135"/>
          <p:cNvSpPr/>
          <p:nvPr/>
        </p:nvSpPr>
        <p:spPr bwMode="auto">
          <a:xfrm>
            <a:off x="381000" y="1219200"/>
            <a:ext cx="8382000" cy="18288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0" name="Rectangle 149"/>
          <p:cNvSpPr/>
          <p:nvPr/>
        </p:nvSpPr>
        <p:spPr bwMode="auto">
          <a:xfrm>
            <a:off x="1219200" y="3048000"/>
            <a:ext cx="914400" cy="2286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5" name="Rectangle 164"/>
          <p:cNvSpPr/>
          <p:nvPr/>
        </p:nvSpPr>
        <p:spPr bwMode="auto">
          <a:xfrm>
            <a:off x="7010400" y="3048000"/>
            <a:ext cx="914400" cy="2286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7" name="Rectangle 20"/>
          <p:cNvSpPr>
            <a:spLocks noChangeArrowheads="1"/>
          </p:cNvSpPr>
          <p:nvPr/>
        </p:nvSpPr>
        <p:spPr bwMode="auto">
          <a:xfrm>
            <a:off x="7391400" y="4572000"/>
            <a:ext cx="1579791" cy="461665"/>
          </a:xfrm>
          <a:prstGeom prst="rect">
            <a:avLst/>
          </a:prstGeom>
          <a:noFill/>
          <a:ln w="9525">
            <a:noFill/>
            <a:miter lim="800000"/>
            <a:headEnd/>
            <a:tailEnd/>
          </a:ln>
        </p:spPr>
        <p:txBody>
          <a:bodyPr wrap="none">
            <a:spAutoFit/>
          </a:bodyPr>
          <a:lstStyle/>
          <a:p>
            <a:r>
              <a:rPr lang="en-US" sz="2400" dirty="0" smtClean="0">
                <a:latin typeface="Calibri" pitchFamily="34" charset="0"/>
                <a:sym typeface="Symbol"/>
              </a:rPr>
              <a:t> </a:t>
            </a:r>
            <a:r>
              <a:rPr lang="en-US" sz="2400" dirty="0" smtClean="0">
                <a:latin typeface="Calibri" pitchFamily="34" charset="0"/>
              </a:rPr>
              <a:t>K</a:t>
            </a:r>
            <a:r>
              <a:rPr lang="en-US" sz="2400" baseline="-25000" dirty="0" smtClean="0">
                <a:latin typeface="Calibri" pitchFamily="34" charset="0"/>
              </a:rPr>
              <a:t>session1,2</a:t>
            </a:r>
            <a:endParaRPr lang="en-US" sz="2400" baseline="-25000" dirty="0">
              <a:latin typeface="Calibri" pitchFamily="34" charset="0"/>
            </a:endParaRPr>
          </a:p>
        </p:txBody>
      </p:sp>
    </p:spTree>
    <p:custDataLst>
      <p:tags r:id="rId1"/>
    </p:custDataLst>
    <p:extLst>
      <p:ext uri="{BB962C8B-B14F-4D97-AF65-F5344CB8AC3E}">
        <p14:creationId xmlns:p14="http://schemas.microsoft.com/office/powerpoint/2010/main" val="2601488292"/>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6"/>
                                        </p:tgtEl>
                                        <p:attrNameLst>
                                          <p:attrName>style.visibility</p:attrName>
                                        </p:attrNameLst>
                                      </p:cBhvr>
                                      <p:to>
                                        <p:strVal val="visible"/>
                                      </p:to>
                                    </p:set>
                                    <p:animEffect transition="in" filter="fade">
                                      <p:cBhvr>
                                        <p:cTn id="7" dur="500"/>
                                        <p:tgtEl>
                                          <p:spTgt spid="246"/>
                                        </p:tgtEl>
                                      </p:cBhvr>
                                    </p:animEffect>
                                  </p:childTnLst>
                                </p:cTn>
                              </p:par>
                              <p:par>
                                <p:cTn id="8" presetID="1" presetClass="entr" presetSubtype="0" fill="hold" grpId="0" nodeType="withEffect">
                                  <p:stCondLst>
                                    <p:cond delay="0"/>
                                  </p:stCondLst>
                                  <p:childTnLst>
                                    <p:set>
                                      <p:cBhvr>
                                        <p:cTn id="9" dur="1" fill="hold">
                                          <p:stCondLst>
                                            <p:cond delay="0"/>
                                          </p:stCondLst>
                                        </p:cTn>
                                        <p:tgtEl>
                                          <p:spTgt spid="128"/>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125"/>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135"/>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34"/>
                                        </p:tgtEl>
                                        <p:attrNameLst>
                                          <p:attrName>style.visibility</p:attrName>
                                        </p:attrNameLst>
                                      </p:cBhvr>
                                      <p:to>
                                        <p:strVal val="visible"/>
                                      </p:to>
                                    </p:set>
                                    <p:animEffect transition="in" filter="fade">
                                      <p:cBhvr>
                                        <p:cTn id="18" dur="500"/>
                                        <p:tgtEl>
                                          <p:spTgt spid="234"/>
                                        </p:tgtEl>
                                      </p:cBhvr>
                                    </p:animEffect>
                                  </p:childTnLst>
                                </p:cTn>
                              </p:par>
                              <p:par>
                                <p:cTn id="19" presetID="10" presetClass="exit" presetSubtype="0" fill="hold" grpId="1" nodeType="withEffect">
                                  <p:stCondLst>
                                    <p:cond delay="0"/>
                                  </p:stCondLst>
                                  <p:childTnLst>
                                    <p:animEffect transition="out" filter="fade">
                                      <p:cBhvr>
                                        <p:cTn id="20" dur="500"/>
                                        <p:tgtEl>
                                          <p:spTgt spid="135"/>
                                        </p:tgtEl>
                                      </p:cBhvr>
                                    </p:animEffect>
                                    <p:set>
                                      <p:cBhvr>
                                        <p:cTn id="21" dur="1" fill="hold">
                                          <p:stCondLst>
                                            <p:cond delay="499"/>
                                          </p:stCondLst>
                                        </p:cTn>
                                        <p:tgtEl>
                                          <p:spTgt spid="135"/>
                                        </p:tgtEl>
                                        <p:attrNameLst>
                                          <p:attrName>style.visibility</p:attrName>
                                        </p:attrNameLst>
                                      </p:cBhvr>
                                      <p:to>
                                        <p:strVal val="hidden"/>
                                      </p:to>
                                    </p:set>
                                  </p:childTnLst>
                                </p:cTn>
                              </p:par>
                              <p:par>
                                <p:cTn id="22" presetID="1" presetClass="entr" presetSubtype="0" fill="hold" grpId="0" nodeType="withEffect">
                                  <p:stCondLst>
                                    <p:cond delay="0"/>
                                  </p:stCondLst>
                                  <p:childTnLst>
                                    <p:set>
                                      <p:cBhvr>
                                        <p:cTn id="23" dur="1" fill="hold">
                                          <p:stCondLst>
                                            <p:cond delay="0"/>
                                          </p:stCondLst>
                                        </p:cTn>
                                        <p:tgtEl>
                                          <p:spTgt spid="150"/>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165"/>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136"/>
                                        </p:tgtEl>
                                        <p:attrNameLst>
                                          <p:attrName>style.visibility</p:attrName>
                                        </p:attrNameLst>
                                      </p:cBhvr>
                                      <p:to>
                                        <p:strVal val="visible"/>
                                      </p:to>
                                    </p:set>
                                  </p:childTnLst>
                                </p:cTn>
                              </p:par>
                              <p:par>
                                <p:cTn id="28" presetID="10" presetClass="entr" presetSubtype="0" fill="hold" nodeType="withEffect">
                                  <p:stCondLst>
                                    <p:cond delay="0"/>
                                  </p:stCondLst>
                                  <p:childTnLst>
                                    <p:set>
                                      <p:cBhvr>
                                        <p:cTn id="29" dur="1" fill="hold">
                                          <p:stCondLst>
                                            <p:cond delay="0"/>
                                          </p:stCondLst>
                                        </p:cTn>
                                        <p:tgtEl>
                                          <p:spTgt spid="251"/>
                                        </p:tgtEl>
                                        <p:attrNameLst>
                                          <p:attrName>style.visibility</p:attrName>
                                        </p:attrNameLst>
                                      </p:cBhvr>
                                      <p:to>
                                        <p:strVal val="visible"/>
                                      </p:to>
                                    </p:set>
                                    <p:animEffect transition="in" filter="fade">
                                      <p:cBhvr>
                                        <p:cTn id="30" dur="500"/>
                                        <p:tgtEl>
                                          <p:spTgt spid="251"/>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52"/>
                                        </p:tgtEl>
                                        <p:attrNameLst>
                                          <p:attrName>style.visibility</p:attrName>
                                        </p:attrNameLst>
                                      </p:cBhvr>
                                      <p:to>
                                        <p:strVal val="visible"/>
                                      </p:to>
                                    </p:set>
                                    <p:animEffect transition="in" filter="fade">
                                      <p:cBhvr>
                                        <p:cTn id="35" dur="500"/>
                                        <p:tgtEl>
                                          <p:spTgt spid="252"/>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253"/>
                                        </p:tgtEl>
                                        <p:attrNameLst>
                                          <p:attrName>style.visibility</p:attrName>
                                        </p:attrNameLst>
                                      </p:cBhvr>
                                      <p:to>
                                        <p:strVal val="visible"/>
                                      </p:to>
                                    </p:set>
                                    <p:animEffect transition="in" filter="fade">
                                      <p:cBhvr>
                                        <p:cTn id="40" dur="500"/>
                                        <p:tgtEl>
                                          <p:spTgt spid="253"/>
                                        </p:tgtEl>
                                      </p:cBhvr>
                                    </p:animEffect>
                                  </p:childTnLst>
                                </p:cTn>
                              </p:par>
                              <p:par>
                                <p:cTn id="41" presetID="10" presetClass="entr" presetSubtype="0" fill="hold" nodeType="withEffect">
                                  <p:stCondLst>
                                    <p:cond delay="0"/>
                                  </p:stCondLst>
                                  <p:childTnLst>
                                    <p:set>
                                      <p:cBhvr>
                                        <p:cTn id="42" dur="1" fill="hold">
                                          <p:stCondLst>
                                            <p:cond delay="0"/>
                                          </p:stCondLst>
                                        </p:cTn>
                                        <p:tgtEl>
                                          <p:spTgt spid="133"/>
                                        </p:tgtEl>
                                        <p:attrNameLst>
                                          <p:attrName>style.visibility</p:attrName>
                                        </p:attrNameLst>
                                      </p:cBhvr>
                                      <p:to>
                                        <p:strVal val="visible"/>
                                      </p:to>
                                    </p:set>
                                    <p:animEffect transition="in" filter="fade">
                                      <p:cBhvr>
                                        <p:cTn id="43" dur="500"/>
                                        <p:tgtEl>
                                          <p:spTgt spid="133"/>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167"/>
                                        </p:tgtEl>
                                        <p:attrNameLst>
                                          <p:attrName>style.visibility</p:attrName>
                                        </p:attrNameLst>
                                      </p:cBhvr>
                                      <p:to>
                                        <p:strVal val="visible"/>
                                      </p:to>
                                    </p:set>
                                    <p:animEffect transition="in" filter="wipe(left)">
                                      <p:cBhvr>
                                        <p:cTn id="46" dur="500"/>
                                        <p:tgtEl>
                                          <p:spTgt spid="167"/>
                                        </p:tgtEl>
                                      </p:cBhvr>
                                    </p:animEffect>
                                  </p:childTnLst>
                                </p:cTn>
                              </p:par>
                              <p:par>
                                <p:cTn id="47" presetID="1" presetClass="entr" presetSubtype="0" fill="hold" grpId="2" nodeType="withEffect">
                                  <p:stCondLst>
                                    <p:cond delay="0"/>
                                  </p:stCondLst>
                                  <p:childTnLst>
                                    <p:set>
                                      <p:cBhvr>
                                        <p:cTn id="48" dur="1" fill="hold">
                                          <p:stCondLst>
                                            <p:cond delay="0"/>
                                          </p:stCondLst>
                                        </p:cTn>
                                        <p:tgtEl>
                                          <p:spTgt spid="135"/>
                                        </p:tgtEl>
                                        <p:attrNameLst>
                                          <p:attrName>style.visibility</p:attrName>
                                        </p:attrNameLst>
                                      </p:cBhvr>
                                      <p:to>
                                        <p:strVal val="visible"/>
                                      </p:to>
                                    </p:set>
                                  </p:childTnLst>
                                </p:cTn>
                              </p:par>
                              <p:par>
                                <p:cTn id="49" presetID="10" presetClass="exit" presetSubtype="0" fill="hold" grpId="1" nodeType="withEffect">
                                  <p:stCondLst>
                                    <p:cond delay="0"/>
                                  </p:stCondLst>
                                  <p:childTnLst>
                                    <p:animEffect transition="out" filter="fade">
                                      <p:cBhvr>
                                        <p:cTn id="50" dur="500"/>
                                        <p:tgtEl>
                                          <p:spTgt spid="128"/>
                                        </p:tgtEl>
                                      </p:cBhvr>
                                    </p:animEffect>
                                    <p:set>
                                      <p:cBhvr>
                                        <p:cTn id="51" dur="1" fill="hold">
                                          <p:stCondLst>
                                            <p:cond delay="499"/>
                                          </p:stCondLst>
                                        </p:cTn>
                                        <p:tgtEl>
                                          <p:spTgt spid="128"/>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254"/>
                                        </p:tgtEl>
                                        <p:attrNameLst>
                                          <p:attrName>style.visibility</p:attrName>
                                        </p:attrNameLst>
                                      </p:cBhvr>
                                      <p:to>
                                        <p:strVal val="visible"/>
                                      </p:to>
                                    </p:set>
                                    <p:animEffect transition="in" filter="fade">
                                      <p:cBhvr>
                                        <p:cTn id="56" dur="500"/>
                                        <p:tgtEl>
                                          <p:spTgt spid="254"/>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90"/>
                                        </p:tgtEl>
                                        <p:attrNameLst>
                                          <p:attrName>style.visibility</p:attrName>
                                        </p:attrNameLst>
                                      </p:cBhvr>
                                      <p:to>
                                        <p:strVal val="visible"/>
                                      </p:to>
                                    </p:set>
                                    <p:animEffect transition="in" filter="fade">
                                      <p:cBhvr>
                                        <p:cTn id="59" dur="500"/>
                                        <p:tgtEl>
                                          <p:spTgt spid="190"/>
                                        </p:tgtEl>
                                      </p:cBhvr>
                                    </p:animEffect>
                                  </p:childTnLst>
                                </p:cTn>
                              </p:par>
                              <p:par>
                                <p:cTn id="60" presetID="10" presetClass="entr" presetSubtype="0" fill="hold" nodeType="withEffect">
                                  <p:stCondLst>
                                    <p:cond delay="0"/>
                                  </p:stCondLst>
                                  <p:childTnLst>
                                    <p:set>
                                      <p:cBhvr>
                                        <p:cTn id="61" dur="1" fill="hold">
                                          <p:stCondLst>
                                            <p:cond delay="0"/>
                                          </p:stCondLst>
                                        </p:cTn>
                                        <p:tgtEl>
                                          <p:spTgt spid="233"/>
                                        </p:tgtEl>
                                        <p:attrNameLst>
                                          <p:attrName>style.visibility</p:attrName>
                                        </p:attrNameLst>
                                      </p:cBhvr>
                                      <p:to>
                                        <p:strVal val="visible"/>
                                      </p:to>
                                    </p:set>
                                    <p:animEffect transition="in" filter="fade">
                                      <p:cBhvr>
                                        <p:cTn id="62" dur="500"/>
                                        <p:tgtEl>
                                          <p:spTgt spid="233"/>
                                        </p:tgtEl>
                                      </p:cBhvr>
                                    </p:animEffect>
                                  </p:childTnLst>
                                </p:cTn>
                              </p:par>
                              <p:par>
                                <p:cTn id="63" presetID="1" presetClass="entr" presetSubtype="0" fill="hold" grpId="2" nodeType="withEffect">
                                  <p:stCondLst>
                                    <p:cond delay="0"/>
                                  </p:stCondLst>
                                  <p:childTnLst>
                                    <p:set>
                                      <p:cBhvr>
                                        <p:cTn id="64" dur="1" fill="hold">
                                          <p:stCondLst>
                                            <p:cond delay="0"/>
                                          </p:stCondLst>
                                        </p:cTn>
                                        <p:tgtEl>
                                          <p:spTgt spid="128"/>
                                        </p:tgtEl>
                                        <p:attrNameLst>
                                          <p:attrName>style.visibility</p:attrName>
                                        </p:attrNameLst>
                                      </p:cBhvr>
                                      <p:to>
                                        <p:strVal val="visible"/>
                                      </p:to>
                                    </p:set>
                                  </p:childTnLst>
                                </p:cTn>
                              </p:par>
                              <p:par>
                                <p:cTn id="65" presetID="10" presetClass="entr" presetSubtype="0" fill="hold" nodeType="withEffect">
                                  <p:stCondLst>
                                    <p:cond delay="0"/>
                                  </p:stCondLst>
                                  <p:childTnLst>
                                    <p:set>
                                      <p:cBhvr>
                                        <p:cTn id="66" dur="1" fill="hold">
                                          <p:stCondLst>
                                            <p:cond delay="0"/>
                                          </p:stCondLst>
                                        </p:cTn>
                                        <p:tgtEl>
                                          <p:spTgt spid="255"/>
                                        </p:tgtEl>
                                        <p:attrNameLst>
                                          <p:attrName>style.visibility</p:attrName>
                                        </p:attrNameLst>
                                      </p:cBhvr>
                                      <p:to>
                                        <p:strVal val="visible"/>
                                      </p:to>
                                    </p:set>
                                    <p:animEffect transition="in" filter="fade">
                                      <p:cBhvr>
                                        <p:cTn id="67" dur="500"/>
                                        <p:tgtEl>
                                          <p:spTgt spid="255"/>
                                        </p:tgtEl>
                                      </p:cBhvr>
                                    </p:animEffect>
                                  </p:childTnLst>
                                </p:cTn>
                              </p:par>
                              <p:par>
                                <p:cTn id="68" presetID="10" presetClass="exit" presetSubtype="0" fill="hold" grpId="1" nodeType="withEffect">
                                  <p:stCondLst>
                                    <p:cond delay="0"/>
                                  </p:stCondLst>
                                  <p:childTnLst>
                                    <p:animEffect transition="out" filter="fade">
                                      <p:cBhvr>
                                        <p:cTn id="69" dur="500"/>
                                        <p:tgtEl>
                                          <p:spTgt spid="125"/>
                                        </p:tgtEl>
                                      </p:cBhvr>
                                    </p:animEffect>
                                    <p:set>
                                      <p:cBhvr>
                                        <p:cTn id="70" dur="1" fill="hold">
                                          <p:stCondLst>
                                            <p:cond delay="499"/>
                                          </p:stCondLst>
                                        </p:cTn>
                                        <p:tgtEl>
                                          <p:spTgt spid="1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animBg="1"/>
      <p:bldP spid="125" grpId="1" animBg="1"/>
      <p:bldP spid="135" grpId="0" animBg="1"/>
      <p:bldP spid="135" grpId="1" animBg="1"/>
      <p:bldP spid="135" grpId="2" animBg="1"/>
      <p:bldP spid="128" grpId="0" animBg="1"/>
      <p:bldP spid="128" grpId="1" animBg="1"/>
      <p:bldP spid="128" grpId="2" animBg="1"/>
      <p:bldP spid="190" grpId="0" animBg="1"/>
      <p:bldP spid="136" grpId="0" animBg="1"/>
      <p:bldP spid="150" grpId="0" animBg="1"/>
      <p:bldP spid="165" grpId="0" animBg="1"/>
      <p:bldP spid="16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eaLnBrk="1" hangingPunct="1"/>
            <a:r>
              <a:rPr lang="en-US" smtClean="0"/>
              <a:t>Solution Summary</a:t>
            </a:r>
          </a:p>
        </p:txBody>
      </p:sp>
      <p:sp>
        <p:nvSpPr>
          <p:cNvPr id="31747" name="Rectangle 12"/>
          <p:cNvSpPr>
            <a:spLocks noChangeArrowheads="1"/>
          </p:cNvSpPr>
          <p:nvPr/>
        </p:nvSpPr>
        <p:spPr bwMode="auto">
          <a:xfrm rot="-2608618">
            <a:off x="6534150" y="1708150"/>
            <a:ext cx="1806575" cy="461963"/>
          </a:xfrm>
          <a:prstGeom prst="rect">
            <a:avLst/>
          </a:prstGeom>
          <a:noFill/>
          <a:ln w="9525">
            <a:noFill/>
            <a:miter lim="800000"/>
            <a:headEnd/>
            <a:tailEnd/>
          </a:ln>
        </p:spPr>
        <p:txBody>
          <a:bodyPr wrap="none">
            <a:spAutoFit/>
          </a:bodyPr>
          <a:lstStyle/>
          <a:p>
            <a:r>
              <a:rPr lang="en-US" sz="2400" b="1">
                <a:latin typeface="Calibri" pitchFamily="34" charset="0"/>
              </a:rPr>
              <a:t>Unlinkability</a:t>
            </a:r>
            <a:endParaRPr lang="en-US" sz="2400">
              <a:latin typeface="Calibri" pitchFamily="34" charset="0"/>
            </a:endParaRPr>
          </a:p>
        </p:txBody>
      </p:sp>
      <p:cxnSp>
        <p:nvCxnSpPr>
          <p:cNvPr id="15" name="Straight Connector 14"/>
          <p:cNvCxnSpPr/>
          <p:nvPr/>
        </p:nvCxnSpPr>
        <p:spPr>
          <a:xfrm rot="5400000">
            <a:off x="2499519" y="4572794"/>
            <a:ext cx="38100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3415507" y="4571206"/>
            <a:ext cx="3810000"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4329907" y="4571206"/>
            <a:ext cx="3810000"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244307" y="4571206"/>
            <a:ext cx="3810000"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158707" y="4571206"/>
            <a:ext cx="3810000" cy="1587"/>
          </a:xfrm>
          <a:prstGeom prst="line">
            <a:avLst/>
          </a:prstGeom>
        </p:spPr>
        <p:style>
          <a:lnRef idx="1">
            <a:schemeClr val="accent1"/>
          </a:lnRef>
          <a:fillRef idx="0">
            <a:schemeClr val="accent1"/>
          </a:fillRef>
          <a:effectRef idx="0">
            <a:schemeClr val="accent1"/>
          </a:effectRef>
          <a:fontRef idx="minor">
            <a:schemeClr val="tx1"/>
          </a:fontRef>
        </p:style>
      </p:cxnSp>
      <p:sp>
        <p:nvSpPr>
          <p:cNvPr id="31753" name="Rectangle 39"/>
          <p:cNvSpPr>
            <a:spLocks noChangeArrowheads="1"/>
          </p:cNvSpPr>
          <p:nvPr/>
        </p:nvSpPr>
        <p:spPr bwMode="auto">
          <a:xfrm rot="-2659516">
            <a:off x="5705475" y="1841500"/>
            <a:ext cx="1347788" cy="461963"/>
          </a:xfrm>
          <a:prstGeom prst="rect">
            <a:avLst/>
          </a:prstGeom>
          <a:noFill/>
          <a:ln w="9525">
            <a:noFill/>
            <a:miter lim="800000"/>
            <a:headEnd/>
            <a:tailEnd/>
          </a:ln>
        </p:spPr>
        <p:txBody>
          <a:bodyPr>
            <a:spAutoFit/>
          </a:bodyPr>
          <a:lstStyle/>
          <a:p>
            <a:r>
              <a:rPr lang="en-US" sz="2400" b="1">
                <a:latin typeface="Calibri" pitchFamily="34" charset="0"/>
              </a:rPr>
              <a:t>Integrity</a:t>
            </a:r>
            <a:endParaRPr lang="en-US" sz="2400">
              <a:latin typeface="Calibri" pitchFamily="34" charset="0"/>
            </a:endParaRPr>
          </a:p>
        </p:txBody>
      </p:sp>
      <p:sp>
        <p:nvSpPr>
          <p:cNvPr id="31754" name="Rectangle 40"/>
          <p:cNvSpPr>
            <a:spLocks noChangeArrowheads="1"/>
          </p:cNvSpPr>
          <p:nvPr/>
        </p:nvSpPr>
        <p:spPr bwMode="auto">
          <a:xfrm rot="-2659516">
            <a:off x="4718050" y="1681163"/>
            <a:ext cx="1779588" cy="461962"/>
          </a:xfrm>
          <a:prstGeom prst="rect">
            <a:avLst/>
          </a:prstGeom>
          <a:noFill/>
          <a:ln w="9525">
            <a:noFill/>
            <a:miter lim="800000"/>
            <a:headEnd/>
            <a:tailEnd/>
          </a:ln>
        </p:spPr>
        <p:txBody>
          <a:bodyPr>
            <a:spAutoFit/>
          </a:bodyPr>
          <a:lstStyle/>
          <a:p>
            <a:r>
              <a:rPr lang="en-US" sz="2400" b="1">
                <a:latin typeface="Calibri" pitchFamily="34" charset="0"/>
              </a:rPr>
              <a:t>Authenticity</a:t>
            </a:r>
            <a:endParaRPr lang="en-US" sz="2400">
              <a:latin typeface="Calibri" pitchFamily="34" charset="0"/>
            </a:endParaRPr>
          </a:p>
        </p:txBody>
      </p:sp>
      <p:grpSp>
        <p:nvGrpSpPr>
          <p:cNvPr id="2" name="Group 42"/>
          <p:cNvGrpSpPr>
            <a:grpSpLocks/>
          </p:cNvGrpSpPr>
          <p:nvPr/>
        </p:nvGrpSpPr>
        <p:grpSpPr bwMode="auto">
          <a:xfrm>
            <a:off x="442913" y="2667000"/>
            <a:ext cx="7620000" cy="3811588"/>
            <a:chOff x="609600" y="2438400"/>
            <a:chExt cx="7620000" cy="3811588"/>
          </a:xfrm>
        </p:grpSpPr>
        <p:grpSp>
          <p:nvGrpSpPr>
            <p:cNvPr id="3" name="Group 38"/>
            <p:cNvGrpSpPr>
              <a:grpSpLocks/>
            </p:cNvGrpSpPr>
            <p:nvPr/>
          </p:nvGrpSpPr>
          <p:grpSpPr bwMode="auto">
            <a:xfrm>
              <a:off x="609600" y="2438400"/>
              <a:ext cx="7620000" cy="3811588"/>
              <a:chOff x="533400" y="2438400"/>
              <a:chExt cx="8153400" cy="3811588"/>
            </a:xfrm>
          </p:grpSpPr>
          <p:cxnSp>
            <p:nvCxnSpPr>
              <p:cNvPr id="5" name="Straight Connector 4"/>
              <p:cNvCxnSpPr/>
              <p:nvPr/>
            </p:nvCxnSpPr>
            <p:spPr>
              <a:xfrm>
                <a:off x="533400" y="3200400"/>
                <a:ext cx="8153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33400" y="2438400"/>
                <a:ext cx="8153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33400" y="3962400"/>
                <a:ext cx="8153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33400" y="4724400"/>
                <a:ext cx="8153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33400" y="5486400"/>
                <a:ext cx="8153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33400" y="6248400"/>
                <a:ext cx="8153400" cy="1588"/>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42" name="Straight Connector 41"/>
            <p:cNvCxnSpPr/>
            <p:nvPr/>
          </p:nvCxnSpPr>
          <p:spPr>
            <a:xfrm rot="5400000">
              <a:off x="1753394" y="4342606"/>
              <a:ext cx="3810000" cy="1587"/>
            </a:xfrm>
            <a:prstGeom prst="line">
              <a:avLst/>
            </a:prstGeom>
          </p:spPr>
          <p:style>
            <a:lnRef idx="1">
              <a:schemeClr val="accent1"/>
            </a:lnRef>
            <a:fillRef idx="0">
              <a:schemeClr val="accent1"/>
            </a:fillRef>
            <a:effectRef idx="0">
              <a:schemeClr val="accent1"/>
            </a:effectRef>
            <a:fontRef idx="minor">
              <a:schemeClr val="tx1"/>
            </a:fontRef>
          </p:style>
        </p:cxnSp>
      </p:grpSp>
      <p:sp>
        <p:nvSpPr>
          <p:cNvPr id="31756" name="Rectangle 44"/>
          <p:cNvSpPr>
            <a:spLocks noChangeArrowheads="1"/>
          </p:cNvSpPr>
          <p:nvPr/>
        </p:nvSpPr>
        <p:spPr bwMode="auto">
          <a:xfrm rot="-2614305">
            <a:off x="7516813" y="1858963"/>
            <a:ext cx="1395412" cy="461962"/>
          </a:xfrm>
          <a:prstGeom prst="rect">
            <a:avLst/>
          </a:prstGeom>
          <a:noFill/>
          <a:ln w="9525">
            <a:noFill/>
            <a:miter lim="800000"/>
            <a:headEnd/>
            <a:tailEnd/>
          </a:ln>
        </p:spPr>
        <p:txBody>
          <a:bodyPr wrap="none">
            <a:spAutoFit/>
          </a:bodyPr>
          <a:lstStyle/>
          <a:p>
            <a:r>
              <a:rPr lang="en-US" sz="2400" b="1">
                <a:latin typeface="Calibri" pitchFamily="34" charset="0"/>
              </a:rPr>
              <a:t>Efficiency</a:t>
            </a:r>
            <a:endParaRPr lang="en-US" sz="2400">
              <a:latin typeface="Calibri" pitchFamily="34" charset="0"/>
            </a:endParaRPr>
          </a:p>
        </p:txBody>
      </p:sp>
      <p:sp>
        <p:nvSpPr>
          <p:cNvPr id="31757" name="Rectangle 45"/>
          <p:cNvSpPr>
            <a:spLocks noChangeArrowheads="1"/>
          </p:cNvSpPr>
          <p:nvPr/>
        </p:nvSpPr>
        <p:spPr bwMode="auto">
          <a:xfrm rot="-2699701">
            <a:off x="3746500" y="1655763"/>
            <a:ext cx="2071688" cy="461962"/>
          </a:xfrm>
          <a:prstGeom prst="rect">
            <a:avLst/>
          </a:prstGeom>
          <a:noFill/>
          <a:ln w="9525">
            <a:noFill/>
            <a:miter lim="800000"/>
            <a:headEnd/>
            <a:tailEnd/>
          </a:ln>
        </p:spPr>
        <p:txBody>
          <a:bodyPr wrap="none">
            <a:spAutoFit/>
          </a:bodyPr>
          <a:lstStyle/>
          <a:p>
            <a:r>
              <a:rPr lang="en-US" sz="2400" b="1">
                <a:latin typeface="Calibri" pitchFamily="34" charset="0"/>
              </a:rPr>
              <a:t>Confidentiality</a:t>
            </a:r>
            <a:endParaRPr lang="en-US" sz="2400">
              <a:latin typeface="Calibri" pitchFamily="34" charset="0"/>
            </a:endParaRPr>
          </a:p>
        </p:txBody>
      </p:sp>
      <p:cxnSp>
        <p:nvCxnSpPr>
          <p:cNvPr id="50" name="Straight Connector 49"/>
          <p:cNvCxnSpPr/>
          <p:nvPr/>
        </p:nvCxnSpPr>
        <p:spPr>
          <a:xfrm flipV="1">
            <a:off x="3490913" y="1219200"/>
            <a:ext cx="1524000" cy="1447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V="1">
            <a:off x="4405313" y="1219200"/>
            <a:ext cx="1524000" cy="1447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5319713" y="1219200"/>
            <a:ext cx="1524000" cy="1447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V="1">
            <a:off x="6234113" y="1219200"/>
            <a:ext cx="1524000" cy="1447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V="1">
            <a:off x="7148513" y="1219200"/>
            <a:ext cx="1524000" cy="1447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V="1">
            <a:off x="8051800" y="1220788"/>
            <a:ext cx="1524000" cy="1447800"/>
          </a:xfrm>
          <a:prstGeom prst="line">
            <a:avLst/>
          </a:prstGeom>
        </p:spPr>
        <p:style>
          <a:lnRef idx="1">
            <a:schemeClr val="accent1"/>
          </a:lnRef>
          <a:fillRef idx="0">
            <a:schemeClr val="accent1"/>
          </a:fillRef>
          <a:effectRef idx="0">
            <a:schemeClr val="accent1"/>
          </a:effectRef>
          <a:fontRef idx="minor">
            <a:schemeClr val="tx1"/>
          </a:fontRef>
        </p:style>
      </p:cxnSp>
      <p:sp>
        <p:nvSpPr>
          <p:cNvPr id="31766" name="TextBox 57"/>
          <p:cNvSpPr txBox="1">
            <a:spLocks noChangeArrowheads="1"/>
          </p:cNvSpPr>
          <p:nvPr/>
        </p:nvSpPr>
        <p:spPr bwMode="auto">
          <a:xfrm>
            <a:off x="381000" y="4191000"/>
            <a:ext cx="2028825" cy="830263"/>
          </a:xfrm>
          <a:prstGeom prst="rect">
            <a:avLst/>
          </a:prstGeom>
          <a:noFill/>
          <a:ln w="9525">
            <a:noFill/>
            <a:miter lim="800000"/>
            <a:headEnd/>
            <a:tailEnd/>
          </a:ln>
        </p:spPr>
        <p:txBody>
          <a:bodyPr wrap="none">
            <a:spAutoFit/>
          </a:bodyPr>
          <a:lstStyle/>
          <a:p>
            <a:r>
              <a:rPr lang="en-US" sz="2400">
                <a:latin typeface="Calibri" pitchFamily="34" charset="0"/>
              </a:rPr>
              <a:t>Public Key</a:t>
            </a:r>
          </a:p>
          <a:p>
            <a:r>
              <a:rPr lang="en-US" sz="2400">
                <a:latin typeface="Calibri" pitchFamily="34" charset="0"/>
              </a:rPr>
              <a:t>Symmetric Key</a:t>
            </a:r>
          </a:p>
        </p:txBody>
      </p:sp>
      <p:sp>
        <p:nvSpPr>
          <p:cNvPr id="31767" name="TextBox 58"/>
          <p:cNvSpPr txBox="1">
            <a:spLocks noChangeArrowheads="1"/>
          </p:cNvSpPr>
          <p:nvPr/>
        </p:nvSpPr>
        <p:spPr bwMode="auto">
          <a:xfrm>
            <a:off x="381000" y="5105400"/>
            <a:ext cx="3160713" cy="461963"/>
          </a:xfrm>
          <a:prstGeom prst="rect">
            <a:avLst/>
          </a:prstGeom>
          <a:noFill/>
          <a:ln w="9525">
            <a:noFill/>
            <a:miter lim="800000"/>
            <a:headEnd/>
            <a:tailEnd/>
          </a:ln>
        </p:spPr>
        <p:txBody>
          <a:bodyPr wrap="none">
            <a:spAutoFit/>
          </a:bodyPr>
          <a:lstStyle/>
          <a:p>
            <a:r>
              <a:rPr lang="en-US" sz="2400" b="1">
                <a:latin typeface="Calibri" pitchFamily="34" charset="0"/>
              </a:rPr>
              <a:t>SlyFi</a:t>
            </a:r>
            <a:r>
              <a:rPr lang="en-US" sz="2400">
                <a:latin typeface="Calibri" pitchFamily="34" charset="0"/>
              </a:rPr>
              <a:t>: Discovery/Binding</a:t>
            </a:r>
          </a:p>
        </p:txBody>
      </p:sp>
      <p:sp>
        <p:nvSpPr>
          <p:cNvPr id="31768" name="TextBox 59"/>
          <p:cNvSpPr txBox="1">
            <a:spLocks noChangeArrowheads="1"/>
          </p:cNvSpPr>
          <p:nvPr/>
        </p:nvSpPr>
        <p:spPr bwMode="auto">
          <a:xfrm>
            <a:off x="381000" y="5867400"/>
            <a:ext cx="2490788" cy="461963"/>
          </a:xfrm>
          <a:prstGeom prst="rect">
            <a:avLst/>
          </a:prstGeom>
          <a:noFill/>
          <a:ln w="9525">
            <a:noFill/>
            <a:miter lim="800000"/>
            <a:headEnd/>
            <a:tailEnd/>
          </a:ln>
        </p:spPr>
        <p:txBody>
          <a:bodyPr wrap="none">
            <a:spAutoFit/>
          </a:bodyPr>
          <a:lstStyle/>
          <a:p>
            <a:r>
              <a:rPr lang="en-US" sz="2400" b="1">
                <a:latin typeface="Calibri" pitchFamily="34" charset="0"/>
              </a:rPr>
              <a:t>SlyFi</a:t>
            </a:r>
            <a:r>
              <a:rPr lang="en-US" sz="2400">
                <a:latin typeface="Calibri" pitchFamily="34" charset="0"/>
              </a:rPr>
              <a:t>: Data packets</a:t>
            </a:r>
          </a:p>
        </p:txBody>
      </p:sp>
      <p:pic>
        <p:nvPicPr>
          <p:cNvPr id="31769" name="Picture 131" descr="checkmark"/>
          <p:cNvPicPr>
            <a:picLocks noChangeAspect="1" noChangeArrowheads="1"/>
          </p:cNvPicPr>
          <p:nvPr/>
        </p:nvPicPr>
        <p:blipFill>
          <a:blip r:embed="rId3" cstate="screen"/>
          <a:srcRect/>
          <a:stretch>
            <a:fillRect/>
          </a:stretch>
        </p:blipFill>
        <p:spPr bwMode="auto">
          <a:xfrm>
            <a:off x="7391400" y="2819400"/>
            <a:ext cx="436563" cy="485775"/>
          </a:xfrm>
          <a:prstGeom prst="rect">
            <a:avLst/>
          </a:prstGeom>
          <a:noFill/>
          <a:ln w="9525">
            <a:noFill/>
            <a:miter lim="800000"/>
            <a:headEnd/>
            <a:tailEnd/>
          </a:ln>
        </p:spPr>
      </p:pic>
      <p:pic>
        <p:nvPicPr>
          <p:cNvPr id="31773" name="Picture 68" descr="120px-No_sign.svg.png"/>
          <p:cNvPicPr>
            <a:picLocks noChangeAspect="1"/>
          </p:cNvPicPr>
          <p:nvPr/>
        </p:nvPicPr>
        <p:blipFill>
          <a:blip r:embed="rId4"/>
          <a:srcRect/>
          <a:stretch>
            <a:fillRect/>
          </a:stretch>
        </p:blipFill>
        <p:spPr bwMode="auto">
          <a:xfrm>
            <a:off x="6400800" y="2743200"/>
            <a:ext cx="571500" cy="571500"/>
          </a:xfrm>
          <a:prstGeom prst="rect">
            <a:avLst/>
          </a:prstGeom>
          <a:noFill/>
          <a:ln w="9525">
            <a:noFill/>
            <a:miter lim="800000"/>
            <a:headEnd/>
            <a:tailEnd/>
          </a:ln>
        </p:spPr>
      </p:pic>
      <p:pic>
        <p:nvPicPr>
          <p:cNvPr id="31778" name="Picture 131" descr="checkmark"/>
          <p:cNvPicPr>
            <a:picLocks noChangeAspect="1" noChangeArrowheads="1"/>
          </p:cNvPicPr>
          <p:nvPr/>
        </p:nvPicPr>
        <p:blipFill>
          <a:blip r:embed="rId3" cstate="screen"/>
          <a:srcRect/>
          <a:stretch>
            <a:fillRect/>
          </a:stretch>
        </p:blipFill>
        <p:spPr bwMode="auto">
          <a:xfrm>
            <a:off x="7391400" y="3581400"/>
            <a:ext cx="436563" cy="485775"/>
          </a:xfrm>
          <a:prstGeom prst="rect">
            <a:avLst/>
          </a:prstGeom>
          <a:noFill/>
          <a:ln w="9525">
            <a:noFill/>
            <a:miter lim="800000"/>
            <a:headEnd/>
            <a:tailEnd/>
          </a:ln>
        </p:spPr>
      </p:pic>
      <p:pic>
        <p:nvPicPr>
          <p:cNvPr id="31779" name="Picture 131" descr="checkmark"/>
          <p:cNvPicPr>
            <a:picLocks noChangeAspect="1" noChangeArrowheads="1"/>
          </p:cNvPicPr>
          <p:nvPr/>
        </p:nvPicPr>
        <p:blipFill>
          <a:blip r:embed="rId3" cstate="screen"/>
          <a:srcRect/>
          <a:stretch>
            <a:fillRect/>
          </a:stretch>
        </p:blipFill>
        <p:spPr bwMode="auto">
          <a:xfrm>
            <a:off x="3733800" y="4343400"/>
            <a:ext cx="436563" cy="485775"/>
          </a:xfrm>
          <a:prstGeom prst="rect">
            <a:avLst/>
          </a:prstGeom>
          <a:noFill/>
          <a:ln w="9525">
            <a:noFill/>
            <a:miter lim="800000"/>
            <a:headEnd/>
            <a:tailEnd/>
          </a:ln>
        </p:spPr>
      </p:pic>
      <p:pic>
        <p:nvPicPr>
          <p:cNvPr id="31780" name="Picture 131" descr="checkmark"/>
          <p:cNvPicPr>
            <a:picLocks noChangeAspect="1" noChangeArrowheads="1"/>
          </p:cNvPicPr>
          <p:nvPr/>
        </p:nvPicPr>
        <p:blipFill>
          <a:blip r:embed="rId3" cstate="screen"/>
          <a:srcRect/>
          <a:stretch>
            <a:fillRect/>
          </a:stretch>
        </p:blipFill>
        <p:spPr bwMode="auto">
          <a:xfrm>
            <a:off x="4648200" y="4343400"/>
            <a:ext cx="436563" cy="485775"/>
          </a:xfrm>
          <a:prstGeom prst="rect">
            <a:avLst/>
          </a:prstGeom>
          <a:noFill/>
          <a:ln w="9525">
            <a:noFill/>
            <a:miter lim="800000"/>
            <a:headEnd/>
            <a:tailEnd/>
          </a:ln>
        </p:spPr>
      </p:pic>
      <p:pic>
        <p:nvPicPr>
          <p:cNvPr id="31781" name="Picture 131" descr="checkmark"/>
          <p:cNvPicPr>
            <a:picLocks noChangeAspect="1" noChangeArrowheads="1"/>
          </p:cNvPicPr>
          <p:nvPr/>
        </p:nvPicPr>
        <p:blipFill>
          <a:blip r:embed="rId3" cstate="screen"/>
          <a:srcRect/>
          <a:stretch>
            <a:fillRect/>
          </a:stretch>
        </p:blipFill>
        <p:spPr bwMode="auto">
          <a:xfrm>
            <a:off x="5562600" y="4343400"/>
            <a:ext cx="436563" cy="485775"/>
          </a:xfrm>
          <a:prstGeom prst="rect">
            <a:avLst/>
          </a:prstGeom>
          <a:noFill/>
          <a:ln w="9525">
            <a:noFill/>
            <a:miter lim="800000"/>
            <a:headEnd/>
            <a:tailEnd/>
          </a:ln>
        </p:spPr>
      </p:pic>
      <p:pic>
        <p:nvPicPr>
          <p:cNvPr id="31782" name="Picture 131" descr="checkmark"/>
          <p:cNvPicPr>
            <a:picLocks noChangeAspect="1" noChangeArrowheads="1"/>
          </p:cNvPicPr>
          <p:nvPr/>
        </p:nvPicPr>
        <p:blipFill>
          <a:blip r:embed="rId3" cstate="screen"/>
          <a:srcRect/>
          <a:stretch>
            <a:fillRect/>
          </a:stretch>
        </p:blipFill>
        <p:spPr bwMode="auto">
          <a:xfrm>
            <a:off x="6477000" y="4343400"/>
            <a:ext cx="436563" cy="485775"/>
          </a:xfrm>
          <a:prstGeom prst="rect">
            <a:avLst/>
          </a:prstGeom>
          <a:noFill/>
          <a:ln w="9525">
            <a:noFill/>
            <a:miter lim="800000"/>
            <a:headEnd/>
            <a:tailEnd/>
          </a:ln>
        </p:spPr>
      </p:pic>
      <p:pic>
        <p:nvPicPr>
          <p:cNvPr id="31783" name="Picture 62" descr="120px-No_sign.svg.png"/>
          <p:cNvPicPr>
            <a:picLocks noChangeAspect="1"/>
          </p:cNvPicPr>
          <p:nvPr/>
        </p:nvPicPr>
        <p:blipFill>
          <a:blip r:embed="rId4"/>
          <a:srcRect/>
          <a:stretch>
            <a:fillRect/>
          </a:stretch>
        </p:blipFill>
        <p:spPr bwMode="auto">
          <a:xfrm>
            <a:off x="7315200" y="4267200"/>
            <a:ext cx="571500" cy="571500"/>
          </a:xfrm>
          <a:prstGeom prst="rect">
            <a:avLst/>
          </a:prstGeom>
          <a:noFill/>
          <a:ln w="9525">
            <a:noFill/>
            <a:miter lim="800000"/>
            <a:headEnd/>
            <a:tailEnd/>
          </a:ln>
        </p:spPr>
      </p:pic>
      <p:pic>
        <p:nvPicPr>
          <p:cNvPr id="31784" name="Picture 131" descr="checkmark"/>
          <p:cNvPicPr>
            <a:picLocks noChangeAspect="1" noChangeArrowheads="1"/>
          </p:cNvPicPr>
          <p:nvPr/>
        </p:nvPicPr>
        <p:blipFill>
          <a:blip r:embed="rId3" cstate="screen"/>
          <a:srcRect/>
          <a:stretch>
            <a:fillRect/>
          </a:stretch>
        </p:blipFill>
        <p:spPr bwMode="auto">
          <a:xfrm>
            <a:off x="3733800" y="5105400"/>
            <a:ext cx="436563" cy="485775"/>
          </a:xfrm>
          <a:prstGeom prst="rect">
            <a:avLst/>
          </a:prstGeom>
          <a:noFill/>
          <a:ln w="9525">
            <a:noFill/>
            <a:miter lim="800000"/>
            <a:headEnd/>
            <a:tailEnd/>
          </a:ln>
        </p:spPr>
      </p:pic>
      <p:pic>
        <p:nvPicPr>
          <p:cNvPr id="31785" name="Picture 131" descr="checkmark"/>
          <p:cNvPicPr>
            <a:picLocks noChangeAspect="1" noChangeArrowheads="1"/>
          </p:cNvPicPr>
          <p:nvPr/>
        </p:nvPicPr>
        <p:blipFill>
          <a:blip r:embed="rId3" cstate="screen"/>
          <a:srcRect/>
          <a:stretch>
            <a:fillRect/>
          </a:stretch>
        </p:blipFill>
        <p:spPr bwMode="auto">
          <a:xfrm>
            <a:off x="4648200" y="5105400"/>
            <a:ext cx="436563" cy="485775"/>
          </a:xfrm>
          <a:prstGeom prst="rect">
            <a:avLst/>
          </a:prstGeom>
          <a:noFill/>
          <a:ln w="9525">
            <a:noFill/>
            <a:miter lim="800000"/>
            <a:headEnd/>
            <a:tailEnd/>
          </a:ln>
        </p:spPr>
      </p:pic>
      <p:pic>
        <p:nvPicPr>
          <p:cNvPr id="31786" name="Picture 131" descr="checkmark"/>
          <p:cNvPicPr>
            <a:picLocks noChangeAspect="1" noChangeArrowheads="1"/>
          </p:cNvPicPr>
          <p:nvPr/>
        </p:nvPicPr>
        <p:blipFill>
          <a:blip r:embed="rId3" cstate="screen"/>
          <a:srcRect/>
          <a:stretch>
            <a:fillRect/>
          </a:stretch>
        </p:blipFill>
        <p:spPr bwMode="auto">
          <a:xfrm>
            <a:off x="5562600" y="5105400"/>
            <a:ext cx="436563" cy="485775"/>
          </a:xfrm>
          <a:prstGeom prst="rect">
            <a:avLst/>
          </a:prstGeom>
          <a:noFill/>
          <a:ln w="9525">
            <a:noFill/>
            <a:miter lim="800000"/>
            <a:headEnd/>
            <a:tailEnd/>
          </a:ln>
        </p:spPr>
      </p:pic>
      <p:sp>
        <p:nvSpPr>
          <p:cNvPr id="31787" name="TextBox 71"/>
          <p:cNvSpPr txBox="1">
            <a:spLocks noChangeArrowheads="1"/>
          </p:cNvSpPr>
          <p:nvPr/>
        </p:nvSpPr>
        <p:spPr bwMode="auto">
          <a:xfrm>
            <a:off x="6248400" y="5029200"/>
            <a:ext cx="914400" cy="646113"/>
          </a:xfrm>
          <a:prstGeom prst="rect">
            <a:avLst/>
          </a:prstGeom>
          <a:noFill/>
          <a:ln w="9525">
            <a:noFill/>
            <a:miter lim="800000"/>
            <a:headEnd/>
            <a:tailEnd/>
          </a:ln>
        </p:spPr>
        <p:txBody>
          <a:bodyPr>
            <a:spAutoFit/>
          </a:bodyPr>
          <a:lstStyle/>
          <a:p>
            <a:pPr algn="ctr"/>
            <a:r>
              <a:rPr lang="en-US" b="1" dirty="0">
                <a:latin typeface="Calibri" pitchFamily="34" charset="0"/>
              </a:rPr>
              <a:t>Long</a:t>
            </a:r>
          </a:p>
          <a:p>
            <a:pPr algn="ctr"/>
            <a:r>
              <a:rPr lang="en-US" b="1" dirty="0">
                <a:latin typeface="Calibri" pitchFamily="34" charset="0"/>
              </a:rPr>
              <a:t>Term</a:t>
            </a:r>
          </a:p>
        </p:txBody>
      </p:sp>
      <p:pic>
        <p:nvPicPr>
          <p:cNvPr id="31788" name="Picture 131" descr="checkmark"/>
          <p:cNvPicPr>
            <a:picLocks noChangeAspect="1" noChangeArrowheads="1"/>
          </p:cNvPicPr>
          <p:nvPr/>
        </p:nvPicPr>
        <p:blipFill>
          <a:blip r:embed="rId3" cstate="screen"/>
          <a:srcRect/>
          <a:stretch>
            <a:fillRect/>
          </a:stretch>
        </p:blipFill>
        <p:spPr bwMode="auto">
          <a:xfrm>
            <a:off x="7391400" y="5105400"/>
            <a:ext cx="436563" cy="485775"/>
          </a:xfrm>
          <a:prstGeom prst="rect">
            <a:avLst/>
          </a:prstGeom>
          <a:noFill/>
          <a:ln w="9525">
            <a:noFill/>
            <a:miter lim="800000"/>
            <a:headEnd/>
            <a:tailEnd/>
          </a:ln>
        </p:spPr>
      </p:pic>
      <p:pic>
        <p:nvPicPr>
          <p:cNvPr id="31789" name="Picture 131" descr="checkmark"/>
          <p:cNvPicPr>
            <a:picLocks noChangeAspect="1" noChangeArrowheads="1"/>
          </p:cNvPicPr>
          <p:nvPr/>
        </p:nvPicPr>
        <p:blipFill>
          <a:blip r:embed="rId3" cstate="screen"/>
          <a:srcRect/>
          <a:stretch>
            <a:fillRect/>
          </a:stretch>
        </p:blipFill>
        <p:spPr bwMode="auto">
          <a:xfrm>
            <a:off x="3733800" y="5867400"/>
            <a:ext cx="436563" cy="485775"/>
          </a:xfrm>
          <a:prstGeom prst="rect">
            <a:avLst/>
          </a:prstGeom>
          <a:noFill/>
          <a:ln w="9525">
            <a:noFill/>
            <a:miter lim="800000"/>
            <a:headEnd/>
            <a:tailEnd/>
          </a:ln>
        </p:spPr>
      </p:pic>
      <p:pic>
        <p:nvPicPr>
          <p:cNvPr id="31790" name="Picture 131" descr="checkmark"/>
          <p:cNvPicPr>
            <a:picLocks noChangeAspect="1" noChangeArrowheads="1"/>
          </p:cNvPicPr>
          <p:nvPr/>
        </p:nvPicPr>
        <p:blipFill>
          <a:blip r:embed="rId3" cstate="screen"/>
          <a:srcRect/>
          <a:stretch>
            <a:fillRect/>
          </a:stretch>
        </p:blipFill>
        <p:spPr bwMode="auto">
          <a:xfrm>
            <a:off x="4648200" y="5867400"/>
            <a:ext cx="436563" cy="485775"/>
          </a:xfrm>
          <a:prstGeom prst="rect">
            <a:avLst/>
          </a:prstGeom>
          <a:noFill/>
          <a:ln w="9525">
            <a:noFill/>
            <a:miter lim="800000"/>
            <a:headEnd/>
            <a:tailEnd/>
          </a:ln>
        </p:spPr>
      </p:pic>
      <p:pic>
        <p:nvPicPr>
          <p:cNvPr id="31791" name="Picture 131" descr="checkmark"/>
          <p:cNvPicPr>
            <a:picLocks noChangeAspect="1" noChangeArrowheads="1"/>
          </p:cNvPicPr>
          <p:nvPr/>
        </p:nvPicPr>
        <p:blipFill>
          <a:blip r:embed="rId3" cstate="screen"/>
          <a:srcRect/>
          <a:stretch>
            <a:fillRect/>
          </a:stretch>
        </p:blipFill>
        <p:spPr bwMode="auto">
          <a:xfrm>
            <a:off x="5562600" y="5867400"/>
            <a:ext cx="436563" cy="485775"/>
          </a:xfrm>
          <a:prstGeom prst="rect">
            <a:avLst/>
          </a:prstGeom>
          <a:noFill/>
          <a:ln w="9525">
            <a:noFill/>
            <a:miter lim="800000"/>
            <a:headEnd/>
            <a:tailEnd/>
          </a:ln>
        </p:spPr>
      </p:pic>
      <p:pic>
        <p:nvPicPr>
          <p:cNvPr id="31792" name="Picture 131" descr="checkmark"/>
          <p:cNvPicPr>
            <a:picLocks noChangeAspect="1" noChangeArrowheads="1"/>
          </p:cNvPicPr>
          <p:nvPr/>
        </p:nvPicPr>
        <p:blipFill>
          <a:blip r:embed="rId3" cstate="screen"/>
          <a:srcRect/>
          <a:stretch>
            <a:fillRect/>
          </a:stretch>
        </p:blipFill>
        <p:spPr bwMode="auto">
          <a:xfrm>
            <a:off x="6477000" y="5867400"/>
            <a:ext cx="436563" cy="485775"/>
          </a:xfrm>
          <a:prstGeom prst="rect">
            <a:avLst/>
          </a:prstGeom>
          <a:noFill/>
          <a:ln w="9525">
            <a:noFill/>
            <a:miter lim="800000"/>
            <a:headEnd/>
            <a:tailEnd/>
          </a:ln>
        </p:spPr>
      </p:pic>
      <p:pic>
        <p:nvPicPr>
          <p:cNvPr id="31793" name="Picture 131" descr="checkmark"/>
          <p:cNvPicPr>
            <a:picLocks noChangeAspect="1" noChangeArrowheads="1"/>
          </p:cNvPicPr>
          <p:nvPr/>
        </p:nvPicPr>
        <p:blipFill>
          <a:blip r:embed="rId3" cstate="screen"/>
          <a:srcRect/>
          <a:stretch>
            <a:fillRect/>
          </a:stretch>
        </p:blipFill>
        <p:spPr bwMode="auto">
          <a:xfrm>
            <a:off x="7391400" y="5867400"/>
            <a:ext cx="436563" cy="485775"/>
          </a:xfrm>
          <a:prstGeom prst="rect">
            <a:avLst/>
          </a:prstGeom>
          <a:noFill/>
          <a:ln w="9525">
            <a:noFill/>
            <a:miter lim="800000"/>
            <a:headEnd/>
            <a:tailEnd/>
          </a:ln>
        </p:spPr>
      </p:pic>
      <p:sp>
        <p:nvSpPr>
          <p:cNvPr id="59" name="TextBox 64"/>
          <p:cNvSpPr txBox="1">
            <a:spLocks noChangeArrowheads="1"/>
          </p:cNvSpPr>
          <p:nvPr/>
        </p:nvSpPr>
        <p:spPr bwMode="auto">
          <a:xfrm>
            <a:off x="3505200" y="2667000"/>
            <a:ext cx="914400" cy="830997"/>
          </a:xfrm>
          <a:prstGeom prst="rect">
            <a:avLst/>
          </a:prstGeom>
          <a:noFill/>
          <a:ln w="9525">
            <a:noFill/>
            <a:miter lim="800000"/>
            <a:headEnd/>
            <a:tailEnd/>
          </a:ln>
        </p:spPr>
        <p:txBody>
          <a:bodyPr wrap="square">
            <a:spAutoFit/>
          </a:bodyPr>
          <a:lstStyle/>
          <a:p>
            <a:pPr algn="ctr"/>
            <a:r>
              <a:rPr lang="en-US" sz="1600" b="1" dirty="0" smtClean="0">
                <a:solidFill>
                  <a:srgbClr val="FF0000"/>
                </a:solidFill>
                <a:latin typeface="Calibri" pitchFamily="34" charset="0"/>
              </a:rPr>
              <a:t>Only</a:t>
            </a:r>
          </a:p>
          <a:p>
            <a:pPr algn="ctr"/>
            <a:r>
              <a:rPr lang="en-US" sz="1600" b="1" dirty="0" smtClean="0">
                <a:solidFill>
                  <a:srgbClr val="FF0000"/>
                </a:solidFill>
                <a:latin typeface="Calibri" pitchFamily="34" charset="0"/>
              </a:rPr>
              <a:t>Data</a:t>
            </a:r>
          </a:p>
          <a:p>
            <a:pPr algn="ctr"/>
            <a:r>
              <a:rPr lang="en-US" sz="1600" b="1" dirty="0" smtClean="0">
                <a:solidFill>
                  <a:srgbClr val="FF0000"/>
                </a:solidFill>
                <a:latin typeface="Calibri" pitchFamily="34" charset="0"/>
              </a:rPr>
              <a:t>Payload</a:t>
            </a:r>
          </a:p>
        </p:txBody>
      </p:sp>
      <p:sp>
        <p:nvSpPr>
          <p:cNvPr id="60" name="TextBox 64"/>
          <p:cNvSpPr txBox="1">
            <a:spLocks noChangeArrowheads="1"/>
          </p:cNvSpPr>
          <p:nvPr/>
        </p:nvSpPr>
        <p:spPr bwMode="auto">
          <a:xfrm>
            <a:off x="4419600" y="2667000"/>
            <a:ext cx="914400" cy="830997"/>
          </a:xfrm>
          <a:prstGeom prst="rect">
            <a:avLst/>
          </a:prstGeom>
          <a:noFill/>
          <a:ln w="9525">
            <a:noFill/>
            <a:miter lim="800000"/>
            <a:headEnd/>
            <a:tailEnd/>
          </a:ln>
        </p:spPr>
        <p:txBody>
          <a:bodyPr wrap="square">
            <a:spAutoFit/>
          </a:bodyPr>
          <a:lstStyle/>
          <a:p>
            <a:pPr algn="ctr"/>
            <a:r>
              <a:rPr lang="en-US" sz="1600" b="1" dirty="0" smtClean="0">
                <a:solidFill>
                  <a:srgbClr val="FF0000"/>
                </a:solidFill>
                <a:latin typeface="Calibri" pitchFamily="34" charset="0"/>
              </a:rPr>
              <a:t>Only</a:t>
            </a:r>
          </a:p>
          <a:p>
            <a:pPr algn="ctr"/>
            <a:r>
              <a:rPr lang="en-US" sz="1600" b="1" dirty="0" smtClean="0">
                <a:solidFill>
                  <a:srgbClr val="FF0000"/>
                </a:solidFill>
                <a:latin typeface="Calibri" pitchFamily="34" charset="0"/>
              </a:rPr>
              <a:t>Data</a:t>
            </a:r>
          </a:p>
          <a:p>
            <a:pPr algn="ctr"/>
            <a:r>
              <a:rPr lang="en-US" sz="1600" b="1" dirty="0" smtClean="0">
                <a:solidFill>
                  <a:srgbClr val="FF0000"/>
                </a:solidFill>
                <a:latin typeface="Calibri" pitchFamily="34" charset="0"/>
              </a:rPr>
              <a:t>Payload</a:t>
            </a:r>
          </a:p>
        </p:txBody>
      </p:sp>
      <p:sp>
        <p:nvSpPr>
          <p:cNvPr id="61" name="TextBox 64"/>
          <p:cNvSpPr txBox="1">
            <a:spLocks noChangeArrowheads="1"/>
          </p:cNvSpPr>
          <p:nvPr/>
        </p:nvSpPr>
        <p:spPr bwMode="auto">
          <a:xfrm>
            <a:off x="5334000" y="2667000"/>
            <a:ext cx="914400" cy="830997"/>
          </a:xfrm>
          <a:prstGeom prst="rect">
            <a:avLst/>
          </a:prstGeom>
          <a:noFill/>
          <a:ln w="9525">
            <a:noFill/>
            <a:miter lim="800000"/>
            <a:headEnd/>
            <a:tailEnd/>
          </a:ln>
        </p:spPr>
        <p:txBody>
          <a:bodyPr wrap="square">
            <a:spAutoFit/>
          </a:bodyPr>
          <a:lstStyle/>
          <a:p>
            <a:pPr algn="ctr"/>
            <a:r>
              <a:rPr lang="en-US" sz="1600" b="1" dirty="0" smtClean="0">
                <a:solidFill>
                  <a:srgbClr val="FF0000"/>
                </a:solidFill>
                <a:latin typeface="Calibri" pitchFamily="34" charset="0"/>
              </a:rPr>
              <a:t>Only</a:t>
            </a:r>
          </a:p>
          <a:p>
            <a:pPr algn="ctr"/>
            <a:r>
              <a:rPr lang="en-US" sz="1600" b="1" dirty="0" smtClean="0">
                <a:solidFill>
                  <a:srgbClr val="FF0000"/>
                </a:solidFill>
                <a:latin typeface="Calibri" pitchFamily="34" charset="0"/>
              </a:rPr>
              <a:t>Data</a:t>
            </a:r>
          </a:p>
          <a:p>
            <a:pPr algn="ctr"/>
            <a:r>
              <a:rPr lang="en-US" sz="1600" b="1" dirty="0" smtClean="0">
                <a:solidFill>
                  <a:srgbClr val="FF0000"/>
                </a:solidFill>
                <a:latin typeface="Calibri" pitchFamily="34" charset="0"/>
              </a:rPr>
              <a:t>Payload</a:t>
            </a:r>
          </a:p>
        </p:txBody>
      </p:sp>
      <p:sp>
        <p:nvSpPr>
          <p:cNvPr id="62" name="TextBox 64"/>
          <p:cNvSpPr txBox="1">
            <a:spLocks noChangeArrowheads="1"/>
          </p:cNvSpPr>
          <p:nvPr/>
        </p:nvSpPr>
        <p:spPr bwMode="auto">
          <a:xfrm>
            <a:off x="3505200" y="3429000"/>
            <a:ext cx="914400" cy="830997"/>
          </a:xfrm>
          <a:prstGeom prst="rect">
            <a:avLst/>
          </a:prstGeom>
          <a:noFill/>
          <a:ln w="9525">
            <a:noFill/>
            <a:miter lim="800000"/>
            <a:headEnd/>
            <a:tailEnd/>
          </a:ln>
        </p:spPr>
        <p:txBody>
          <a:bodyPr wrap="square">
            <a:spAutoFit/>
          </a:bodyPr>
          <a:lstStyle/>
          <a:p>
            <a:pPr algn="ctr"/>
            <a:r>
              <a:rPr lang="en-US" sz="1600" b="1" dirty="0" smtClean="0">
                <a:solidFill>
                  <a:srgbClr val="FF0000"/>
                </a:solidFill>
                <a:latin typeface="Calibri" pitchFamily="34" charset="0"/>
              </a:rPr>
              <a:t>Only</a:t>
            </a:r>
          </a:p>
          <a:p>
            <a:pPr algn="ctr"/>
            <a:r>
              <a:rPr lang="en-US" sz="1600" b="1" dirty="0" smtClean="0">
                <a:solidFill>
                  <a:srgbClr val="FF0000"/>
                </a:solidFill>
                <a:latin typeface="Calibri" pitchFamily="34" charset="0"/>
              </a:rPr>
              <a:t>Data</a:t>
            </a:r>
          </a:p>
          <a:p>
            <a:pPr algn="ctr"/>
            <a:r>
              <a:rPr lang="en-US" sz="1600" b="1" dirty="0" smtClean="0">
                <a:solidFill>
                  <a:srgbClr val="FF0000"/>
                </a:solidFill>
                <a:latin typeface="Calibri" pitchFamily="34" charset="0"/>
              </a:rPr>
              <a:t>Payload</a:t>
            </a:r>
          </a:p>
        </p:txBody>
      </p:sp>
      <p:sp>
        <p:nvSpPr>
          <p:cNvPr id="63" name="TextBox 64"/>
          <p:cNvSpPr txBox="1">
            <a:spLocks noChangeArrowheads="1"/>
          </p:cNvSpPr>
          <p:nvPr/>
        </p:nvSpPr>
        <p:spPr bwMode="auto">
          <a:xfrm>
            <a:off x="4419600" y="3429000"/>
            <a:ext cx="914400" cy="830997"/>
          </a:xfrm>
          <a:prstGeom prst="rect">
            <a:avLst/>
          </a:prstGeom>
          <a:noFill/>
          <a:ln w="9525">
            <a:noFill/>
            <a:miter lim="800000"/>
            <a:headEnd/>
            <a:tailEnd/>
          </a:ln>
        </p:spPr>
        <p:txBody>
          <a:bodyPr wrap="square">
            <a:spAutoFit/>
          </a:bodyPr>
          <a:lstStyle/>
          <a:p>
            <a:pPr algn="ctr"/>
            <a:r>
              <a:rPr lang="en-US" sz="1600" b="1" dirty="0" smtClean="0">
                <a:solidFill>
                  <a:srgbClr val="FF0000"/>
                </a:solidFill>
                <a:latin typeface="Calibri" pitchFamily="34" charset="0"/>
              </a:rPr>
              <a:t>Only</a:t>
            </a:r>
          </a:p>
          <a:p>
            <a:pPr algn="ctr"/>
            <a:r>
              <a:rPr lang="en-US" sz="1600" b="1" dirty="0" smtClean="0">
                <a:solidFill>
                  <a:srgbClr val="FF0000"/>
                </a:solidFill>
                <a:latin typeface="Calibri" pitchFamily="34" charset="0"/>
              </a:rPr>
              <a:t>Data</a:t>
            </a:r>
          </a:p>
          <a:p>
            <a:pPr algn="ctr"/>
            <a:r>
              <a:rPr lang="en-US" sz="1600" b="1" dirty="0" smtClean="0">
                <a:solidFill>
                  <a:srgbClr val="FF0000"/>
                </a:solidFill>
                <a:latin typeface="Calibri" pitchFamily="34" charset="0"/>
              </a:rPr>
              <a:t>Payload</a:t>
            </a:r>
          </a:p>
        </p:txBody>
      </p:sp>
      <p:sp>
        <p:nvSpPr>
          <p:cNvPr id="64" name="TextBox 64"/>
          <p:cNvSpPr txBox="1">
            <a:spLocks noChangeArrowheads="1"/>
          </p:cNvSpPr>
          <p:nvPr/>
        </p:nvSpPr>
        <p:spPr bwMode="auto">
          <a:xfrm>
            <a:off x="5334000" y="3429000"/>
            <a:ext cx="914400" cy="830997"/>
          </a:xfrm>
          <a:prstGeom prst="rect">
            <a:avLst/>
          </a:prstGeom>
          <a:noFill/>
          <a:ln w="9525">
            <a:noFill/>
            <a:miter lim="800000"/>
            <a:headEnd/>
            <a:tailEnd/>
          </a:ln>
        </p:spPr>
        <p:txBody>
          <a:bodyPr wrap="square">
            <a:spAutoFit/>
          </a:bodyPr>
          <a:lstStyle/>
          <a:p>
            <a:pPr algn="ctr"/>
            <a:r>
              <a:rPr lang="en-US" sz="1600" b="1" dirty="0" smtClean="0">
                <a:solidFill>
                  <a:srgbClr val="FF0000"/>
                </a:solidFill>
                <a:latin typeface="Calibri" pitchFamily="34" charset="0"/>
              </a:rPr>
              <a:t>Only</a:t>
            </a:r>
          </a:p>
          <a:p>
            <a:pPr algn="ctr"/>
            <a:r>
              <a:rPr lang="en-US" sz="1600" b="1" dirty="0" smtClean="0">
                <a:solidFill>
                  <a:srgbClr val="FF0000"/>
                </a:solidFill>
                <a:latin typeface="Calibri" pitchFamily="34" charset="0"/>
              </a:rPr>
              <a:t>Data</a:t>
            </a:r>
          </a:p>
          <a:p>
            <a:pPr algn="ctr"/>
            <a:r>
              <a:rPr lang="en-US" sz="1600" b="1" dirty="0" smtClean="0">
                <a:solidFill>
                  <a:srgbClr val="FF0000"/>
                </a:solidFill>
                <a:latin typeface="Calibri" pitchFamily="34" charset="0"/>
              </a:rPr>
              <a:t>Payload</a:t>
            </a:r>
          </a:p>
        </p:txBody>
      </p:sp>
      <p:sp>
        <p:nvSpPr>
          <p:cNvPr id="65" name="TextBox 37"/>
          <p:cNvSpPr txBox="1">
            <a:spLocks noChangeArrowheads="1"/>
          </p:cNvSpPr>
          <p:nvPr/>
        </p:nvSpPr>
        <p:spPr bwMode="auto">
          <a:xfrm>
            <a:off x="6172200" y="3429000"/>
            <a:ext cx="1066800" cy="830997"/>
          </a:xfrm>
          <a:prstGeom prst="rect">
            <a:avLst/>
          </a:prstGeom>
          <a:noFill/>
          <a:ln w="9525">
            <a:noFill/>
            <a:miter lim="800000"/>
            <a:headEnd/>
            <a:tailEnd/>
          </a:ln>
        </p:spPr>
        <p:txBody>
          <a:bodyPr wrap="square">
            <a:spAutoFit/>
          </a:bodyPr>
          <a:lstStyle/>
          <a:p>
            <a:pPr algn="ctr"/>
            <a:r>
              <a:rPr lang="en-US" sz="1600" b="1" dirty="0" smtClean="0">
                <a:solidFill>
                  <a:srgbClr val="FF0000"/>
                </a:solidFill>
                <a:latin typeface="Calibri" pitchFamily="34" charset="0"/>
              </a:rPr>
              <a:t>Finger-</a:t>
            </a:r>
          </a:p>
          <a:p>
            <a:pPr algn="ctr"/>
            <a:r>
              <a:rPr lang="en-US" sz="1600" b="1" dirty="0" smtClean="0">
                <a:solidFill>
                  <a:srgbClr val="FF0000"/>
                </a:solidFill>
                <a:latin typeface="Calibri" pitchFamily="34" charset="0"/>
              </a:rPr>
              <a:t>prints</a:t>
            </a:r>
          </a:p>
          <a:p>
            <a:pPr algn="ctr"/>
            <a:r>
              <a:rPr lang="en-US" sz="1600" b="1" dirty="0" smtClean="0">
                <a:solidFill>
                  <a:srgbClr val="FF0000"/>
                </a:solidFill>
                <a:latin typeface="Calibri" pitchFamily="34" charset="0"/>
              </a:rPr>
              <a:t>remain</a:t>
            </a:r>
            <a:endParaRPr lang="en-US" sz="1600" b="1" dirty="0">
              <a:solidFill>
                <a:srgbClr val="FF0000"/>
              </a:solidFill>
              <a:latin typeface="Calibri" pitchFamily="34" charset="0"/>
            </a:endParaRPr>
          </a:p>
        </p:txBody>
      </p:sp>
      <p:sp>
        <p:nvSpPr>
          <p:cNvPr id="66" name="TextBox 56"/>
          <p:cNvSpPr txBox="1">
            <a:spLocks noChangeArrowheads="1"/>
          </p:cNvSpPr>
          <p:nvPr/>
        </p:nvSpPr>
        <p:spPr bwMode="auto">
          <a:xfrm>
            <a:off x="381000" y="3581400"/>
            <a:ext cx="2839880" cy="461665"/>
          </a:xfrm>
          <a:prstGeom prst="rect">
            <a:avLst/>
          </a:prstGeom>
          <a:noFill/>
          <a:ln w="9525">
            <a:noFill/>
            <a:miter lim="800000"/>
            <a:headEnd/>
            <a:tailEnd/>
          </a:ln>
        </p:spPr>
        <p:txBody>
          <a:bodyPr wrap="none">
            <a:spAutoFit/>
          </a:bodyPr>
          <a:lstStyle/>
          <a:p>
            <a:r>
              <a:rPr lang="en-US" sz="2400" dirty="0" smtClean="0">
                <a:latin typeface="Calibri" pitchFamily="34" charset="0"/>
              </a:rPr>
              <a:t>Temporary addresses</a:t>
            </a:r>
            <a:endParaRPr lang="en-US" sz="2400" dirty="0">
              <a:latin typeface="Calibri" pitchFamily="34" charset="0"/>
            </a:endParaRPr>
          </a:p>
        </p:txBody>
      </p:sp>
      <p:sp>
        <p:nvSpPr>
          <p:cNvPr id="67" name="TextBox 55"/>
          <p:cNvSpPr txBox="1">
            <a:spLocks noChangeArrowheads="1"/>
          </p:cNvSpPr>
          <p:nvPr/>
        </p:nvSpPr>
        <p:spPr bwMode="auto">
          <a:xfrm>
            <a:off x="381000" y="2819400"/>
            <a:ext cx="2337307" cy="461665"/>
          </a:xfrm>
          <a:prstGeom prst="rect">
            <a:avLst/>
          </a:prstGeom>
          <a:noFill/>
          <a:ln w="9525">
            <a:noFill/>
            <a:miter lim="800000"/>
            <a:headEnd/>
            <a:tailEnd/>
          </a:ln>
        </p:spPr>
        <p:txBody>
          <a:bodyPr wrap="none">
            <a:spAutoFit/>
          </a:bodyPr>
          <a:lstStyle/>
          <a:p>
            <a:r>
              <a:rPr lang="en-US" sz="2400" dirty="0" smtClean="0">
                <a:latin typeface="Calibri" pitchFamily="34" charset="0"/>
              </a:rPr>
              <a:t>Today’s protocols</a:t>
            </a:r>
            <a:endParaRPr lang="en-US" sz="2400" dirty="0">
              <a:latin typeface="Calibri" pitchFamily="34" charset="0"/>
            </a:endParaRPr>
          </a:p>
        </p:txBody>
      </p:sp>
      <p:sp>
        <p:nvSpPr>
          <p:cNvPr id="71" name="Slide Number Placeholder 70"/>
          <p:cNvSpPr>
            <a:spLocks noGrp="1"/>
          </p:cNvSpPr>
          <p:nvPr>
            <p:ph type="sldNum" sz="quarter" idx="12"/>
          </p:nvPr>
        </p:nvSpPr>
        <p:spPr/>
        <p:txBody>
          <a:bodyPr/>
          <a:lstStyle/>
          <a:p>
            <a:fld id="{26FF095B-7508-4EE0-8899-3B73C16B2014}" type="slidenum">
              <a:rPr lang="en-US" smtClean="0"/>
              <a:pPr/>
              <a:t>38</a:t>
            </a:fld>
            <a:endParaRPr lang="en-US"/>
          </a:p>
        </p:txBody>
      </p:sp>
    </p:spTree>
    <p:extLst>
      <p:ext uri="{BB962C8B-B14F-4D97-AF65-F5344CB8AC3E}">
        <p14:creationId xmlns:p14="http://schemas.microsoft.com/office/powerpoint/2010/main" val="2638654920"/>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6690" name="Rectangle 2"/>
          <p:cNvSpPr>
            <a:spLocks noGrp="1" noChangeArrowheads="1"/>
          </p:cNvSpPr>
          <p:nvPr>
            <p:ph type="title"/>
          </p:nvPr>
        </p:nvSpPr>
        <p:spPr/>
        <p:txBody>
          <a:bodyPr/>
          <a:lstStyle/>
          <a:p>
            <a:r>
              <a:rPr lang="en-US" smtClean="0"/>
              <a:t>Outline</a:t>
            </a:r>
            <a:endParaRPr lang="en-US"/>
          </a:p>
        </p:txBody>
      </p:sp>
      <p:sp>
        <p:nvSpPr>
          <p:cNvPr id="626691" name="Rectangle 3"/>
          <p:cNvSpPr>
            <a:spLocks noGrp="1" noChangeArrowheads="1"/>
          </p:cNvSpPr>
          <p:nvPr>
            <p:ph idx="1"/>
          </p:nvPr>
        </p:nvSpPr>
        <p:spPr/>
        <p:txBody>
          <a:bodyPr>
            <a:normAutofit/>
          </a:bodyPr>
          <a:lstStyle/>
          <a:p>
            <a:endParaRPr lang="en-US" dirty="0" smtClean="0">
              <a:solidFill>
                <a:srgbClr val="FF0000"/>
              </a:solidFill>
            </a:endParaRPr>
          </a:p>
          <a:p>
            <a:r>
              <a:rPr lang="en-US" dirty="0" smtClean="0">
                <a:solidFill>
                  <a:srgbClr val="000000"/>
                </a:solidFill>
              </a:rPr>
              <a:t>Quantifying the tracking threat</a:t>
            </a:r>
          </a:p>
          <a:p>
            <a:pPr lvl="1"/>
            <a:endParaRPr lang="en-US" dirty="0">
              <a:solidFill>
                <a:srgbClr val="000000"/>
              </a:solidFill>
            </a:endParaRPr>
          </a:p>
          <a:p>
            <a:r>
              <a:rPr lang="en-US" dirty="0" smtClean="0">
                <a:solidFill>
                  <a:srgbClr val="000000"/>
                </a:solidFill>
              </a:rPr>
              <a:t>Building identifier-free protocols</a:t>
            </a:r>
          </a:p>
          <a:p>
            <a:endParaRPr lang="en-US" dirty="0">
              <a:solidFill>
                <a:srgbClr val="FF0000"/>
              </a:solidFill>
            </a:endParaRPr>
          </a:p>
          <a:p>
            <a:r>
              <a:rPr lang="en-US" dirty="0">
                <a:solidFill>
                  <a:srgbClr val="FF0000"/>
                </a:solidFill>
              </a:rPr>
              <a:t>Private crowd-sourcing</a:t>
            </a:r>
          </a:p>
          <a:p>
            <a:pPr lvl="1"/>
            <a:endParaRPr lang="en-US" dirty="0" smtClean="0"/>
          </a:p>
          <a:p>
            <a:pPr lvl="1"/>
            <a:endParaRPr lang="en-US" dirty="0" smtClean="0"/>
          </a:p>
        </p:txBody>
      </p:sp>
      <p:sp>
        <p:nvSpPr>
          <p:cNvPr id="4" name="Slide Number Placeholder 5"/>
          <p:cNvSpPr>
            <a:spLocks noGrp="1"/>
          </p:cNvSpPr>
          <p:nvPr>
            <p:ph type="sldNum" sz="quarter" idx="12"/>
          </p:nvPr>
        </p:nvSpPr>
        <p:spPr/>
        <p:txBody>
          <a:bodyPr/>
          <a:lstStyle/>
          <a:p>
            <a:fld id="{33E72BA7-158D-4703-91FD-03780E497082}" type="slidenum">
              <a:rPr lang="en-US" altLang="en-US" smtClean="0"/>
              <a:pPr/>
              <a:t>39</a:t>
            </a:fld>
            <a:endParaRPr lang="en-US" altLang="en-US"/>
          </a:p>
        </p:txBody>
      </p:sp>
    </p:spTree>
    <p:extLst>
      <p:ext uri="{BB962C8B-B14F-4D97-AF65-F5344CB8AC3E}">
        <p14:creationId xmlns:p14="http://schemas.microsoft.com/office/powerpoint/2010/main" val="26227981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9458" name="Rectangle 2"/>
          <p:cNvSpPr>
            <a:spLocks noGrp="1" noChangeArrowheads="1"/>
          </p:cNvSpPr>
          <p:nvPr>
            <p:ph type="title"/>
          </p:nvPr>
        </p:nvSpPr>
        <p:spPr/>
        <p:txBody>
          <a:bodyPr>
            <a:normAutofit/>
          </a:bodyPr>
          <a:lstStyle/>
          <a:p>
            <a:r>
              <a:rPr lang="en-US" sz="4000" dirty="0"/>
              <a:t>What can Protocol Control Info Reveal?</a:t>
            </a:r>
            <a:endParaRPr lang="en-US" sz="4000" dirty="0"/>
          </a:p>
        </p:txBody>
      </p:sp>
      <p:sp>
        <p:nvSpPr>
          <p:cNvPr id="659465" name="Rectangle 9"/>
          <p:cNvSpPr>
            <a:spLocks noGrp="1" noChangeArrowheads="1"/>
          </p:cNvSpPr>
          <p:nvPr>
            <p:ph idx="1"/>
          </p:nvPr>
        </p:nvSpPr>
        <p:spPr>
          <a:xfrm>
            <a:off x="457200" y="1371600"/>
            <a:ext cx="8229600" cy="881063"/>
          </a:xfrm>
        </p:spPr>
        <p:txBody>
          <a:bodyPr>
            <a:normAutofit/>
          </a:bodyPr>
          <a:lstStyle/>
          <a:p>
            <a:pPr>
              <a:lnSpc>
                <a:spcPct val="90000"/>
              </a:lnSpc>
            </a:pPr>
            <a:r>
              <a:rPr lang="en-US"/>
              <a:t>To speed association, done via SSIDs</a:t>
            </a:r>
          </a:p>
          <a:p>
            <a:pPr lvl="1">
              <a:lnSpc>
                <a:spcPct val="90000"/>
              </a:lnSpc>
            </a:pPr>
            <a:r>
              <a:rPr lang="en-US"/>
              <a:t>Sample data below from SIGCOMM 2004 </a:t>
            </a:r>
          </a:p>
          <a:p>
            <a:pPr>
              <a:lnSpc>
                <a:spcPct val="90000"/>
              </a:lnSpc>
            </a:pPr>
            <a:endParaRPr lang="en-US"/>
          </a:p>
        </p:txBody>
      </p:sp>
      <p:sp>
        <p:nvSpPr>
          <p:cNvPr id="9" name="Slide Number Placeholder 5"/>
          <p:cNvSpPr>
            <a:spLocks noGrp="1"/>
          </p:cNvSpPr>
          <p:nvPr>
            <p:ph type="sldNum" sz="quarter" idx="12"/>
          </p:nvPr>
        </p:nvSpPr>
        <p:spPr/>
        <p:txBody>
          <a:bodyPr/>
          <a:lstStyle/>
          <a:p>
            <a:fld id="{FE79531F-BA9B-42DF-8C0D-455F09B3B1FF}" type="slidenum">
              <a:rPr lang="en-US" altLang="en-US"/>
              <a:pPr/>
              <a:t>4</a:t>
            </a:fld>
            <a:endParaRPr lang="en-US" altLang="en-US"/>
          </a:p>
        </p:txBody>
      </p:sp>
      <p:pic>
        <p:nvPicPr>
          <p:cNvPr id="659459" name="Picture 3"/>
          <p:cNvPicPr>
            <a:picLocks noChangeAspect="1" noChangeArrowheads="1"/>
          </p:cNvPicPr>
          <p:nvPr/>
        </p:nvPicPr>
        <p:blipFill>
          <a:blip r:embed="rId2"/>
          <a:srcRect t="25055"/>
          <a:stretch>
            <a:fillRect/>
          </a:stretch>
        </p:blipFill>
        <p:spPr bwMode="auto">
          <a:xfrm>
            <a:off x="4733925" y="2513013"/>
            <a:ext cx="3900488" cy="2654300"/>
          </a:xfrm>
          <a:prstGeom prst="rect">
            <a:avLst/>
          </a:prstGeom>
          <a:noFill/>
          <a:ln w="9525">
            <a:solidFill>
              <a:srgbClr val="0000FF"/>
            </a:solidFill>
            <a:miter lim="800000"/>
            <a:headEnd/>
            <a:tailEnd/>
          </a:ln>
        </p:spPr>
      </p:pic>
      <p:pic>
        <p:nvPicPr>
          <p:cNvPr id="659460" name="Picture 4" descr="ssid-djw"/>
          <p:cNvPicPr>
            <a:picLocks noChangeAspect="1" noChangeArrowheads="1"/>
          </p:cNvPicPr>
          <p:nvPr/>
        </p:nvPicPr>
        <p:blipFill>
          <a:blip r:embed="rId3"/>
          <a:srcRect l="56662" r="5339" b="7703"/>
          <a:stretch>
            <a:fillRect/>
          </a:stretch>
        </p:blipFill>
        <p:spPr bwMode="auto">
          <a:xfrm>
            <a:off x="709613" y="2700338"/>
            <a:ext cx="3787775" cy="2268537"/>
          </a:xfrm>
          <a:prstGeom prst="rect">
            <a:avLst/>
          </a:prstGeom>
          <a:noFill/>
        </p:spPr>
      </p:pic>
      <p:sp>
        <p:nvSpPr>
          <p:cNvPr id="659461" name="Text Box 5"/>
          <p:cNvSpPr txBox="1">
            <a:spLocks noChangeArrowheads="1"/>
          </p:cNvSpPr>
          <p:nvPr/>
        </p:nvSpPr>
        <p:spPr bwMode="auto">
          <a:xfrm>
            <a:off x="6477000" y="3276600"/>
            <a:ext cx="1751012" cy="491738"/>
          </a:xfrm>
          <a:prstGeom prst="rect">
            <a:avLst/>
          </a:prstGeom>
          <a:solidFill>
            <a:schemeClr val="bg1"/>
          </a:solidFill>
          <a:ln w="9525">
            <a:solidFill>
              <a:schemeClr val="bg1"/>
            </a:solidFill>
            <a:miter lim="800000"/>
            <a:headEnd/>
            <a:tailEnd/>
          </a:ln>
          <a:effectLst/>
        </p:spPr>
        <p:txBody>
          <a:bodyPr wrap="square">
            <a:spAutoFit/>
          </a:bodyPr>
          <a:lstStyle/>
          <a:p>
            <a:pPr algn="ctr">
              <a:lnSpc>
                <a:spcPct val="150000"/>
              </a:lnSpc>
              <a:spcBef>
                <a:spcPct val="50000"/>
              </a:spcBef>
            </a:pPr>
            <a:r>
              <a:rPr lang="en-US" sz="2000" b="1" u="sng">
                <a:solidFill>
                  <a:srgbClr val="FF0000"/>
                </a:solidFill>
                <a:latin typeface="Verdana" pitchFamily="34" charset="0"/>
              </a:rPr>
              <a:t>Home</a:t>
            </a:r>
          </a:p>
        </p:txBody>
      </p:sp>
      <p:sp>
        <p:nvSpPr>
          <p:cNvPr id="659462" name="Text Box 6"/>
          <p:cNvSpPr txBox="1">
            <a:spLocks noChangeArrowheads="1"/>
          </p:cNvSpPr>
          <p:nvPr/>
        </p:nvSpPr>
        <p:spPr bwMode="auto">
          <a:xfrm>
            <a:off x="5165725" y="5149850"/>
            <a:ext cx="3160713" cy="915988"/>
          </a:xfrm>
          <a:prstGeom prst="rect">
            <a:avLst/>
          </a:prstGeom>
          <a:noFill/>
          <a:ln w="9525">
            <a:noFill/>
            <a:miter lim="800000"/>
            <a:headEnd/>
            <a:tailEnd/>
          </a:ln>
          <a:effectLst/>
        </p:spPr>
        <p:txBody>
          <a:bodyPr>
            <a:spAutoFit/>
          </a:bodyPr>
          <a:lstStyle/>
          <a:p>
            <a:r>
              <a:rPr lang="en-US">
                <a:effectLst>
                  <a:outerShdw blurRad="38100" dist="38100" dir="2700000" algn="tl">
                    <a:srgbClr val="C0C0C0"/>
                  </a:outerShdw>
                </a:effectLst>
                <a:latin typeface="Verdana" pitchFamily="34" charset="0"/>
              </a:rPr>
              <a:t>Cross-index with location databases (Wigle) for geographic information.</a:t>
            </a:r>
          </a:p>
        </p:txBody>
      </p:sp>
      <p:sp>
        <p:nvSpPr>
          <p:cNvPr id="659463" name="Text Box 7"/>
          <p:cNvSpPr txBox="1">
            <a:spLocks noChangeArrowheads="1"/>
          </p:cNvSpPr>
          <p:nvPr/>
        </p:nvSpPr>
        <p:spPr bwMode="auto">
          <a:xfrm>
            <a:off x="795338" y="5103813"/>
            <a:ext cx="3609975" cy="915987"/>
          </a:xfrm>
          <a:prstGeom prst="rect">
            <a:avLst/>
          </a:prstGeom>
          <a:noFill/>
          <a:ln w="9525">
            <a:noFill/>
            <a:miter lim="800000"/>
            <a:headEnd/>
            <a:tailEnd/>
          </a:ln>
          <a:effectLst/>
        </p:spPr>
        <p:txBody>
          <a:bodyPr>
            <a:spAutoFit/>
          </a:bodyPr>
          <a:lstStyle/>
          <a:p>
            <a:r>
              <a:rPr lang="en-US">
                <a:effectLst>
                  <a:outerShdw blurRad="38100" dist="38100" dir="2700000" algn="tl">
                    <a:srgbClr val="C0C0C0"/>
                  </a:outerShdw>
                </a:effectLst>
                <a:latin typeface="Verdana" pitchFamily="34" charset="0"/>
              </a:rPr>
              <a:t>Set of SSIDs helps to identify user in terms of networks and places they’ve been</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0" y="5562600"/>
            <a:ext cx="9144000" cy="10668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fontScale="90000"/>
          </a:bodyPr>
          <a:lstStyle/>
          <a:p>
            <a:r>
              <a:rPr lang="en-US" dirty="0" smtClean="0"/>
              <a:t>Problem: Commercial AP Selection</a:t>
            </a:r>
            <a:endParaRPr lang="en-US" dirty="0"/>
          </a:p>
        </p:txBody>
      </p:sp>
      <p:grpSp>
        <p:nvGrpSpPr>
          <p:cNvPr id="24" name="Content Placeholder 23"/>
          <p:cNvGrpSpPr>
            <a:grpSpLocks noGrp="1"/>
          </p:cNvGrpSpPr>
          <p:nvPr/>
        </p:nvGrpSpPr>
        <p:grpSpPr>
          <a:xfrm>
            <a:off x="4615363" y="1966150"/>
            <a:ext cx="4287070" cy="3699908"/>
            <a:chOff x="1096962" y="14935200"/>
            <a:chExt cx="10515454" cy="9790285"/>
          </a:xfrm>
        </p:grpSpPr>
        <p:sp>
          <p:nvSpPr>
            <p:cNvPr id="26" name="Rectangle 38"/>
            <p:cNvSpPr>
              <a:spLocks/>
            </p:cNvSpPr>
            <p:nvPr/>
          </p:nvSpPr>
          <p:spPr bwMode="auto">
            <a:xfrm>
              <a:off x="1096962" y="24155401"/>
              <a:ext cx="199739" cy="570084"/>
            </a:xfrm>
            <a:prstGeom prst="rect">
              <a:avLst/>
            </a:prstGeom>
            <a:noFill/>
            <a:ln w="12700">
              <a:noFill/>
              <a:miter lim="800000"/>
              <a:headEnd/>
              <a:tailEnd/>
            </a:ln>
          </p:spPr>
          <p:txBody>
            <a:bodyPr wrap="none" lIns="0" tIns="0" rIns="40639" bIns="0">
              <a:spAutoFit/>
            </a:bodyPr>
            <a:lstStyle/>
            <a:p>
              <a:pPr marL="39688" algn="l">
                <a:spcBef>
                  <a:spcPts val="1738"/>
                </a:spcBef>
              </a:pPr>
              <a:endParaRPr lang="en-US" sz="1400" dirty="0">
                <a:solidFill>
                  <a:srgbClr val="221E1F"/>
                </a:solidFill>
                <a:latin typeface="Helvetica" pitchFamily="16" charset="0"/>
              </a:endParaRPr>
            </a:p>
          </p:txBody>
        </p:sp>
        <p:pic>
          <p:nvPicPr>
            <p:cNvPr id="27" name="Picture 27" descr="addu_wifi.JPG"/>
            <p:cNvPicPr>
              <a:picLocks noChangeAspect="1"/>
            </p:cNvPicPr>
            <p:nvPr/>
          </p:nvPicPr>
          <p:blipFill>
            <a:blip r:embed="rId3"/>
            <a:srcRect/>
            <a:stretch>
              <a:fillRect/>
            </a:stretch>
          </p:blipFill>
          <p:spPr bwMode="auto">
            <a:xfrm>
              <a:off x="1219200" y="14935200"/>
              <a:ext cx="9372600" cy="7086600"/>
            </a:xfrm>
            <a:prstGeom prst="rect">
              <a:avLst/>
            </a:prstGeom>
            <a:noFill/>
            <a:ln w="9525">
              <a:noFill/>
              <a:miter lim="800000"/>
              <a:headEnd/>
              <a:tailEnd/>
            </a:ln>
          </p:spPr>
        </p:pic>
        <p:sp>
          <p:nvSpPr>
            <p:cNvPr id="28" name="TextBox 28"/>
            <p:cNvSpPr txBox="1">
              <a:spLocks noChangeArrowheads="1"/>
            </p:cNvSpPr>
            <p:nvPr/>
          </p:nvSpPr>
          <p:spPr bwMode="auto">
            <a:xfrm>
              <a:off x="4800601" y="16535401"/>
              <a:ext cx="4114799" cy="529363"/>
            </a:xfrm>
            <a:prstGeom prst="rect">
              <a:avLst/>
            </a:prstGeom>
            <a:solidFill>
              <a:schemeClr val="bg1"/>
            </a:solidFill>
            <a:ln w="9525">
              <a:noFill/>
              <a:miter lim="800000"/>
              <a:headEnd/>
              <a:tailEnd/>
            </a:ln>
          </p:spPr>
          <p:txBody>
            <a:bodyPr>
              <a:spAutoFit/>
            </a:bodyPr>
            <a:lstStyle/>
            <a:p>
              <a:pPr algn="l"/>
              <a:r>
                <a:rPr lang="en-US" sz="700" b="1"/>
                <a:t>tmobile</a:t>
              </a:r>
            </a:p>
          </p:txBody>
        </p:sp>
        <p:sp>
          <p:nvSpPr>
            <p:cNvPr id="29" name="TextBox 29"/>
            <p:cNvSpPr txBox="1">
              <a:spLocks noChangeArrowheads="1"/>
            </p:cNvSpPr>
            <p:nvPr/>
          </p:nvSpPr>
          <p:spPr bwMode="auto">
            <a:xfrm>
              <a:off x="4800601" y="17297400"/>
              <a:ext cx="4114799" cy="529363"/>
            </a:xfrm>
            <a:prstGeom prst="rect">
              <a:avLst/>
            </a:prstGeom>
            <a:solidFill>
              <a:schemeClr val="bg1"/>
            </a:solidFill>
            <a:ln w="9525">
              <a:noFill/>
              <a:miter lim="800000"/>
              <a:headEnd/>
              <a:tailEnd/>
            </a:ln>
          </p:spPr>
          <p:txBody>
            <a:bodyPr>
              <a:spAutoFit/>
            </a:bodyPr>
            <a:lstStyle/>
            <a:p>
              <a:pPr algn="l"/>
              <a:r>
                <a:rPr lang="en-US" sz="700" b="1"/>
                <a:t>attwifi (ap 1)</a:t>
              </a:r>
            </a:p>
          </p:txBody>
        </p:sp>
        <p:sp>
          <p:nvSpPr>
            <p:cNvPr id="30" name="TextBox 31"/>
            <p:cNvSpPr txBox="1">
              <a:spLocks noChangeArrowheads="1"/>
            </p:cNvSpPr>
            <p:nvPr/>
          </p:nvSpPr>
          <p:spPr bwMode="auto">
            <a:xfrm>
              <a:off x="4800601" y="18135599"/>
              <a:ext cx="4114799" cy="529363"/>
            </a:xfrm>
            <a:prstGeom prst="rect">
              <a:avLst/>
            </a:prstGeom>
            <a:solidFill>
              <a:schemeClr val="bg1"/>
            </a:solidFill>
            <a:ln w="9525">
              <a:noFill/>
              <a:miter lim="800000"/>
              <a:headEnd/>
              <a:tailEnd/>
            </a:ln>
          </p:spPr>
          <p:txBody>
            <a:bodyPr>
              <a:spAutoFit/>
            </a:bodyPr>
            <a:lstStyle/>
            <a:p>
              <a:pPr algn="l"/>
              <a:r>
                <a:rPr lang="en-US" sz="700" b="1"/>
                <a:t>attwifi (ap 2)</a:t>
              </a:r>
            </a:p>
          </p:txBody>
        </p:sp>
        <p:sp>
          <p:nvSpPr>
            <p:cNvPr id="31" name="TextBox 32"/>
            <p:cNvSpPr txBox="1">
              <a:spLocks noChangeArrowheads="1"/>
            </p:cNvSpPr>
            <p:nvPr/>
          </p:nvSpPr>
          <p:spPr bwMode="auto">
            <a:xfrm>
              <a:off x="4800601" y="19735800"/>
              <a:ext cx="4114799" cy="529363"/>
            </a:xfrm>
            <a:prstGeom prst="rect">
              <a:avLst/>
            </a:prstGeom>
            <a:solidFill>
              <a:schemeClr val="bg1"/>
            </a:solidFill>
            <a:ln w="9525">
              <a:noFill/>
              <a:miter lim="800000"/>
              <a:headEnd/>
              <a:tailEnd/>
            </a:ln>
          </p:spPr>
          <p:txBody>
            <a:bodyPr>
              <a:spAutoFit/>
            </a:bodyPr>
            <a:lstStyle/>
            <a:p>
              <a:pPr algn="l"/>
              <a:r>
                <a:rPr lang="en-US" sz="700" b="1" dirty="0" err="1" smtClean="0"/>
                <a:t>seattlewifi</a:t>
              </a:r>
              <a:endParaRPr lang="en-US" sz="700" b="1" dirty="0"/>
            </a:p>
          </p:txBody>
        </p:sp>
        <p:sp>
          <p:nvSpPr>
            <p:cNvPr id="32" name="TextBox 33"/>
            <p:cNvSpPr txBox="1">
              <a:spLocks noChangeArrowheads="1"/>
            </p:cNvSpPr>
            <p:nvPr/>
          </p:nvSpPr>
          <p:spPr bwMode="auto">
            <a:xfrm>
              <a:off x="4800601" y="18897599"/>
              <a:ext cx="4114799" cy="529363"/>
            </a:xfrm>
            <a:prstGeom prst="rect">
              <a:avLst/>
            </a:prstGeom>
            <a:solidFill>
              <a:schemeClr val="bg1"/>
            </a:solidFill>
            <a:ln w="9525">
              <a:noFill/>
              <a:miter lim="800000"/>
              <a:headEnd/>
              <a:tailEnd/>
            </a:ln>
          </p:spPr>
          <p:txBody>
            <a:bodyPr>
              <a:spAutoFit/>
            </a:bodyPr>
            <a:lstStyle/>
            <a:p>
              <a:pPr algn="l"/>
              <a:r>
                <a:rPr lang="en-US" sz="700" b="1"/>
                <a:t>linksys</a:t>
              </a:r>
            </a:p>
          </p:txBody>
        </p:sp>
        <p:sp>
          <p:nvSpPr>
            <p:cNvPr id="33" name="TextBox 34"/>
            <p:cNvSpPr txBox="1">
              <a:spLocks noChangeArrowheads="1"/>
            </p:cNvSpPr>
            <p:nvPr/>
          </p:nvSpPr>
          <p:spPr bwMode="auto">
            <a:xfrm>
              <a:off x="4800601" y="20497800"/>
              <a:ext cx="4114799" cy="529363"/>
            </a:xfrm>
            <a:prstGeom prst="rect">
              <a:avLst/>
            </a:prstGeom>
            <a:solidFill>
              <a:schemeClr val="bg1"/>
            </a:solidFill>
            <a:ln w="9525">
              <a:noFill/>
              <a:miter lim="800000"/>
              <a:headEnd/>
              <a:tailEnd/>
            </a:ln>
          </p:spPr>
          <p:txBody>
            <a:bodyPr>
              <a:spAutoFit/>
            </a:bodyPr>
            <a:lstStyle/>
            <a:p>
              <a:pPr algn="l"/>
              <a:r>
                <a:rPr lang="en-US" sz="700" b="1"/>
                <a:t>Free Public Wifi</a:t>
              </a:r>
            </a:p>
          </p:txBody>
        </p:sp>
        <p:sp>
          <p:nvSpPr>
            <p:cNvPr id="34" name="12-Point Star 33"/>
            <p:cNvSpPr/>
            <p:nvPr/>
          </p:nvSpPr>
          <p:spPr bwMode="auto">
            <a:xfrm>
              <a:off x="6553200" y="17221200"/>
              <a:ext cx="2133600" cy="914400"/>
            </a:xfrm>
            <a:prstGeom prst="star12">
              <a:avLst/>
            </a:prstGeom>
            <a:solidFill>
              <a:srgbClr val="FF5050"/>
            </a:solidFill>
            <a:ln w="25400" cap="flat" cmpd="sng" algn="ctr">
              <a:solidFill>
                <a:srgbClr val="000000"/>
              </a:solidFill>
              <a:prstDash val="solid"/>
              <a:round/>
              <a:headEnd type="none" w="med" len="med"/>
              <a:tailEnd type="none" w="med" len="med"/>
            </a:ln>
            <a:effectLst>
              <a:outerShdw blurRad="50800" dist="38100" dir="2700000" algn="tl" rotWithShape="0">
                <a:prstClr val="black">
                  <a:alpha val="40000"/>
                </a:prstClr>
              </a:outerShdw>
            </a:effectLst>
          </p:spPr>
          <p:txBody>
            <a:bodyPr/>
            <a:lstStyle/>
            <a:p>
              <a:pPr>
                <a:defRPr/>
              </a:pPr>
              <a:r>
                <a:rPr lang="en-US" sz="900" dirty="0"/>
                <a:t>$3.99</a:t>
              </a:r>
            </a:p>
          </p:txBody>
        </p:sp>
        <p:sp>
          <p:nvSpPr>
            <p:cNvPr id="35" name="12-Point Star 34"/>
            <p:cNvSpPr/>
            <p:nvPr/>
          </p:nvSpPr>
          <p:spPr bwMode="auto">
            <a:xfrm>
              <a:off x="6553200" y="16383000"/>
              <a:ext cx="2133600" cy="914400"/>
            </a:xfrm>
            <a:prstGeom prst="star12">
              <a:avLst/>
            </a:prstGeom>
            <a:solidFill>
              <a:srgbClr val="FF5050"/>
            </a:solidFill>
            <a:ln w="25400" cap="flat" cmpd="sng" algn="ctr">
              <a:solidFill>
                <a:srgbClr val="000000"/>
              </a:solidFill>
              <a:prstDash val="solid"/>
              <a:round/>
              <a:headEnd type="none" w="med" len="med"/>
              <a:tailEnd type="none" w="med" len="med"/>
            </a:ln>
            <a:effectLst>
              <a:outerShdw blurRad="50800" dist="38100" dir="2700000" algn="tl" rotWithShape="0">
                <a:prstClr val="black">
                  <a:alpha val="40000"/>
                </a:prstClr>
              </a:outerShdw>
            </a:effectLst>
          </p:spPr>
          <p:txBody>
            <a:bodyPr/>
            <a:lstStyle/>
            <a:p>
              <a:pPr>
                <a:defRPr/>
              </a:pPr>
              <a:r>
                <a:rPr lang="en-US" sz="900" dirty="0"/>
                <a:t>$9.99</a:t>
              </a:r>
            </a:p>
          </p:txBody>
        </p:sp>
        <p:sp>
          <p:nvSpPr>
            <p:cNvPr id="36" name="12-Point Star 35"/>
            <p:cNvSpPr/>
            <p:nvPr/>
          </p:nvSpPr>
          <p:spPr bwMode="auto">
            <a:xfrm>
              <a:off x="6629400" y="19583400"/>
              <a:ext cx="2133600" cy="914400"/>
            </a:xfrm>
            <a:prstGeom prst="star12">
              <a:avLst/>
            </a:prstGeom>
            <a:solidFill>
              <a:srgbClr val="FF5050"/>
            </a:solidFill>
            <a:ln w="25400" cap="flat" cmpd="sng" algn="ctr">
              <a:solidFill>
                <a:srgbClr val="000000"/>
              </a:solidFill>
              <a:prstDash val="solid"/>
              <a:round/>
              <a:headEnd type="none" w="med" len="med"/>
              <a:tailEnd type="none" w="med" len="med"/>
            </a:ln>
            <a:effectLst>
              <a:outerShdw blurRad="50800" dist="38100" dir="2700000" algn="tl" rotWithShape="0">
                <a:prstClr val="black">
                  <a:alpha val="40000"/>
                </a:prstClr>
              </a:outerShdw>
            </a:effectLst>
          </p:spPr>
          <p:txBody>
            <a:bodyPr/>
            <a:lstStyle/>
            <a:p>
              <a:pPr>
                <a:defRPr/>
              </a:pPr>
              <a:r>
                <a:rPr lang="en-US" sz="900" dirty="0"/>
                <a:t>Free!</a:t>
              </a:r>
            </a:p>
          </p:txBody>
        </p:sp>
        <p:sp>
          <p:nvSpPr>
            <p:cNvPr id="37" name="12-Point Star 36"/>
            <p:cNvSpPr/>
            <p:nvPr/>
          </p:nvSpPr>
          <p:spPr bwMode="auto">
            <a:xfrm>
              <a:off x="6629400" y="20421600"/>
              <a:ext cx="2133600" cy="914400"/>
            </a:xfrm>
            <a:prstGeom prst="star12">
              <a:avLst/>
            </a:prstGeom>
            <a:solidFill>
              <a:srgbClr val="FF5050"/>
            </a:solidFill>
            <a:ln w="25400" cap="flat" cmpd="sng" algn="ctr">
              <a:solidFill>
                <a:srgbClr val="000000"/>
              </a:solidFill>
              <a:prstDash val="solid"/>
              <a:round/>
              <a:headEnd type="none" w="med" len="med"/>
              <a:tailEnd type="none" w="med" len="med"/>
            </a:ln>
            <a:effectLst>
              <a:outerShdw blurRad="50800" dist="38100" dir="2700000" algn="tl" rotWithShape="0">
                <a:prstClr val="black">
                  <a:alpha val="40000"/>
                </a:prstClr>
              </a:outerShdw>
            </a:effectLst>
          </p:spPr>
          <p:txBody>
            <a:bodyPr/>
            <a:lstStyle/>
            <a:p>
              <a:pPr>
                <a:defRPr/>
              </a:pPr>
              <a:r>
                <a:rPr lang="en-US" sz="900" dirty="0"/>
                <a:t>Free!</a:t>
              </a:r>
            </a:p>
          </p:txBody>
        </p:sp>
        <p:sp>
          <p:nvSpPr>
            <p:cNvPr id="38" name="Rectangle 40"/>
            <p:cNvSpPr>
              <a:spLocks noChangeArrowheads="1"/>
            </p:cNvSpPr>
            <p:nvPr/>
          </p:nvSpPr>
          <p:spPr bwMode="auto">
            <a:xfrm>
              <a:off x="3046562" y="22233774"/>
              <a:ext cx="8565854" cy="1862442"/>
            </a:xfrm>
            <a:prstGeom prst="rect">
              <a:avLst/>
            </a:prstGeom>
            <a:noFill/>
            <a:ln w="9525">
              <a:noFill/>
              <a:miter lim="800000"/>
              <a:headEnd/>
              <a:tailEnd/>
            </a:ln>
          </p:spPr>
          <p:txBody>
            <a:bodyPr wrap="square">
              <a:spAutoFit/>
            </a:bodyPr>
            <a:lstStyle/>
            <a:p>
              <a:pPr algn="l">
                <a:lnSpc>
                  <a:spcPct val="150000"/>
                </a:lnSpc>
              </a:pPr>
              <a:r>
                <a:rPr lang="en-US" sz="1400" dirty="0">
                  <a:solidFill>
                    <a:schemeClr val="tx1"/>
                  </a:solidFill>
                  <a:latin typeface="Helvetica" pitchFamily="16" charset="0"/>
                </a:rPr>
                <a:t>Which networks will run my applications? </a:t>
              </a:r>
              <a:endParaRPr lang="en-US" sz="1400" dirty="0" smtClean="0">
                <a:solidFill>
                  <a:schemeClr val="tx1"/>
                </a:solidFill>
                <a:latin typeface="Helvetica" pitchFamily="16" charset="0"/>
              </a:endParaRPr>
            </a:p>
            <a:p>
              <a:pPr algn="l">
                <a:lnSpc>
                  <a:spcPct val="150000"/>
                </a:lnSpc>
              </a:pPr>
              <a:r>
                <a:rPr lang="en-US" sz="1400" dirty="0" smtClean="0">
                  <a:solidFill>
                    <a:schemeClr val="tx1"/>
                  </a:solidFill>
                  <a:latin typeface="Helvetica" pitchFamily="16" charset="0"/>
                </a:rPr>
                <a:t>Which </a:t>
              </a:r>
              <a:r>
                <a:rPr lang="en-US" sz="1400" dirty="0">
                  <a:solidFill>
                    <a:schemeClr val="tx1"/>
                  </a:solidFill>
                  <a:latin typeface="Helvetica" pitchFamily="16" charset="0"/>
                </a:rPr>
                <a:t>ones have good </a:t>
              </a:r>
              <a:r>
                <a:rPr lang="en-US" sz="1400" dirty="0" smtClean="0">
                  <a:solidFill>
                    <a:schemeClr val="tx1"/>
                  </a:solidFill>
                  <a:latin typeface="Helvetica" pitchFamily="16" charset="0"/>
                </a:rPr>
                <a:t>performance</a:t>
              </a:r>
              <a:r>
                <a:rPr lang="en-US" sz="1400" dirty="0">
                  <a:solidFill>
                    <a:schemeClr val="tx1"/>
                  </a:solidFill>
                  <a:latin typeface="Helvetica" pitchFamily="16" charset="0"/>
                </a:rPr>
                <a:t>? </a:t>
              </a:r>
              <a:endParaRPr lang="en-US" sz="2400" dirty="0">
                <a:solidFill>
                  <a:schemeClr val="tx1"/>
                </a:solidFill>
              </a:endParaRPr>
            </a:p>
          </p:txBody>
        </p:sp>
        <p:pic>
          <p:nvPicPr>
            <p:cNvPr id="39" name="Picture 12" descr="alice.png"/>
            <p:cNvPicPr>
              <a:picLocks noChangeAspect="1"/>
            </p:cNvPicPr>
            <p:nvPr/>
          </p:nvPicPr>
          <p:blipFill>
            <a:blip r:embed="rId4"/>
            <a:srcRect/>
            <a:stretch>
              <a:fillRect/>
            </a:stretch>
          </p:blipFill>
          <p:spPr bwMode="auto">
            <a:xfrm>
              <a:off x="1295400" y="22250400"/>
              <a:ext cx="1608138" cy="1633538"/>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40" name="Cloud 39"/>
            <p:cNvSpPr/>
            <p:nvPr/>
          </p:nvSpPr>
          <p:spPr bwMode="auto">
            <a:xfrm>
              <a:off x="6597770" y="17797871"/>
              <a:ext cx="3047999" cy="2209799"/>
            </a:xfrm>
            <a:prstGeom prst="cloud">
              <a:avLst/>
            </a:prstGeom>
            <a:solidFill>
              <a:srgbClr val="FFFF00"/>
            </a:solidFill>
            <a:ln w="25400" cap="flat" cmpd="sng" algn="ctr">
              <a:solidFill>
                <a:srgbClr val="000000"/>
              </a:solid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lgn="ctr">
                <a:defRPr/>
              </a:pPr>
              <a:r>
                <a:rPr lang="en-US" sz="1100" dirty="0"/>
                <a:t>Quality = ???</a:t>
              </a:r>
            </a:p>
          </p:txBody>
        </p:sp>
      </p:grpSp>
      <p:sp>
        <p:nvSpPr>
          <p:cNvPr id="42" name="Content Placeholder 2"/>
          <p:cNvSpPr txBox="1">
            <a:spLocks/>
          </p:cNvSpPr>
          <p:nvPr/>
        </p:nvSpPr>
        <p:spPr>
          <a:xfrm>
            <a:off x="457200" y="5638800"/>
            <a:ext cx="8077200" cy="990600"/>
          </a:xfrm>
          <a:prstGeom prst="rect">
            <a:avLst/>
          </a:prstGeom>
        </p:spPr>
        <p:txBody>
          <a:bodyPr vert="horz" lIns="91440" tIns="45720" rIns="91440" bIns="45720" rtlCol="0">
            <a:noAutofit/>
          </a:bodyPr>
          <a:lstStyle/>
          <a:p>
            <a:pPr marR="0" lvl="0" algn="ctr" defTabSz="914400" rtl="0" eaLnBrk="1" fontAlgn="auto" latinLnBrk="0" hangingPunct="1">
              <a:lnSpc>
                <a:spcPct val="100000"/>
              </a:lnSpc>
              <a:spcBef>
                <a:spcPct val="20000"/>
              </a:spcBef>
              <a:spcAft>
                <a:spcPts val="0"/>
              </a:spcAft>
              <a:buClrTx/>
              <a:buSzTx/>
              <a:tabLst/>
              <a:defRPr/>
            </a:pPr>
            <a:r>
              <a:rPr kumimoji="0" lang="en-US" sz="2800" b="0" i="0" u="none" strike="noStrike" kern="1200" cap="none" spc="0" normalizeH="0" baseline="0" noProof="0" dirty="0" smtClean="0">
                <a:ln>
                  <a:noFill/>
                </a:ln>
                <a:effectLst/>
                <a:uLnTx/>
                <a:uFillTx/>
                <a:latin typeface="+mn-lt"/>
                <a:ea typeface="+mn-ea"/>
                <a:cs typeface="+mn-cs"/>
              </a:rPr>
              <a:t>We often have many</a:t>
            </a:r>
            <a:r>
              <a:rPr kumimoji="0" lang="en-US" sz="2800" b="0" i="0" u="none" strike="noStrike" kern="1200" cap="none" spc="0" normalizeH="0" noProof="0" dirty="0" smtClean="0">
                <a:ln>
                  <a:noFill/>
                </a:ln>
                <a:effectLst/>
                <a:uLnTx/>
                <a:uFillTx/>
                <a:latin typeface="+mn-lt"/>
                <a:ea typeface="+mn-ea"/>
                <a:cs typeface="+mn-cs"/>
              </a:rPr>
              <a:t> choices of wireless </a:t>
            </a:r>
            <a:br>
              <a:rPr kumimoji="0" lang="en-US" sz="2800" b="0" i="0" u="none" strike="noStrike" kern="1200" cap="none" spc="0" normalizeH="0" noProof="0" dirty="0" smtClean="0">
                <a:ln>
                  <a:noFill/>
                </a:ln>
                <a:effectLst/>
                <a:uLnTx/>
                <a:uFillTx/>
                <a:latin typeface="+mn-lt"/>
                <a:ea typeface="+mn-ea"/>
                <a:cs typeface="+mn-cs"/>
              </a:rPr>
            </a:br>
            <a:r>
              <a:rPr lang="en-US" sz="2800" noProof="0" dirty="0" smtClean="0"/>
              <a:t>access points (APs)</a:t>
            </a:r>
            <a:r>
              <a:rPr kumimoji="0" lang="en-US" sz="2800" b="0" i="0" u="none" strike="noStrike" kern="1200" cap="none" spc="0" normalizeH="0" noProof="0" dirty="0" smtClean="0">
                <a:ln>
                  <a:noFill/>
                </a:ln>
                <a:effectLst/>
                <a:uLnTx/>
                <a:uFillTx/>
                <a:latin typeface="+mn-lt"/>
                <a:ea typeface="+mn-ea"/>
                <a:cs typeface="+mn-cs"/>
              </a:rPr>
              <a:t>,</a:t>
            </a:r>
            <a:r>
              <a:rPr lang="en-US" sz="2800" dirty="0" smtClean="0"/>
              <a:t> </a:t>
            </a:r>
            <a:r>
              <a:rPr kumimoji="0" lang="en-US" sz="2800" b="0" i="0" u="none" strike="noStrike" kern="1200" cap="none" spc="0" normalizeH="0" noProof="0" dirty="0" smtClean="0">
                <a:ln>
                  <a:noFill/>
                </a:ln>
                <a:effectLst/>
                <a:uLnTx/>
                <a:uFillTx/>
                <a:latin typeface="+mn-lt"/>
                <a:ea typeface="+mn-ea"/>
                <a:cs typeface="+mn-cs"/>
              </a:rPr>
              <a:t>but little information about each</a:t>
            </a:r>
            <a:endParaRPr kumimoji="0" lang="en-US" sz="2800" b="0" i="0" u="none" strike="noStrike" kern="1200" cap="none" spc="0" normalizeH="0" baseline="0" noProof="0" dirty="0" smtClean="0">
              <a:ln>
                <a:noFill/>
              </a:ln>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800" b="0" i="0" u="none" strike="noStrike" kern="1200" cap="none" spc="0" normalizeH="0" baseline="0" noProof="0" dirty="0" smtClean="0">
              <a:ln>
                <a:noFill/>
              </a:ln>
              <a:effectLst/>
              <a:uLnTx/>
              <a:uFillTx/>
              <a:latin typeface="+mn-lt"/>
              <a:ea typeface="+mn-ea"/>
              <a:cs typeface="+mn-cs"/>
            </a:endParaRPr>
          </a:p>
        </p:txBody>
      </p:sp>
      <p:pic>
        <p:nvPicPr>
          <p:cNvPr id="1026" name="Picture 2"/>
          <p:cNvPicPr>
            <a:picLocks noChangeAspect="1" noChangeArrowheads="1"/>
          </p:cNvPicPr>
          <p:nvPr/>
        </p:nvPicPr>
        <p:blipFill>
          <a:blip r:embed="rId5"/>
          <a:srcRect/>
          <a:stretch>
            <a:fillRect/>
          </a:stretch>
        </p:blipFill>
        <p:spPr bwMode="auto">
          <a:xfrm>
            <a:off x="762000" y="1371600"/>
            <a:ext cx="3220278" cy="4114800"/>
          </a:xfrm>
          <a:prstGeom prst="rect">
            <a:avLst/>
          </a:prstGeom>
          <a:noFill/>
          <a:ln w="9525">
            <a:solidFill>
              <a:schemeClr val="accent1"/>
            </a:solidFill>
            <a:miter lim="800000"/>
            <a:headEnd/>
            <a:tailEnd/>
          </a:ln>
          <a:effectLst/>
        </p:spPr>
      </p:pic>
      <p:sp>
        <p:nvSpPr>
          <p:cNvPr id="46" name="Rectangle 45"/>
          <p:cNvSpPr/>
          <p:nvPr/>
        </p:nvSpPr>
        <p:spPr>
          <a:xfrm>
            <a:off x="997527" y="1634836"/>
            <a:ext cx="1791855" cy="637309"/>
          </a:xfrm>
          <a:prstGeom prst="rect">
            <a:avLst/>
          </a:prstGeom>
          <a:solidFill>
            <a:schemeClr val="bg1">
              <a:alpha val="77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p:cNvSpPr txBox="1"/>
          <p:nvPr/>
        </p:nvSpPr>
        <p:spPr>
          <a:xfrm>
            <a:off x="990600" y="1600200"/>
            <a:ext cx="1876283" cy="646331"/>
          </a:xfrm>
          <a:prstGeom prst="rect">
            <a:avLst/>
          </a:prstGeom>
          <a:noFill/>
          <a:ln>
            <a:noFill/>
          </a:ln>
          <a:effectLst>
            <a:outerShdw blurRad="50800" dist="38100" dir="2700000" algn="tl" rotWithShape="0">
              <a:prstClr val="black">
                <a:alpha val="40000"/>
              </a:prstClr>
            </a:outerShdw>
          </a:effectLst>
        </p:spPr>
        <p:txBody>
          <a:bodyPr wrap="none" rtlCol="0">
            <a:spAutoFit/>
          </a:bodyPr>
          <a:lstStyle/>
          <a:p>
            <a:r>
              <a:rPr lang="en-US" b="1" dirty="0" smtClean="0">
                <a:solidFill>
                  <a:schemeClr val="tx1">
                    <a:lumMod val="95000"/>
                    <a:lumOff val="5000"/>
                  </a:schemeClr>
                </a:solidFill>
              </a:rPr>
              <a:t>Jiwire.com</a:t>
            </a:r>
          </a:p>
          <a:p>
            <a:r>
              <a:rPr lang="en-US" b="1" dirty="0" smtClean="0">
                <a:solidFill>
                  <a:schemeClr val="tx1">
                    <a:lumMod val="95000"/>
                    <a:lumOff val="5000"/>
                  </a:schemeClr>
                </a:solidFill>
              </a:rPr>
              <a:t>Hotspot database</a:t>
            </a:r>
            <a:endParaRPr lang="en-US" b="1" dirty="0">
              <a:solidFill>
                <a:schemeClr val="tx1">
                  <a:lumMod val="95000"/>
                  <a:lumOff val="5000"/>
                </a:schemeClr>
              </a:solidFill>
            </a:endParaRPr>
          </a:p>
        </p:txBody>
      </p:sp>
      <p:sp>
        <p:nvSpPr>
          <p:cNvPr id="41" name="Slide Number Placeholder 40"/>
          <p:cNvSpPr>
            <a:spLocks noGrp="1"/>
          </p:cNvSpPr>
          <p:nvPr>
            <p:ph type="sldNum" sz="quarter" idx="12"/>
          </p:nvPr>
        </p:nvSpPr>
        <p:spPr/>
        <p:txBody>
          <a:bodyPr/>
          <a:lstStyle/>
          <a:p>
            <a:fld id="{D106CAAC-188D-4FBD-8217-F6D4C11263E9}" type="slidenum">
              <a:rPr lang="en-US" smtClean="0"/>
              <a:pPr/>
              <a:t>40</a:t>
            </a:fld>
            <a:endParaRPr lang="en-US"/>
          </a:p>
        </p:txBody>
      </p:sp>
    </p:spTree>
    <p:extLst>
      <p:ext uri="{BB962C8B-B14F-4D97-AF65-F5344CB8AC3E}">
        <p14:creationId xmlns:p14="http://schemas.microsoft.com/office/powerpoint/2010/main" val="1720957660"/>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p:cNvSpPr/>
          <p:nvPr/>
        </p:nvSpPr>
        <p:spPr>
          <a:xfrm>
            <a:off x="0" y="5562600"/>
            <a:ext cx="9144000" cy="10668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b="1" dirty="0" smtClean="0"/>
              <a:t>Goal</a:t>
            </a:r>
            <a:r>
              <a:rPr lang="en-US" dirty="0" smtClean="0"/>
              <a:t>: Provide More Information</a:t>
            </a:r>
            <a:endParaRPr lang="en-US" dirty="0"/>
          </a:p>
        </p:txBody>
      </p:sp>
      <p:pic>
        <p:nvPicPr>
          <p:cNvPr id="47" name="Picture 2"/>
          <p:cNvPicPr>
            <a:picLocks noChangeAspect="1" noChangeArrowheads="1"/>
          </p:cNvPicPr>
          <p:nvPr/>
        </p:nvPicPr>
        <p:blipFill>
          <a:blip r:embed="rId3"/>
          <a:srcRect/>
          <a:stretch>
            <a:fillRect/>
          </a:stretch>
        </p:blipFill>
        <p:spPr bwMode="auto">
          <a:xfrm>
            <a:off x="762000" y="1371600"/>
            <a:ext cx="3220278" cy="4114800"/>
          </a:xfrm>
          <a:prstGeom prst="rect">
            <a:avLst/>
          </a:prstGeom>
          <a:noFill/>
          <a:ln w="9525">
            <a:solidFill>
              <a:schemeClr val="accent1"/>
            </a:solidFill>
            <a:miter lim="800000"/>
            <a:headEnd/>
            <a:tailEnd/>
          </a:ln>
          <a:effectLst/>
        </p:spPr>
      </p:pic>
      <p:grpSp>
        <p:nvGrpSpPr>
          <p:cNvPr id="49" name="Content Placeholder 23"/>
          <p:cNvGrpSpPr>
            <a:grpSpLocks noGrp="1"/>
          </p:cNvGrpSpPr>
          <p:nvPr/>
        </p:nvGrpSpPr>
        <p:grpSpPr>
          <a:xfrm>
            <a:off x="4615363" y="1966150"/>
            <a:ext cx="3977652" cy="3699908"/>
            <a:chOff x="1096962" y="14935200"/>
            <a:chExt cx="9756505" cy="9790285"/>
          </a:xfrm>
        </p:grpSpPr>
        <p:sp>
          <p:nvSpPr>
            <p:cNvPr id="50" name="Rectangle 38"/>
            <p:cNvSpPr>
              <a:spLocks/>
            </p:cNvSpPr>
            <p:nvPr/>
          </p:nvSpPr>
          <p:spPr bwMode="auto">
            <a:xfrm>
              <a:off x="1096962" y="24155401"/>
              <a:ext cx="199739" cy="570084"/>
            </a:xfrm>
            <a:prstGeom prst="rect">
              <a:avLst/>
            </a:prstGeom>
            <a:noFill/>
            <a:ln w="12700">
              <a:noFill/>
              <a:miter lim="800000"/>
              <a:headEnd/>
              <a:tailEnd/>
            </a:ln>
          </p:spPr>
          <p:txBody>
            <a:bodyPr wrap="none" lIns="0" tIns="0" rIns="40639" bIns="0">
              <a:spAutoFit/>
            </a:bodyPr>
            <a:lstStyle/>
            <a:p>
              <a:pPr marL="39688" algn="l">
                <a:spcBef>
                  <a:spcPts val="1738"/>
                </a:spcBef>
              </a:pPr>
              <a:endParaRPr lang="en-US" sz="1400" dirty="0">
                <a:solidFill>
                  <a:srgbClr val="221E1F"/>
                </a:solidFill>
                <a:latin typeface="Helvetica" pitchFamily="16" charset="0"/>
              </a:endParaRPr>
            </a:p>
          </p:txBody>
        </p:sp>
        <p:pic>
          <p:nvPicPr>
            <p:cNvPr id="51" name="Picture 27" descr="addu_wifi.JPG"/>
            <p:cNvPicPr>
              <a:picLocks noChangeAspect="1"/>
            </p:cNvPicPr>
            <p:nvPr/>
          </p:nvPicPr>
          <p:blipFill>
            <a:blip r:embed="rId4"/>
            <a:srcRect/>
            <a:stretch>
              <a:fillRect/>
            </a:stretch>
          </p:blipFill>
          <p:spPr bwMode="auto">
            <a:xfrm>
              <a:off x="1219200" y="14935200"/>
              <a:ext cx="9372600" cy="7086600"/>
            </a:xfrm>
            <a:prstGeom prst="rect">
              <a:avLst/>
            </a:prstGeom>
            <a:noFill/>
            <a:ln w="9525">
              <a:noFill/>
              <a:miter lim="800000"/>
              <a:headEnd/>
              <a:tailEnd/>
            </a:ln>
          </p:spPr>
        </p:pic>
        <p:sp>
          <p:nvSpPr>
            <p:cNvPr id="52" name="TextBox 28"/>
            <p:cNvSpPr txBox="1">
              <a:spLocks noChangeArrowheads="1"/>
            </p:cNvSpPr>
            <p:nvPr/>
          </p:nvSpPr>
          <p:spPr bwMode="auto">
            <a:xfrm>
              <a:off x="4800601" y="16535401"/>
              <a:ext cx="4114799" cy="529363"/>
            </a:xfrm>
            <a:prstGeom prst="rect">
              <a:avLst/>
            </a:prstGeom>
            <a:solidFill>
              <a:schemeClr val="bg1"/>
            </a:solidFill>
            <a:ln w="9525">
              <a:noFill/>
              <a:miter lim="800000"/>
              <a:headEnd/>
              <a:tailEnd/>
            </a:ln>
          </p:spPr>
          <p:txBody>
            <a:bodyPr>
              <a:spAutoFit/>
            </a:bodyPr>
            <a:lstStyle/>
            <a:p>
              <a:pPr algn="l"/>
              <a:r>
                <a:rPr lang="en-US" sz="700" b="1"/>
                <a:t>tmobile</a:t>
              </a:r>
            </a:p>
          </p:txBody>
        </p:sp>
        <p:sp>
          <p:nvSpPr>
            <p:cNvPr id="53" name="TextBox 29"/>
            <p:cNvSpPr txBox="1">
              <a:spLocks noChangeArrowheads="1"/>
            </p:cNvSpPr>
            <p:nvPr/>
          </p:nvSpPr>
          <p:spPr bwMode="auto">
            <a:xfrm>
              <a:off x="4800601" y="17297400"/>
              <a:ext cx="4114799" cy="529363"/>
            </a:xfrm>
            <a:prstGeom prst="rect">
              <a:avLst/>
            </a:prstGeom>
            <a:solidFill>
              <a:schemeClr val="bg1"/>
            </a:solidFill>
            <a:ln w="9525">
              <a:noFill/>
              <a:miter lim="800000"/>
              <a:headEnd/>
              <a:tailEnd/>
            </a:ln>
          </p:spPr>
          <p:txBody>
            <a:bodyPr>
              <a:spAutoFit/>
            </a:bodyPr>
            <a:lstStyle/>
            <a:p>
              <a:pPr algn="l"/>
              <a:r>
                <a:rPr lang="en-US" sz="700" b="1"/>
                <a:t>attwifi (ap 1)</a:t>
              </a:r>
            </a:p>
          </p:txBody>
        </p:sp>
        <p:sp>
          <p:nvSpPr>
            <p:cNvPr id="54" name="TextBox 31"/>
            <p:cNvSpPr txBox="1">
              <a:spLocks noChangeArrowheads="1"/>
            </p:cNvSpPr>
            <p:nvPr/>
          </p:nvSpPr>
          <p:spPr bwMode="auto">
            <a:xfrm>
              <a:off x="4800601" y="18135599"/>
              <a:ext cx="4114799" cy="529363"/>
            </a:xfrm>
            <a:prstGeom prst="rect">
              <a:avLst/>
            </a:prstGeom>
            <a:solidFill>
              <a:schemeClr val="bg1"/>
            </a:solidFill>
            <a:ln w="9525">
              <a:noFill/>
              <a:miter lim="800000"/>
              <a:headEnd/>
              <a:tailEnd/>
            </a:ln>
          </p:spPr>
          <p:txBody>
            <a:bodyPr>
              <a:spAutoFit/>
            </a:bodyPr>
            <a:lstStyle/>
            <a:p>
              <a:pPr algn="l"/>
              <a:r>
                <a:rPr lang="en-US" sz="700" b="1"/>
                <a:t>attwifi (ap 2)</a:t>
              </a:r>
            </a:p>
          </p:txBody>
        </p:sp>
        <p:sp>
          <p:nvSpPr>
            <p:cNvPr id="55" name="TextBox 32"/>
            <p:cNvSpPr txBox="1">
              <a:spLocks noChangeArrowheads="1"/>
            </p:cNvSpPr>
            <p:nvPr/>
          </p:nvSpPr>
          <p:spPr bwMode="auto">
            <a:xfrm>
              <a:off x="4800601" y="19735800"/>
              <a:ext cx="4114799" cy="529363"/>
            </a:xfrm>
            <a:prstGeom prst="rect">
              <a:avLst/>
            </a:prstGeom>
            <a:solidFill>
              <a:schemeClr val="bg1"/>
            </a:solidFill>
            <a:ln w="9525">
              <a:noFill/>
              <a:miter lim="800000"/>
              <a:headEnd/>
              <a:tailEnd/>
            </a:ln>
          </p:spPr>
          <p:txBody>
            <a:bodyPr>
              <a:spAutoFit/>
            </a:bodyPr>
            <a:lstStyle/>
            <a:p>
              <a:pPr algn="l"/>
              <a:r>
                <a:rPr lang="en-US" sz="700" b="1"/>
                <a:t>seattlewifi</a:t>
              </a:r>
            </a:p>
          </p:txBody>
        </p:sp>
        <p:sp>
          <p:nvSpPr>
            <p:cNvPr id="56" name="TextBox 33"/>
            <p:cNvSpPr txBox="1">
              <a:spLocks noChangeArrowheads="1"/>
            </p:cNvSpPr>
            <p:nvPr/>
          </p:nvSpPr>
          <p:spPr bwMode="auto">
            <a:xfrm>
              <a:off x="4800601" y="18897599"/>
              <a:ext cx="4114799" cy="529363"/>
            </a:xfrm>
            <a:prstGeom prst="rect">
              <a:avLst/>
            </a:prstGeom>
            <a:solidFill>
              <a:schemeClr val="bg1"/>
            </a:solidFill>
            <a:ln w="9525">
              <a:noFill/>
              <a:miter lim="800000"/>
              <a:headEnd/>
              <a:tailEnd/>
            </a:ln>
          </p:spPr>
          <p:txBody>
            <a:bodyPr>
              <a:spAutoFit/>
            </a:bodyPr>
            <a:lstStyle/>
            <a:p>
              <a:pPr algn="l"/>
              <a:r>
                <a:rPr lang="en-US" sz="700" b="1"/>
                <a:t>linksys</a:t>
              </a:r>
            </a:p>
          </p:txBody>
        </p:sp>
        <p:sp>
          <p:nvSpPr>
            <p:cNvPr id="57" name="TextBox 34"/>
            <p:cNvSpPr txBox="1">
              <a:spLocks noChangeArrowheads="1"/>
            </p:cNvSpPr>
            <p:nvPr/>
          </p:nvSpPr>
          <p:spPr bwMode="auto">
            <a:xfrm>
              <a:off x="4800601" y="20497800"/>
              <a:ext cx="4114799" cy="529363"/>
            </a:xfrm>
            <a:prstGeom prst="rect">
              <a:avLst/>
            </a:prstGeom>
            <a:solidFill>
              <a:schemeClr val="bg1"/>
            </a:solidFill>
            <a:ln w="9525">
              <a:noFill/>
              <a:miter lim="800000"/>
              <a:headEnd/>
              <a:tailEnd/>
            </a:ln>
          </p:spPr>
          <p:txBody>
            <a:bodyPr>
              <a:spAutoFit/>
            </a:bodyPr>
            <a:lstStyle/>
            <a:p>
              <a:pPr algn="l"/>
              <a:r>
                <a:rPr lang="en-US" sz="700" b="1"/>
                <a:t>Free Public Wifi</a:t>
              </a:r>
            </a:p>
          </p:txBody>
        </p:sp>
        <p:sp>
          <p:nvSpPr>
            <p:cNvPr id="62" name="Rectangle 40"/>
            <p:cNvSpPr>
              <a:spLocks noChangeArrowheads="1"/>
            </p:cNvSpPr>
            <p:nvPr/>
          </p:nvSpPr>
          <p:spPr bwMode="auto">
            <a:xfrm>
              <a:off x="3233468" y="22435406"/>
              <a:ext cx="7619999" cy="1384487"/>
            </a:xfrm>
            <a:prstGeom prst="rect">
              <a:avLst/>
            </a:prstGeom>
            <a:noFill/>
            <a:ln w="9525">
              <a:noFill/>
              <a:miter lim="800000"/>
              <a:headEnd/>
              <a:tailEnd/>
            </a:ln>
          </p:spPr>
          <p:txBody>
            <a:bodyPr wrap="square">
              <a:spAutoFit/>
            </a:bodyPr>
            <a:lstStyle/>
            <a:p>
              <a:pPr algn="l"/>
              <a:r>
                <a:rPr lang="en-US" sz="1400" dirty="0" smtClean="0">
                  <a:solidFill>
                    <a:schemeClr val="tx1"/>
                  </a:solidFill>
                  <a:latin typeface="Helvetica" pitchFamily="16" charset="0"/>
                </a:rPr>
                <a:t>I need to use VoIP so this is the </a:t>
              </a:r>
              <a:br>
                <a:rPr lang="en-US" sz="1400" dirty="0" smtClean="0">
                  <a:solidFill>
                    <a:schemeClr val="tx1"/>
                  </a:solidFill>
                  <a:latin typeface="Helvetica" pitchFamily="16" charset="0"/>
                </a:rPr>
              </a:br>
              <a:r>
                <a:rPr lang="en-US" sz="1400" dirty="0" smtClean="0">
                  <a:solidFill>
                    <a:schemeClr val="tx1"/>
                  </a:solidFill>
                  <a:latin typeface="Helvetica" pitchFamily="16" charset="0"/>
                </a:rPr>
                <a:t>best network for me</a:t>
              </a:r>
              <a:endParaRPr lang="en-US" sz="2400" dirty="0">
                <a:solidFill>
                  <a:schemeClr val="tx1"/>
                </a:solidFill>
              </a:endParaRPr>
            </a:p>
          </p:txBody>
        </p:sp>
        <p:pic>
          <p:nvPicPr>
            <p:cNvPr id="63" name="Picture 12" descr="alice.png"/>
            <p:cNvPicPr>
              <a:picLocks noChangeAspect="1"/>
            </p:cNvPicPr>
            <p:nvPr/>
          </p:nvPicPr>
          <p:blipFill>
            <a:blip r:embed="rId5"/>
            <a:srcRect/>
            <a:stretch>
              <a:fillRect/>
            </a:stretch>
          </p:blipFill>
          <p:spPr bwMode="auto">
            <a:xfrm>
              <a:off x="1295400" y="22250400"/>
              <a:ext cx="1608138" cy="1633538"/>
            </a:xfrm>
            <a:prstGeom prst="rect">
              <a:avLst/>
            </a:prstGeom>
            <a:noFill/>
            <a:ln w="9525">
              <a:noFill/>
              <a:miter lim="800000"/>
              <a:headEnd/>
              <a:tailEnd/>
            </a:ln>
            <a:effectLst>
              <a:outerShdw blurRad="50800" dist="38100" dir="2700000" algn="tl" rotWithShape="0">
                <a:prstClr val="black">
                  <a:alpha val="40000"/>
                </a:prstClr>
              </a:outerShdw>
            </a:effectLst>
          </p:spPr>
        </p:pic>
      </p:grpSp>
      <p:grpSp>
        <p:nvGrpSpPr>
          <p:cNvPr id="72" name="Group 71"/>
          <p:cNvGrpSpPr/>
          <p:nvPr/>
        </p:nvGrpSpPr>
        <p:grpSpPr>
          <a:xfrm>
            <a:off x="6934200" y="2514600"/>
            <a:ext cx="1431772" cy="1828800"/>
            <a:chOff x="6874028" y="2590800"/>
            <a:chExt cx="1455173" cy="1989660"/>
          </a:xfrm>
          <a:solidFill>
            <a:srgbClr val="FFFF00"/>
          </a:solidFill>
          <a:effectLst>
            <a:outerShdw blurRad="50800" dist="38100" dir="2700000" algn="tl" rotWithShape="0">
              <a:prstClr val="black">
                <a:alpha val="40000"/>
              </a:prstClr>
            </a:outerShdw>
          </a:effectLst>
        </p:grpSpPr>
        <p:sp>
          <p:nvSpPr>
            <p:cNvPr id="66" name="TextBox 164"/>
            <p:cNvSpPr txBox="1">
              <a:spLocks noChangeArrowheads="1"/>
            </p:cNvSpPr>
            <p:nvPr/>
          </p:nvSpPr>
          <p:spPr bwMode="auto">
            <a:xfrm>
              <a:off x="7239000" y="2590800"/>
              <a:ext cx="1061509" cy="338554"/>
            </a:xfrm>
            <a:prstGeom prst="rect">
              <a:avLst/>
            </a:prstGeom>
            <a:grpFill/>
            <a:ln w="9525">
              <a:solidFill>
                <a:srgbClr val="FFC000"/>
              </a:solidFill>
              <a:miter lim="800000"/>
              <a:headEnd/>
              <a:tailEnd/>
            </a:ln>
          </p:spPr>
          <p:txBody>
            <a:bodyPr wrap="none">
              <a:spAutoFit/>
            </a:bodyPr>
            <a:lstStyle/>
            <a:p>
              <a:pPr algn="l"/>
              <a:r>
                <a:rPr lang="en-US" sz="800" dirty="0"/>
                <a:t>Bandwidth: 300 kbps</a:t>
              </a:r>
              <a:br>
                <a:rPr lang="en-US" sz="800" dirty="0"/>
              </a:br>
              <a:r>
                <a:rPr lang="en-US" sz="800" dirty="0"/>
                <a:t>Blocked ports: None</a:t>
              </a:r>
            </a:p>
          </p:txBody>
        </p:sp>
        <p:sp>
          <p:nvSpPr>
            <p:cNvPr id="67" name="TextBox 165"/>
            <p:cNvSpPr txBox="1">
              <a:spLocks noChangeArrowheads="1"/>
            </p:cNvSpPr>
            <p:nvPr/>
          </p:nvSpPr>
          <p:spPr bwMode="auto">
            <a:xfrm>
              <a:off x="7243040" y="2915878"/>
              <a:ext cx="1061509" cy="338554"/>
            </a:xfrm>
            <a:prstGeom prst="rect">
              <a:avLst/>
            </a:prstGeom>
            <a:grpFill/>
            <a:ln w="9525">
              <a:solidFill>
                <a:srgbClr val="FFC000"/>
              </a:solidFill>
              <a:miter lim="800000"/>
              <a:headEnd/>
              <a:tailEnd/>
            </a:ln>
          </p:spPr>
          <p:txBody>
            <a:bodyPr wrap="none">
              <a:spAutoFit/>
            </a:bodyPr>
            <a:lstStyle/>
            <a:p>
              <a:pPr algn="l"/>
              <a:r>
                <a:rPr lang="en-US" sz="800" dirty="0"/>
                <a:t>Bandwidth: 100 kbps</a:t>
              </a:r>
              <a:br>
                <a:rPr lang="en-US" sz="800" dirty="0"/>
              </a:br>
              <a:r>
                <a:rPr lang="en-US" sz="800" dirty="0"/>
                <a:t>Blocked ports: None</a:t>
              </a:r>
            </a:p>
          </p:txBody>
        </p:sp>
        <p:sp>
          <p:nvSpPr>
            <p:cNvPr id="68" name="TextBox 166"/>
            <p:cNvSpPr txBox="1">
              <a:spLocks noChangeArrowheads="1"/>
            </p:cNvSpPr>
            <p:nvPr/>
          </p:nvSpPr>
          <p:spPr bwMode="auto">
            <a:xfrm>
              <a:off x="7243040" y="3250187"/>
              <a:ext cx="1078858" cy="368333"/>
            </a:xfrm>
            <a:prstGeom prst="rect">
              <a:avLst/>
            </a:prstGeom>
            <a:grpFill/>
            <a:ln w="9525">
              <a:solidFill>
                <a:srgbClr val="FFC000"/>
              </a:solidFill>
              <a:miter lim="800000"/>
              <a:headEnd/>
              <a:tailEnd/>
            </a:ln>
          </p:spPr>
          <p:txBody>
            <a:bodyPr wrap="none">
              <a:spAutoFit/>
            </a:bodyPr>
            <a:lstStyle/>
            <a:p>
              <a:pPr algn="l"/>
              <a:r>
                <a:rPr lang="en-US" sz="800" dirty="0"/>
                <a:t>Bandwidth: </a:t>
              </a:r>
              <a:r>
                <a:rPr lang="en-US" sz="800" dirty="0">
                  <a:solidFill>
                    <a:srgbClr val="FF0000"/>
                  </a:solidFill>
                </a:rPr>
                <a:t>300 kbps</a:t>
              </a:r>
              <a:r>
                <a:rPr lang="en-US" sz="800" dirty="0"/>
                <a:t/>
              </a:r>
              <a:br>
                <a:rPr lang="en-US" sz="800" dirty="0"/>
              </a:br>
              <a:r>
                <a:rPr lang="en-US" sz="800" dirty="0"/>
                <a:t>Blocked ports: </a:t>
              </a:r>
              <a:r>
                <a:rPr lang="en-US" sz="800" dirty="0">
                  <a:solidFill>
                    <a:srgbClr val="FF0000"/>
                  </a:solidFill>
                </a:rPr>
                <a:t>None</a:t>
              </a:r>
            </a:p>
          </p:txBody>
        </p:sp>
        <p:sp>
          <p:nvSpPr>
            <p:cNvPr id="69" name="TextBox 167"/>
            <p:cNvSpPr txBox="1">
              <a:spLocks noChangeArrowheads="1"/>
            </p:cNvSpPr>
            <p:nvPr/>
          </p:nvSpPr>
          <p:spPr bwMode="auto">
            <a:xfrm>
              <a:off x="7229572" y="3580541"/>
              <a:ext cx="1098956" cy="338554"/>
            </a:xfrm>
            <a:prstGeom prst="rect">
              <a:avLst/>
            </a:prstGeom>
            <a:grpFill/>
            <a:ln w="9525">
              <a:solidFill>
                <a:srgbClr val="FFC000"/>
              </a:solidFill>
              <a:miter lim="800000"/>
              <a:headEnd/>
              <a:tailEnd/>
            </a:ln>
          </p:spPr>
          <p:txBody>
            <a:bodyPr>
              <a:spAutoFit/>
            </a:bodyPr>
            <a:lstStyle/>
            <a:p>
              <a:r>
                <a:rPr lang="en-US" sz="800" dirty="0"/>
                <a:t>Doesn’t work!</a:t>
              </a:r>
            </a:p>
            <a:p>
              <a:endParaRPr lang="en-US" sz="800" dirty="0"/>
            </a:p>
          </p:txBody>
        </p:sp>
        <p:sp>
          <p:nvSpPr>
            <p:cNvPr id="70" name="TextBox 168"/>
            <p:cNvSpPr txBox="1">
              <a:spLocks noChangeArrowheads="1"/>
            </p:cNvSpPr>
            <p:nvPr/>
          </p:nvSpPr>
          <p:spPr bwMode="auto">
            <a:xfrm>
              <a:off x="7230245" y="4241906"/>
              <a:ext cx="1098956" cy="338554"/>
            </a:xfrm>
            <a:prstGeom prst="rect">
              <a:avLst/>
            </a:prstGeom>
            <a:grpFill/>
            <a:ln w="9525">
              <a:solidFill>
                <a:srgbClr val="FFC000"/>
              </a:solidFill>
              <a:miter lim="800000"/>
              <a:headEnd/>
              <a:tailEnd/>
            </a:ln>
          </p:spPr>
          <p:txBody>
            <a:bodyPr>
              <a:spAutoFit/>
            </a:bodyPr>
            <a:lstStyle/>
            <a:p>
              <a:r>
                <a:rPr lang="en-US" sz="800" dirty="0"/>
                <a:t>Doesn’t work!</a:t>
              </a:r>
            </a:p>
            <a:p>
              <a:endParaRPr lang="en-US" sz="800" dirty="0"/>
            </a:p>
          </p:txBody>
        </p:sp>
        <p:sp>
          <p:nvSpPr>
            <p:cNvPr id="71" name="TextBox 169"/>
            <p:cNvSpPr txBox="1">
              <a:spLocks noChangeArrowheads="1"/>
            </p:cNvSpPr>
            <p:nvPr/>
          </p:nvSpPr>
          <p:spPr bwMode="auto">
            <a:xfrm>
              <a:off x="6874028" y="3911553"/>
              <a:ext cx="1454501" cy="338554"/>
            </a:xfrm>
            <a:prstGeom prst="rect">
              <a:avLst/>
            </a:prstGeom>
            <a:grpFill/>
            <a:ln w="9525">
              <a:solidFill>
                <a:srgbClr val="FFC000"/>
              </a:solidFill>
              <a:miter lim="800000"/>
              <a:headEnd/>
              <a:tailEnd/>
            </a:ln>
          </p:spPr>
          <p:txBody>
            <a:bodyPr>
              <a:spAutoFit/>
            </a:bodyPr>
            <a:lstStyle/>
            <a:p>
              <a:pPr algn="l"/>
              <a:r>
                <a:rPr lang="en-US" sz="800" dirty="0"/>
                <a:t>Bandwidth: 100 kbps</a:t>
              </a:r>
              <a:br>
                <a:rPr lang="en-US" sz="800" dirty="0"/>
              </a:br>
              <a:r>
                <a:rPr lang="en-US" sz="800" dirty="0"/>
                <a:t>Blocked ports: Email, Skype</a:t>
              </a:r>
            </a:p>
          </p:txBody>
        </p:sp>
      </p:grpSp>
      <p:sp>
        <p:nvSpPr>
          <p:cNvPr id="90" name="Oval 174"/>
          <p:cNvSpPr>
            <a:spLocks noChangeArrowheads="1"/>
          </p:cNvSpPr>
          <p:nvPr/>
        </p:nvSpPr>
        <p:spPr bwMode="auto">
          <a:xfrm>
            <a:off x="6123634" y="3131246"/>
            <a:ext cx="658166" cy="297754"/>
          </a:xfrm>
          <a:prstGeom prst="ellipse">
            <a:avLst/>
          </a:prstGeom>
          <a:noFill/>
          <a:ln w="38100" algn="ctr">
            <a:solidFill>
              <a:srgbClr val="FF0000"/>
            </a:solidFill>
            <a:round/>
            <a:headEnd/>
            <a:tailEnd/>
          </a:ln>
          <a:effectLst>
            <a:outerShdw blurRad="50800" dist="38100" dir="2700000" algn="tl" rotWithShape="0">
              <a:prstClr val="black">
                <a:alpha val="40000"/>
              </a:prstClr>
            </a:outerShdw>
          </a:effectLst>
        </p:spPr>
        <p:txBody>
          <a:bodyPr/>
          <a:lstStyle/>
          <a:p>
            <a:endParaRPr lang="en-US" sz="700"/>
          </a:p>
        </p:txBody>
      </p:sp>
      <p:cxnSp>
        <p:nvCxnSpPr>
          <p:cNvPr id="91" name="Straight Arrow Connector 176"/>
          <p:cNvCxnSpPr>
            <a:cxnSpLocks noChangeShapeType="1"/>
          </p:cNvCxnSpPr>
          <p:nvPr/>
        </p:nvCxnSpPr>
        <p:spPr bwMode="auto">
          <a:xfrm rot="5400000" flipH="1" flipV="1">
            <a:off x="5548700" y="3976300"/>
            <a:ext cx="1371600" cy="277000"/>
          </a:xfrm>
          <a:prstGeom prst="straightConnector1">
            <a:avLst/>
          </a:prstGeom>
          <a:noFill/>
          <a:ln w="38100" algn="ctr">
            <a:solidFill>
              <a:srgbClr val="FF0000"/>
            </a:solidFill>
            <a:round/>
            <a:headEnd/>
            <a:tailEnd type="arrow" w="med" len="med"/>
          </a:ln>
          <a:effectLst>
            <a:outerShdw blurRad="50800" dist="38100" dir="2700000" algn="tl" rotWithShape="0">
              <a:prstClr val="black">
                <a:alpha val="40000"/>
              </a:prstClr>
            </a:outerShdw>
          </a:effectLst>
        </p:spPr>
      </p:cxnSp>
      <p:sp>
        <p:nvSpPr>
          <p:cNvPr id="95" name="TextBox 164"/>
          <p:cNvSpPr txBox="1">
            <a:spLocks noChangeArrowheads="1"/>
          </p:cNvSpPr>
          <p:nvPr/>
        </p:nvSpPr>
        <p:spPr bwMode="auto">
          <a:xfrm>
            <a:off x="2971800" y="1752600"/>
            <a:ext cx="1044439" cy="311183"/>
          </a:xfrm>
          <a:prstGeom prst="rect">
            <a:avLst/>
          </a:prstGeom>
          <a:solidFill>
            <a:srgbClr val="FFFF00"/>
          </a:solidFill>
          <a:ln w="9525">
            <a:solidFill>
              <a:srgbClr val="FFC000"/>
            </a:solidFill>
            <a:miter lim="800000"/>
            <a:headEnd/>
            <a:tailEnd/>
          </a:ln>
          <a:effectLst>
            <a:outerShdw blurRad="50800" dist="38100" dir="2700000" algn="tl" rotWithShape="0">
              <a:prstClr val="black">
                <a:alpha val="40000"/>
              </a:prstClr>
            </a:outerShdw>
          </a:effectLst>
        </p:spPr>
        <p:txBody>
          <a:bodyPr wrap="none">
            <a:spAutoFit/>
          </a:bodyPr>
          <a:lstStyle/>
          <a:p>
            <a:pPr algn="l"/>
            <a:r>
              <a:rPr lang="en-US" sz="800" dirty="0"/>
              <a:t>Bandwidth: 300 kbps</a:t>
            </a:r>
            <a:br>
              <a:rPr lang="en-US" sz="800" dirty="0"/>
            </a:br>
            <a:r>
              <a:rPr lang="en-US" sz="800" dirty="0"/>
              <a:t>Blocked ports: None</a:t>
            </a:r>
          </a:p>
        </p:txBody>
      </p:sp>
      <p:sp>
        <p:nvSpPr>
          <p:cNvPr id="98" name="TextBox 168"/>
          <p:cNvSpPr txBox="1">
            <a:spLocks noChangeArrowheads="1"/>
          </p:cNvSpPr>
          <p:nvPr/>
        </p:nvSpPr>
        <p:spPr bwMode="auto">
          <a:xfrm>
            <a:off x="2971800" y="4191000"/>
            <a:ext cx="1081283" cy="311183"/>
          </a:xfrm>
          <a:prstGeom prst="rect">
            <a:avLst/>
          </a:prstGeom>
          <a:solidFill>
            <a:srgbClr val="FFFF00"/>
          </a:solidFill>
          <a:ln w="9525">
            <a:solidFill>
              <a:srgbClr val="FFC000"/>
            </a:solidFill>
            <a:miter lim="800000"/>
            <a:headEnd/>
            <a:tailEnd/>
          </a:ln>
          <a:effectLst>
            <a:outerShdw blurRad="50800" dist="38100" dir="2700000" algn="tl" rotWithShape="0">
              <a:prstClr val="black">
                <a:alpha val="40000"/>
              </a:prstClr>
            </a:outerShdw>
          </a:effectLst>
        </p:spPr>
        <p:txBody>
          <a:bodyPr>
            <a:spAutoFit/>
          </a:bodyPr>
          <a:lstStyle/>
          <a:p>
            <a:r>
              <a:rPr lang="en-US" sz="800" dirty="0"/>
              <a:t>Doesn’t work!</a:t>
            </a:r>
          </a:p>
          <a:p>
            <a:endParaRPr lang="en-US" sz="800" dirty="0"/>
          </a:p>
        </p:txBody>
      </p:sp>
      <p:sp>
        <p:nvSpPr>
          <p:cNvPr id="100" name="Content Placeholder 2"/>
          <p:cNvSpPr txBox="1">
            <a:spLocks/>
          </p:cNvSpPr>
          <p:nvPr/>
        </p:nvSpPr>
        <p:spPr>
          <a:xfrm>
            <a:off x="381000" y="5638800"/>
            <a:ext cx="8382000" cy="990600"/>
          </a:xfrm>
          <a:prstGeom prst="rect">
            <a:avLst/>
          </a:prstGeom>
        </p:spPr>
        <p:txBody>
          <a:bodyPr vert="horz" lIns="91440" tIns="45720" rIns="91440" bIns="45720" rtlCol="0">
            <a:noAutofit/>
          </a:bodyPr>
          <a:lstStyle/>
          <a:p>
            <a:pPr marR="0" lvl="0" algn="ctr" defTabSz="914400" rtl="0" eaLnBrk="1" fontAlgn="auto" latinLnBrk="0" hangingPunct="1">
              <a:lnSpc>
                <a:spcPct val="100000"/>
              </a:lnSpc>
              <a:spcBef>
                <a:spcPct val="20000"/>
              </a:spcBef>
              <a:spcAft>
                <a:spcPts val="0"/>
              </a:spcAft>
              <a:buClrTx/>
              <a:buSzTx/>
              <a:tabLst/>
              <a:defRPr/>
            </a:pPr>
            <a:r>
              <a:rPr lang="en-US" sz="2800" dirty="0" smtClean="0"/>
              <a:t>Provide information about AP performance </a:t>
            </a:r>
            <a:br>
              <a:rPr lang="en-US" sz="2800" dirty="0" smtClean="0"/>
            </a:br>
            <a:r>
              <a:rPr lang="en-US" sz="2800" dirty="0" smtClean="0"/>
              <a:t>and application support</a:t>
            </a:r>
            <a:endParaRPr kumimoji="0" lang="en-US" sz="2800" b="0" i="0" u="none" strike="noStrike" kern="1200" cap="none" spc="0" normalizeH="0" baseline="0" noProof="0" dirty="0" smtClean="0">
              <a:ln>
                <a:noFill/>
              </a:ln>
              <a:effectLst/>
              <a:uLnTx/>
              <a:uFillTx/>
              <a:latin typeface="+mn-lt"/>
              <a:ea typeface="+mn-ea"/>
              <a:cs typeface="+mn-cs"/>
            </a:endParaRPr>
          </a:p>
          <a:p>
            <a:pPr marL="342900" marR="0" lvl="0" indent="-342900" algn="ctr" defTabSz="914400" rtl="0" eaLnBrk="1" fontAlgn="auto" latinLnBrk="0" hangingPunct="1">
              <a:lnSpc>
                <a:spcPct val="100000"/>
              </a:lnSpc>
              <a:spcBef>
                <a:spcPct val="20000"/>
              </a:spcBef>
              <a:spcAft>
                <a:spcPts val="0"/>
              </a:spcAft>
              <a:buClrTx/>
              <a:buSzTx/>
              <a:tabLst/>
              <a:defRPr/>
            </a:pPr>
            <a:endParaRPr kumimoji="0" lang="en-US" sz="2800" b="0" i="0" u="none" strike="noStrike" kern="1200" cap="none" spc="0" normalizeH="0" baseline="0" noProof="0" dirty="0" smtClean="0">
              <a:ln>
                <a:noFill/>
              </a:ln>
              <a:effectLst/>
              <a:uLnTx/>
              <a:uFillTx/>
              <a:latin typeface="+mn-lt"/>
              <a:ea typeface="+mn-ea"/>
              <a:cs typeface="+mn-cs"/>
            </a:endParaRPr>
          </a:p>
        </p:txBody>
      </p:sp>
      <p:sp>
        <p:nvSpPr>
          <p:cNvPr id="32" name="TextBox 168"/>
          <p:cNvSpPr txBox="1">
            <a:spLocks noChangeArrowheads="1"/>
          </p:cNvSpPr>
          <p:nvPr/>
        </p:nvSpPr>
        <p:spPr bwMode="auto">
          <a:xfrm>
            <a:off x="2948709" y="4943764"/>
            <a:ext cx="1081283" cy="311183"/>
          </a:xfrm>
          <a:prstGeom prst="rect">
            <a:avLst/>
          </a:prstGeom>
          <a:solidFill>
            <a:srgbClr val="FFFF00"/>
          </a:solidFill>
          <a:ln w="9525">
            <a:solidFill>
              <a:srgbClr val="FFC000"/>
            </a:solidFill>
            <a:miter lim="800000"/>
            <a:headEnd/>
            <a:tailEnd/>
          </a:ln>
          <a:effectLst>
            <a:outerShdw blurRad="50800" dist="38100" dir="2700000" algn="tl" rotWithShape="0">
              <a:prstClr val="black">
                <a:alpha val="40000"/>
              </a:prstClr>
            </a:outerShdw>
          </a:effectLst>
        </p:spPr>
        <p:txBody>
          <a:bodyPr>
            <a:spAutoFit/>
          </a:bodyPr>
          <a:lstStyle/>
          <a:p>
            <a:r>
              <a:rPr lang="en-US" sz="800" dirty="0"/>
              <a:t>Doesn’t work!</a:t>
            </a:r>
          </a:p>
          <a:p>
            <a:endParaRPr lang="en-US" sz="800" dirty="0"/>
          </a:p>
        </p:txBody>
      </p:sp>
      <p:sp>
        <p:nvSpPr>
          <p:cNvPr id="33" name="TextBox 168"/>
          <p:cNvSpPr txBox="1">
            <a:spLocks noChangeArrowheads="1"/>
          </p:cNvSpPr>
          <p:nvPr/>
        </p:nvSpPr>
        <p:spPr bwMode="auto">
          <a:xfrm>
            <a:off x="3022600" y="3078018"/>
            <a:ext cx="1081283" cy="311183"/>
          </a:xfrm>
          <a:prstGeom prst="rect">
            <a:avLst/>
          </a:prstGeom>
          <a:solidFill>
            <a:srgbClr val="FFFF00"/>
          </a:solidFill>
          <a:ln w="9525">
            <a:solidFill>
              <a:srgbClr val="FFC000"/>
            </a:solidFill>
            <a:miter lim="800000"/>
            <a:headEnd/>
            <a:tailEnd/>
          </a:ln>
          <a:effectLst>
            <a:outerShdw blurRad="50800" dist="38100" dir="2700000" algn="tl" rotWithShape="0">
              <a:prstClr val="black">
                <a:alpha val="40000"/>
              </a:prstClr>
            </a:outerShdw>
          </a:effectLst>
        </p:spPr>
        <p:txBody>
          <a:bodyPr>
            <a:spAutoFit/>
          </a:bodyPr>
          <a:lstStyle/>
          <a:p>
            <a:r>
              <a:rPr lang="en-US" sz="800" dirty="0"/>
              <a:t>Doesn’t work!</a:t>
            </a:r>
          </a:p>
          <a:p>
            <a:endParaRPr lang="en-US" sz="800" dirty="0"/>
          </a:p>
        </p:txBody>
      </p:sp>
      <p:sp>
        <p:nvSpPr>
          <p:cNvPr id="34" name="TextBox 165"/>
          <p:cNvSpPr txBox="1">
            <a:spLocks noChangeArrowheads="1"/>
          </p:cNvSpPr>
          <p:nvPr/>
        </p:nvSpPr>
        <p:spPr bwMode="auto">
          <a:xfrm>
            <a:off x="780472" y="2454563"/>
            <a:ext cx="1044439" cy="311183"/>
          </a:xfrm>
          <a:prstGeom prst="rect">
            <a:avLst/>
          </a:prstGeom>
          <a:solidFill>
            <a:srgbClr val="FFFF00"/>
          </a:solidFill>
          <a:ln w="9525">
            <a:solidFill>
              <a:srgbClr val="FFC000"/>
            </a:solidFill>
            <a:miter lim="800000"/>
            <a:headEnd/>
            <a:tailEnd/>
          </a:ln>
          <a:effectLst>
            <a:outerShdw blurRad="50800" dist="38100" dir="2700000" algn="tl" rotWithShape="0">
              <a:prstClr val="black">
                <a:alpha val="40000"/>
              </a:prstClr>
            </a:outerShdw>
          </a:effectLst>
        </p:spPr>
        <p:txBody>
          <a:bodyPr wrap="none">
            <a:spAutoFit/>
          </a:bodyPr>
          <a:lstStyle/>
          <a:p>
            <a:pPr algn="l"/>
            <a:r>
              <a:rPr lang="en-US" sz="800" dirty="0"/>
              <a:t>Bandwidth: 100 kbps</a:t>
            </a:r>
            <a:br>
              <a:rPr lang="en-US" sz="800" dirty="0"/>
            </a:br>
            <a:r>
              <a:rPr lang="en-US" sz="800" dirty="0"/>
              <a:t>Blocked ports: None</a:t>
            </a:r>
          </a:p>
        </p:txBody>
      </p:sp>
      <p:sp>
        <p:nvSpPr>
          <p:cNvPr id="36" name="TextBox 164"/>
          <p:cNvSpPr txBox="1">
            <a:spLocks noChangeArrowheads="1"/>
          </p:cNvSpPr>
          <p:nvPr/>
        </p:nvSpPr>
        <p:spPr bwMode="auto">
          <a:xfrm>
            <a:off x="2985655" y="3816927"/>
            <a:ext cx="1061509" cy="338554"/>
          </a:xfrm>
          <a:prstGeom prst="rect">
            <a:avLst/>
          </a:prstGeom>
          <a:solidFill>
            <a:srgbClr val="FFFF00"/>
          </a:solidFill>
          <a:ln w="9525">
            <a:solidFill>
              <a:srgbClr val="FFC000"/>
            </a:solidFill>
            <a:miter lim="800000"/>
            <a:headEnd/>
            <a:tailEnd/>
          </a:ln>
          <a:effectLst>
            <a:outerShdw blurRad="50800" dist="38100" dir="2700000" algn="tl" rotWithShape="0">
              <a:prstClr val="black">
                <a:alpha val="40000"/>
              </a:prstClr>
            </a:outerShdw>
          </a:effectLst>
        </p:spPr>
        <p:txBody>
          <a:bodyPr wrap="none">
            <a:spAutoFit/>
          </a:bodyPr>
          <a:lstStyle/>
          <a:p>
            <a:pPr algn="l"/>
            <a:r>
              <a:rPr lang="en-US" sz="800" dirty="0"/>
              <a:t>Bandwidth: </a:t>
            </a:r>
            <a:r>
              <a:rPr lang="en-US" sz="800" dirty="0">
                <a:solidFill>
                  <a:srgbClr val="FF0000"/>
                </a:solidFill>
              </a:rPr>
              <a:t>300 kbps</a:t>
            </a:r>
            <a:br>
              <a:rPr lang="en-US" sz="800" dirty="0">
                <a:solidFill>
                  <a:srgbClr val="FF0000"/>
                </a:solidFill>
              </a:rPr>
            </a:br>
            <a:r>
              <a:rPr lang="en-US" sz="800" dirty="0"/>
              <a:t>Blocked ports: </a:t>
            </a:r>
            <a:r>
              <a:rPr lang="en-US" sz="800" dirty="0">
                <a:solidFill>
                  <a:srgbClr val="FF0000"/>
                </a:solidFill>
              </a:rPr>
              <a:t>None</a:t>
            </a:r>
          </a:p>
        </p:txBody>
      </p:sp>
      <p:sp>
        <p:nvSpPr>
          <p:cNvPr id="37" name="TextBox 164"/>
          <p:cNvSpPr txBox="1">
            <a:spLocks noChangeArrowheads="1"/>
          </p:cNvSpPr>
          <p:nvPr/>
        </p:nvSpPr>
        <p:spPr bwMode="auto">
          <a:xfrm>
            <a:off x="1738746" y="4620491"/>
            <a:ext cx="1044439" cy="311183"/>
          </a:xfrm>
          <a:prstGeom prst="rect">
            <a:avLst/>
          </a:prstGeom>
          <a:solidFill>
            <a:srgbClr val="FFFF00"/>
          </a:solidFill>
          <a:ln w="9525">
            <a:solidFill>
              <a:srgbClr val="FFC000"/>
            </a:solidFill>
            <a:miter lim="800000"/>
            <a:headEnd/>
            <a:tailEnd/>
          </a:ln>
          <a:effectLst>
            <a:outerShdw blurRad="50800" dist="38100" dir="2700000" algn="tl" rotWithShape="0">
              <a:prstClr val="black">
                <a:alpha val="40000"/>
              </a:prstClr>
            </a:outerShdw>
          </a:effectLst>
        </p:spPr>
        <p:txBody>
          <a:bodyPr wrap="none">
            <a:spAutoFit/>
          </a:bodyPr>
          <a:lstStyle/>
          <a:p>
            <a:pPr algn="l"/>
            <a:r>
              <a:rPr lang="en-US" sz="800" dirty="0"/>
              <a:t>Bandwidth: 300 kbps</a:t>
            </a:r>
            <a:br>
              <a:rPr lang="en-US" sz="800" dirty="0"/>
            </a:br>
            <a:r>
              <a:rPr lang="en-US" sz="800" dirty="0"/>
              <a:t>Blocked ports: None</a:t>
            </a:r>
          </a:p>
        </p:txBody>
      </p:sp>
      <p:sp>
        <p:nvSpPr>
          <p:cNvPr id="38" name="Rectangle 37"/>
          <p:cNvSpPr/>
          <p:nvPr/>
        </p:nvSpPr>
        <p:spPr>
          <a:xfrm>
            <a:off x="997527" y="1634836"/>
            <a:ext cx="1791855" cy="637309"/>
          </a:xfrm>
          <a:prstGeom prst="rect">
            <a:avLst/>
          </a:prstGeom>
          <a:solidFill>
            <a:schemeClr val="bg1">
              <a:alpha val="77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990600" y="1600200"/>
            <a:ext cx="1876283" cy="646331"/>
          </a:xfrm>
          <a:prstGeom prst="rect">
            <a:avLst/>
          </a:prstGeom>
          <a:noFill/>
          <a:ln>
            <a:noFill/>
          </a:ln>
          <a:effectLst>
            <a:outerShdw blurRad="50800" dist="38100" dir="2700000" algn="tl" rotWithShape="0">
              <a:prstClr val="black">
                <a:alpha val="40000"/>
              </a:prstClr>
            </a:outerShdw>
          </a:effectLst>
        </p:spPr>
        <p:txBody>
          <a:bodyPr wrap="none" rtlCol="0">
            <a:spAutoFit/>
          </a:bodyPr>
          <a:lstStyle/>
          <a:p>
            <a:r>
              <a:rPr lang="en-US" b="1" dirty="0" smtClean="0">
                <a:solidFill>
                  <a:srgbClr val="FF0000"/>
                </a:solidFill>
              </a:rPr>
              <a:t>Improved</a:t>
            </a:r>
          </a:p>
          <a:p>
            <a:r>
              <a:rPr lang="en-US" b="1" dirty="0" smtClean="0">
                <a:solidFill>
                  <a:schemeClr val="tx1">
                    <a:lumMod val="95000"/>
                    <a:lumOff val="5000"/>
                  </a:schemeClr>
                </a:solidFill>
              </a:rPr>
              <a:t>Hotspot database</a:t>
            </a:r>
            <a:endParaRPr lang="en-US" b="1" dirty="0">
              <a:solidFill>
                <a:schemeClr val="tx1">
                  <a:lumMod val="95000"/>
                  <a:lumOff val="5000"/>
                </a:schemeClr>
              </a:solidFill>
            </a:endParaRPr>
          </a:p>
        </p:txBody>
      </p:sp>
      <p:sp>
        <p:nvSpPr>
          <p:cNvPr id="45" name="TextBox 165"/>
          <p:cNvSpPr txBox="1">
            <a:spLocks noChangeArrowheads="1"/>
          </p:cNvSpPr>
          <p:nvPr/>
        </p:nvSpPr>
        <p:spPr bwMode="auto">
          <a:xfrm>
            <a:off x="2971800" y="2362200"/>
            <a:ext cx="1031051" cy="338554"/>
          </a:xfrm>
          <a:prstGeom prst="rect">
            <a:avLst/>
          </a:prstGeom>
          <a:solidFill>
            <a:srgbClr val="FFFF00"/>
          </a:solidFill>
          <a:ln w="9525">
            <a:solidFill>
              <a:srgbClr val="FFC000"/>
            </a:solidFill>
            <a:miter lim="800000"/>
            <a:headEnd/>
            <a:tailEnd/>
          </a:ln>
          <a:effectLst>
            <a:outerShdw blurRad="50800" dist="38100" dir="2700000" algn="tl" rotWithShape="0">
              <a:prstClr val="black">
                <a:alpha val="40000"/>
              </a:prstClr>
            </a:outerShdw>
          </a:effectLst>
        </p:spPr>
        <p:txBody>
          <a:bodyPr wrap="none">
            <a:spAutoFit/>
          </a:bodyPr>
          <a:lstStyle/>
          <a:p>
            <a:pPr algn="l"/>
            <a:r>
              <a:rPr lang="en-US" sz="800" dirty="0"/>
              <a:t>Bandwidth: </a:t>
            </a:r>
            <a:r>
              <a:rPr lang="en-US" sz="800" dirty="0" smtClean="0"/>
              <a:t>30 </a:t>
            </a:r>
            <a:r>
              <a:rPr lang="en-US" sz="800" dirty="0"/>
              <a:t>kbps</a:t>
            </a:r>
            <a:br>
              <a:rPr lang="en-US" sz="800" dirty="0"/>
            </a:br>
            <a:r>
              <a:rPr lang="en-US" sz="800" dirty="0"/>
              <a:t>Blocked ports: </a:t>
            </a:r>
            <a:r>
              <a:rPr lang="en-US" sz="800" dirty="0" smtClean="0"/>
              <a:t>Email</a:t>
            </a:r>
            <a:endParaRPr lang="en-US" sz="800" dirty="0"/>
          </a:p>
        </p:txBody>
      </p:sp>
      <p:sp>
        <p:nvSpPr>
          <p:cNvPr id="58" name="TextBox 165"/>
          <p:cNvSpPr txBox="1">
            <a:spLocks noChangeArrowheads="1"/>
          </p:cNvSpPr>
          <p:nvPr/>
        </p:nvSpPr>
        <p:spPr bwMode="auto">
          <a:xfrm>
            <a:off x="1219200" y="3962400"/>
            <a:ext cx="1031051" cy="338554"/>
          </a:xfrm>
          <a:prstGeom prst="rect">
            <a:avLst/>
          </a:prstGeom>
          <a:solidFill>
            <a:srgbClr val="FFFF00"/>
          </a:solidFill>
          <a:ln w="9525">
            <a:solidFill>
              <a:srgbClr val="FFC000"/>
            </a:solidFill>
            <a:miter lim="800000"/>
            <a:headEnd/>
            <a:tailEnd/>
          </a:ln>
          <a:effectLst>
            <a:outerShdw blurRad="50800" dist="38100" dir="2700000" algn="tl" rotWithShape="0">
              <a:prstClr val="black">
                <a:alpha val="40000"/>
              </a:prstClr>
            </a:outerShdw>
          </a:effectLst>
        </p:spPr>
        <p:txBody>
          <a:bodyPr wrap="none">
            <a:spAutoFit/>
          </a:bodyPr>
          <a:lstStyle/>
          <a:p>
            <a:pPr algn="l"/>
            <a:r>
              <a:rPr lang="en-US" sz="800" dirty="0"/>
              <a:t>Bandwidth: </a:t>
            </a:r>
            <a:r>
              <a:rPr lang="en-US" sz="800" dirty="0" smtClean="0"/>
              <a:t>5 Mbps</a:t>
            </a:r>
            <a:r>
              <a:rPr lang="en-US" sz="800" dirty="0"/>
              <a:t/>
            </a:r>
            <a:br>
              <a:rPr lang="en-US" sz="800" dirty="0"/>
            </a:br>
            <a:r>
              <a:rPr lang="en-US" sz="800" dirty="0"/>
              <a:t>Blocked ports: None</a:t>
            </a:r>
          </a:p>
        </p:txBody>
      </p:sp>
      <p:sp>
        <p:nvSpPr>
          <p:cNvPr id="39" name="TextBox 168"/>
          <p:cNvSpPr txBox="1">
            <a:spLocks noChangeArrowheads="1"/>
          </p:cNvSpPr>
          <p:nvPr/>
        </p:nvSpPr>
        <p:spPr bwMode="auto">
          <a:xfrm>
            <a:off x="1600200" y="3276600"/>
            <a:ext cx="1081283" cy="311183"/>
          </a:xfrm>
          <a:prstGeom prst="rect">
            <a:avLst/>
          </a:prstGeom>
          <a:solidFill>
            <a:srgbClr val="FFFF00"/>
          </a:solidFill>
          <a:ln w="9525">
            <a:solidFill>
              <a:srgbClr val="FFC000"/>
            </a:solidFill>
            <a:miter lim="800000"/>
            <a:headEnd/>
            <a:tailEnd/>
          </a:ln>
          <a:effectLst>
            <a:outerShdw blurRad="50800" dist="38100" dir="2700000" algn="tl" rotWithShape="0">
              <a:prstClr val="black">
                <a:alpha val="40000"/>
              </a:prstClr>
            </a:outerShdw>
          </a:effectLst>
        </p:spPr>
        <p:txBody>
          <a:bodyPr>
            <a:spAutoFit/>
          </a:bodyPr>
          <a:lstStyle/>
          <a:p>
            <a:r>
              <a:rPr lang="en-US" sz="800" dirty="0"/>
              <a:t>Doesn’t work!</a:t>
            </a:r>
          </a:p>
          <a:p>
            <a:endParaRPr lang="en-US" sz="800" dirty="0"/>
          </a:p>
        </p:txBody>
      </p:sp>
      <p:sp>
        <p:nvSpPr>
          <p:cNvPr id="41" name="Slide Number Placeholder 40"/>
          <p:cNvSpPr>
            <a:spLocks noGrp="1"/>
          </p:cNvSpPr>
          <p:nvPr>
            <p:ph type="sldNum" sz="quarter" idx="12"/>
          </p:nvPr>
        </p:nvSpPr>
        <p:spPr/>
        <p:txBody>
          <a:bodyPr/>
          <a:lstStyle/>
          <a:p>
            <a:fld id="{D106CAAC-188D-4FBD-8217-F6D4C11263E9}" type="slidenum">
              <a:rPr lang="en-US" smtClean="0"/>
              <a:pPr/>
              <a:t>41</a:t>
            </a:fld>
            <a:endParaRPr lang="en-US"/>
          </a:p>
        </p:txBody>
      </p:sp>
    </p:spTree>
    <p:extLst>
      <p:ext uri="{BB962C8B-B14F-4D97-AF65-F5344CB8AC3E}">
        <p14:creationId xmlns:p14="http://schemas.microsoft.com/office/powerpoint/2010/main" val="1584539078"/>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4"/>
          <a:srcRect/>
          <a:stretch>
            <a:fillRect/>
          </a:stretch>
        </p:blipFill>
        <p:spPr bwMode="auto">
          <a:xfrm>
            <a:off x="533400" y="1143000"/>
            <a:ext cx="8140634" cy="4191000"/>
          </a:xfrm>
          <a:prstGeom prst="rect">
            <a:avLst/>
          </a:prstGeom>
          <a:noFill/>
          <a:ln w="9525">
            <a:noFill/>
            <a:miter lim="800000"/>
            <a:headEnd/>
            <a:tailEnd/>
          </a:ln>
          <a:effectLst/>
        </p:spPr>
      </p:pic>
      <p:sp>
        <p:nvSpPr>
          <p:cNvPr id="6" name="Rectangle 5"/>
          <p:cNvSpPr/>
          <p:nvPr/>
        </p:nvSpPr>
        <p:spPr>
          <a:xfrm>
            <a:off x="5783282" y="1066800"/>
            <a:ext cx="2903517" cy="434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152400"/>
            <a:ext cx="8229600" cy="1066800"/>
          </a:xfrm>
        </p:spPr>
        <p:txBody>
          <a:bodyPr>
            <a:normAutofit/>
          </a:bodyPr>
          <a:lstStyle/>
          <a:p>
            <a:r>
              <a:rPr lang="en-US" b="1" dirty="0" smtClean="0"/>
              <a:t>Goal</a:t>
            </a:r>
            <a:r>
              <a:rPr lang="en-US" dirty="0" smtClean="0"/>
              <a:t>: </a:t>
            </a:r>
            <a:r>
              <a:rPr lang="en-US" dirty="0" err="1" smtClean="0"/>
              <a:t>Wifi</a:t>
            </a:r>
            <a:r>
              <a:rPr lang="en-US" dirty="0" smtClean="0"/>
              <a:t>-Reports</a:t>
            </a:r>
            <a:endParaRPr lang="en-US" dirty="0"/>
          </a:p>
        </p:txBody>
      </p:sp>
      <p:sp>
        <p:nvSpPr>
          <p:cNvPr id="15" name="Rectangle 14"/>
          <p:cNvSpPr/>
          <p:nvPr/>
        </p:nvSpPr>
        <p:spPr>
          <a:xfrm>
            <a:off x="990600" y="2209800"/>
            <a:ext cx="152400" cy="1143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838200" y="4953000"/>
            <a:ext cx="25146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3810000" y="1295400"/>
            <a:ext cx="18288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lide Number Placeholder 17"/>
          <p:cNvSpPr>
            <a:spLocks noGrp="1"/>
          </p:cNvSpPr>
          <p:nvPr>
            <p:ph type="sldNum" sz="quarter" idx="12"/>
          </p:nvPr>
        </p:nvSpPr>
        <p:spPr/>
        <p:txBody>
          <a:bodyPr/>
          <a:lstStyle/>
          <a:p>
            <a:fld id="{D106CAAC-188D-4FBD-8217-F6D4C11263E9}" type="slidenum">
              <a:rPr lang="en-US" smtClean="0"/>
              <a:pPr/>
              <a:t>42</a:t>
            </a:fld>
            <a:endParaRPr lang="en-US"/>
          </a:p>
        </p:txBody>
      </p:sp>
      <p:sp>
        <p:nvSpPr>
          <p:cNvPr id="12" name="Rectangle 11"/>
          <p:cNvSpPr/>
          <p:nvPr/>
        </p:nvSpPr>
        <p:spPr>
          <a:xfrm>
            <a:off x="1371600" y="2590800"/>
            <a:ext cx="6096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066800" y="2590799"/>
            <a:ext cx="193288" cy="1635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0" y="5334000"/>
            <a:ext cx="9144000" cy="12954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Users automatically report on APs  that they use</a:t>
            </a:r>
            <a:endParaRPr lang="en-US" sz="2800" dirty="0">
              <a:solidFill>
                <a:schemeClr val="tx1"/>
              </a:solidFill>
            </a:endParaRPr>
          </a:p>
        </p:txBody>
      </p:sp>
      <p:pic>
        <p:nvPicPr>
          <p:cNvPr id="14" name="Picture 12" descr="alice.png"/>
          <p:cNvPicPr>
            <a:picLocks noChangeAspect="1"/>
          </p:cNvPicPr>
          <p:nvPr/>
        </p:nvPicPr>
        <p:blipFill>
          <a:blip r:embed="rId5"/>
          <a:srcRect/>
          <a:stretch>
            <a:fillRect/>
          </a:stretch>
        </p:blipFill>
        <p:spPr bwMode="auto">
          <a:xfrm>
            <a:off x="228600" y="3200400"/>
            <a:ext cx="655626" cy="617341"/>
          </a:xfrm>
          <a:prstGeom prst="rect">
            <a:avLst/>
          </a:prstGeom>
          <a:noFill/>
          <a:ln w="9525">
            <a:noFill/>
            <a:miter lim="800000"/>
            <a:headEnd/>
            <a:tailEnd/>
          </a:ln>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2825454414"/>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0" y="5334000"/>
            <a:ext cx="9144000" cy="12954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p:cNvPicPr>
            <a:picLocks noChangeAspect="1" noChangeArrowheads="1"/>
          </p:cNvPicPr>
          <p:nvPr/>
        </p:nvPicPr>
        <p:blipFill>
          <a:blip r:embed="rId4"/>
          <a:srcRect/>
          <a:stretch>
            <a:fillRect/>
          </a:stretch>
        </p:blipFill>
        <p:spPr bwMode="auto">
          <a:xfrm>
            <a:off x="533400" y="1143000"/>
            <a:ext cx="8140634" cy="4191000"/>
          </a:xfrm>
          <a:prstGeom prst="rect">
            <a:avLst/>
          </a:prstGeom>
          <a:noFill/>
          <a:ln w="9525">
            <a:noFill/>
            <a:miter lim="800000"/>
            <a:headEnd/>
            <a:tailEnd/>
          </a:ln>
          <a:effectLst/>
        </p:spPr>
      </p:pic>
      <p:sp>
        <p:nvSpPr>
          <p:cNvPr id="6" name="Rectangle 5"/>
          <p:cNvSpPr/>
          <p:nvPr/>
        </p:nvSpPr>
        <p:spPr>
          <a:xfrm>
            <a:off x="5783283" y="1066800"/>
            <a:ext cx="2849748" cy="42629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10"/>
          <p:cNvGrpSpPr/>
          <p:nvPr/>
        </p:nvGrpSpPr>
        <p:grpSpPr>
          <a:xfrm>
            <a:off x="2881023" y="914400"/>
            <a:ext cx="2997263" cy="4419600"/>
            <a:chOff x="2881023" y="1295400"/>
            <a:chExt cx="2986377" cy="4419600"/>
          </a:xfrm>
        </p:grpSpPr>
        <p:sp>
          <p:nvSpPr>
            <p:cNvPr id="5" name="Rectangle 4"/>
            <p:cNvSpPr/>
            <p:nvPr/>
          </p:nvSpPr>
          <p:spPr>
            <a:xfrm>
              <a:off x="3810000" y="1295400"/>
              <a:ext cx="2057400" cy="441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593990" y="1523999"/>
              <a:ext cx="444610" cy="20938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609892" y="4587903"/>
              <a:ext cx="428708" cy="11270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895600" y="3352799"/>
              <a:ext cx="674536" cy="2650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2881023" y="3449539"/>
              <a:ext cx="490330" cy="2650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3" name="Picture 2"/>
          <p:cNvPicPr>
            <a:picLocks noChangeAspect="1" noChangeArrowheads="1"/>
          </p:cNvPicPr>
          <p:nvPr/>
        </p:nvPicPr>
        <p:blipFill>
          <a:blip r:embed="rId5"/>
          <a:srcRect/>
          <a:stretch>
            <a:fillRect/>
          </a:stretch>
        </p:blipFill>
        <p:spPr bwMode="auto">
          <a:xfrm>
            <a:off x="4800600" y="1219200"/>
            <a:ext cx="3160643" cy="4038600"/>
          </a:xfrm>
          <a:prstGeom prst="rect">
            <a:avLst/>
          </a:prstGeom>
          <a:noFill/>
          <a:ln w="9525">
            <a:solidFill>
              <a:schemeClr val="accent1"/>
            </a:solidFill>
            <a:miter lim="800000"/>
            <a:headEnd/>
            <a:tailEnd/>
          </a:ln>
          <a:effectLst/>
        </p:spPr>
      </p:pic>
      <p:sp>
        <p:nvSpPr>
          <p:cNvPr id="14" name="Freeform 13"/>
          <p:cNvSpPr/>
          <p:nvPr/>
        </p:nvSpPr>
        <p:spPr>
          <a:xfrm>
            <a:off x="5712262" y="1604818"/>
            <a:ext cx="1278632" cy="3281646"/>
          </a:xfrm>
          <a:custGeom>
            <a:avLst/>
            <a:gdLst>
              <a:gd name="connsiteX0" fmla="*/ 1201157 w 1302757"/>
              <a:gd name="connsiteY0" fmla="*/ 3343564 h 3343564"/>
              <a:gd name="connsiteX1" fmla="*/ 1164212 w 1302757"/>
              <a:gd name="connsiteY1" fmla="*/ 3288146 h 3343564"/>
              <a:gd name="connsiteX2" fmla="*/ 1127266 w 1302757"/>
              <a:gd name="connsiteY2" fmla="*/ 3223491 h 3343564"/>
              <a:gd name="connsiteX3" fmla="*/ 1081084 w 1302757"/>
              <a:gd name="connsiteY3" fmla="*/ 3168073 h 3343564"/>
              <a:gd name="connsiteX4" fmla="*/ 1071848 w 1302757"/>
              <a:gd name="connsiteY4" fmla="*/ 3140364 h 3343564"/>
              <a:gd name="connsiteX5" fmla="*/ 1053375 w 1302757"/>
              <a:gd name="connsiteY5" fmla="*/ 3112655 h 3343564"/>
              <a:gd name="connsiteX6" fmla="*/ 1034903 w 1302757"/>
              <a:gd name="connsiteY6" fmla="*/ 3029527 h 3343564"/>
              <a:gd name="connsiteX7" fmla="*/ 1016430 w 1302757"/>
              <a:gd name="connsiteY7" fmla="*/ 2974109 h 3343564"/>
              <a:gd name="connsiteX8" fmla="*/ 1025666 w 1302757"/>
              <a:gd name="connsiteY8" fmla="*/ 2817091 h 3343564"/>
              <a:gd name="connsiteX9" fmla="*/ 1034903 w 1302757"/>
              <a:gd name="connsiteY9" fmla="*/ 2780146 h 3343564"/>
              <a:gd name="connsiteX10" fmla="*/ 1062612 w 1302757"/>
              <a:gd name="connsiteY10" fmla="*/ 2752437 h 3343564"/>
              <a:gd name="connsiteX11" fmla="*/ 1118030 w 1302757"/>
              <a:gd name="connsiteY11" fmla="*/ 2660073 h 3343564"/>
              <a:gd name="connsiteX12" fmla="*/ 1136503 w 1302757"/>
              <a:gd name="connsiteY12" fmla="*/ 2632364 h 3343564"/>
              <a:gd name="connsiteX13" fmla="*/ 1154975 w 1302757"/>
              <a:gd name="connsiteY13" fmla="*/ 2604655 h 3343564"/>
              <a:gd name="connsiteX14" fmla="*/ 1182684 w 1302757"/>
              <a:gd name="connsiteY14" fmla="*/ 2576946 h 3343564"/>
              <a:gd name="connsiteX15" fmla="*/ 1210394 w 1302757"/>
              <a:gd name="connsiteY15" fmla="*/ 2558473 h 3343564"/>
              <a:gd name="connsiteX16" fmla="*/ 1228866 w 1302757"/>
              <a:gd name="connsiteY16" fmla="*/ 2521527 h 3343564"/>
              <a:gd name="connsiteX17" fmla="*/ 1238103 w 1302757"/>
              <a:gd name="connsiteY17" fmla="*/ 2493818 h 3343564"/>
              <a:gd name="connsiteX18" fmla="*/ 1256575 w 1302757"/>
              <a:gd name="connsiteY18" fmla="*/ 2466109 h 3343564"/>
              <a:gd name="connsiteX19" fmla="*/ 1265812 w 1302757"/>
              <a:gd name="connsiteY19" fmla="*/ 2438400 h 3343564"/>
              <a:gd name="connsiteX20" fmla="*/ 1284284 w 1302757"/>
              <a:gd name="connsiteY20" fmla="*/ 2364509 h 3343564"/>
              <a:gd name="connsiteX21" fmla="*/ 1302757 w 1302757"/>
              <a:gd name="connsiteY21" fmla="*/ 2198255 h 3343564"/>
              <a:gd name="connsiteX22" fmla="*/ 1293521 w 1302757"/>
              <a:gd name="connsiteY22" fmla="*/ 1838037 h 3343564"/>
              <a:gd name="connsiteX23" fmla="*/ 1284284 w 1302757"/>
              <a:gd name="connsiteY23" fmla="*/ 1801091 h 3343564"/>
              <a:gd name="connsiteX24" fmla="*/ 1275048 w 1302757"/>
              <a:gd name="connsiteY24" fmla="*/ 1727200 h 3343564"/>
              <a:gd name="connsiteX25" fmla="*/ 1265812 w 1302757"/>
              <a:gd name="connsiteY25" fmla="*/ 1699491 h 3343564"/>
              <a:gd name="connsiteX26" fmla="*/ 1247339 w 1302757"/>
              <a:gd name="connsiteY26" fmla="*/ 1607127 h 3343564"/>
              <a:gd name="connsiteX27" fmla="*/ 1238103 w 1302757"/>
              <a:gd name="connsiteY27" fmla="*/ 1579418 h 3343564"/>
              <a:gd name="connsiteX28" fmla="*/ 1219630 w 1302757"/>
              <a:gd name="connsiteY28" fmla="*/ 1505527 h 3343564"/>
              <a:gd name="connsiteX29" fmla="*/ 1201157 w 1302757"/>
              <a:gd name="connsiteY29" fmla="*/ 1450109 h 3343564"/>
              <a:gd name="connsiteX30" fmla="*/ 1191921 w 1302757"/>
              <a:gd name="connsiteY30" fmla="*/ 1413164 h 3343564"/>
              <a:gd name="connsiteX31" fmla="*/ 1016430 w 1302757"/>
              <a:gd name="connsiteY31" fmla="*/ 1403927 h 3343564"/>
              <a:gd name="connsiteX32" fmla="*/ 951775 w 1302757"/>
              <a:gd name="connsiteY32" fmla="*/ 1385455 h 3343564"/>
              <a:gd name="connsiteX33" fmla="*/ 905594 w 1302757"/>
              <a:gd name="connsiteY33" fmla="*/ 1366982 h 3343564"/>
              <a:gd name="connsiteX34" fmla="*/ 859412 w 1302757"/>
              <a:gd name="connsiteY34" fmla="*/ 1357746 h 3343564"/>
              <a:gd name="connsiteX35" fmla="*/ 822466 w 1302757"/>
              <a:gd name="connsiteY35" fmla="*/ 1348509 h 3343564"/>
              <a:gd name="connsiteX36" fmla="*/ 794757 w 1302757"/>
              <a:gd name="connsiteY36" fmla="*/ 1339273 h 3343564"/>
              <a:gd name="connsiteX37" fmla="*/ 739339 w 1302757"/>
              <a:gd name="connsiteY37" fmla="*/ 1330037 h 3343564"/>
              <a:gd name="connsiteX38" fmla="*/ 665448 w 1302757"/>
              <a:gd name="connsiteY38" fmla="*/ 1311564 h 3343564"/>
              <a:gd name="connsiteX39" fmla="*/ 416066 w 1302757"/>
              <a:gd name="connsiteY39" fmla="*/ 1330037 h 3343564"/>
              <a:gd name="connsiteX40" fmla="*/ 388357 w 1302757"/>
              <a:gd name="connsiteY40" fmla="*/ 1339273 h 3343564"/>
              <a:gd name="connsiteX41" fmla="*/ 305230 w 1302757"/>
              <a:gd name="connsiteY41" fmla="*/ 1348509 h 3343564"/>
              <a:gd name="connsiteX42" fmla="*/ 277521 w 1302757"/>
              <a:gd name="connsiteY42" fmla="*/ 1357746 h 3343564"/>
              <a:gd name="connsiteX43" fmla="*/ 249812 w 1302757"/>
              <a:gd name="connsiteY43" fmla="*/ 1376218 h 3343564"/>
              <a:gd name="connsiteX44" fmla="*/ 212866 w 1302757"/>
              <a:gd name="connsiteY44" fmla="*/ 1385455 h 3343564"/>
              <a:gd name="connsiteX45" fmla="*/ 157448 w 1302757"/>
              <a:gd name="connsiteY45" fmla="*/ 1422400 h 3343564"/>
              <a:gd name="connsiteX46" fmla="*/ 92794 w 1302757"/>
              <a:gd name="connsiteY46" fmla="*/ 1440873 h 3343564"/>
              <a:gd name="connsiteX47" fmla="*/ 28139 w 1302757"/>
              <a:gd name="connsiteY47" fmla="*/ 1459346 h 3343564"/>
              <a:gd name="connsiteX48" fmla="*/ 28139 w 1302757"/>
              <a:gd name="connsiteY48" fmla="*/ 1293091 h 3343564"/>
              <a:gd name="connsiteX49" fmla="*/ 55848 w 1302757"/>
              <a:gd name="connsiteY49" fmla="*/ 1209964 h 3343564"/>
              <a:gd name="connsiteX50" fmla="*/ 157448 w 1302757"/>
              <a:gd name="connsiteY50" fmla="*/ 1154546 h 3343564"/>
              <a:gd name="connsiteX51" fmla="*/ 240575 w 1302757"/>
              <a:gd name="connsiteY51" fmla="*/ 1145309 h 3343564"/>
              <a:gd name="connsiteX52" fmla="*/ 619266 w 1302757"/>
              <a:gd name="connsiteY52" fmla="*/ 1154546 h 3343564"/>
              <a:gd name="connsiteX53" fmla="*/ 748575 w 1302757"/>
              <a:gd name="connsiteY53" fmla="*/ 1173018 h 3343564"/>
              <a:gd name="connsiteX54" fmla="*/ 822466 w 1302757"/>
              <a:gd name="connsiteY54" fmla="*/ 1163782 h 3343564"/>
              <a:gd name="connsiteX55" fmla="*/ 840939 w 1302757"/>
              <a:gd name="connsiteY55" fmla="*/ 1108364 h 3343564"/>
              <a:gd name="connsiteX56" fmla="*/ 877884 w 1302757"/>
              <a:gd name="connsiteY56" fmla="*/ 1052946 h 3343564"/>
              <a:gd name="connsiteX57" fmla="*/ 887121 w 1302757"/>
              <a:gd name="connsiteY57" fmla="*/ 1025237 h 3343564"/>
              <a:gd name="connsiteX58" fmla="*/ 924066 w 1302757"/>
              <a:gd name="connsiteY58" fmla="*/ 969818 h 3343564"/>
              <a:gd name="connsiteX59" fmla="*/ 942539 w 1302757"/>
              <a:gd name="connsiteY59" fmla="*/ 803564 h 3343564"/>
              <a:gd name="connsiteX60" fmla="*/ 933303 w 1302757"/>
              <a:gd name="connsiteY60" fmla="*/ 692727 h 3343564"/>
              <a:gd name="connsiteX61" fmla="*/ 905594 w 1302757"/>
              <a:gd name="connsiteY61" fmla="*/ 508000 h 3343564"/>
              <a:gd name="connsiteX62" fmla="*/ 896357 w 1302757"/>
              <a:gd name="connsiteY62" fmla="*/ 471055 h 3343564"/>
              <a:gd name="connsiteX63" fmla="*/ 887121 w 1302757"/>
              <a:gd name="connsiteY63" fmla="*/ 387927 h 3343564"/>
              <a:gd name="connsiteX64" fmla="*/ 868648 w 1302757"/>
              <a:gd name="connsiteY64" fmla="*/ 277091 h 3343564"/>
              <a:gd name="connsiteX65" fmla="*/ 859412 w 1302757"/>
              <a:gd name="connsiteY65" fmla="*/ 203200 h 3343564"/>
              <a:gd name="connsiteX66" fmla="*/ 877884 w 1302757"/>
              <a:gd name="connsiteY66" fmla="*/ 138546 h 3343564"/>
              <a:gd name="connsiteX67" fmla="*/ 905594 w 1302757"/>
              <a:gd name="connsiteY67" fmla="*/ 110837 h 3343564"/>
              <a:gd name="connsiteX68" fmla="*/ 933303 w 1302757"/>
              <a:gd name="connsiteY68" fmla="*/ 73891 h 3343564"/>
              <a:gd name="connsiteX69" fmla="*/ 951775 w 1302757"/>
              <a:gd name="connsiteY69" fmla="*/ 36946 h 3343564"/>
              <a:gd name="connsiteX70" fmla="*/ 979484 w 1302757"/>
              <a:gd name="connsiteY70" fmla="*/ 0 h 3343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302757" h="3343564">
                <a:moveTo>
                  <a:pt x="1201157" y="3343564"/>
                </a:moveTo>
                <a:cubicBezTo>
                  <a:pt x="1188842" y="3325091"/>
                  <a:pt x="1175634" y="3307184"/>
                  <a:pt x="1164212" y="3288146"/>
                </a:cubicBezTo>
                <a:cubicBezTo>
                  <a:pt x="1144853" y="3255880"/>
                  <a:pt x="1150089" y="3250878"/>
                  <a:pt x="1127266" y="3223491"/>
                </a:cubicBezTo>
                <a:cubicBezTo>
                  <a:pt x="1068002" y="3152374"/>
                  <a:pt x="1126949" y="3236869"/>
                  <a:pt x="1081084" y="3168073"/>
                </a:cubicBezTo>
                <a:cubicBezTo>
                  <a:pt x="1078005" y="3158837"/>
                  <a:pt x="1076202" y="3149072"/>
                  <a:pt x="1071848" y="3140364"/>
                </a:cubicBezTo>
                <a:cubicBezTo>
                  <a:pt x="1066884" y="3130435"/>
                  <a:pt x="1057748" y="3122858"/>
                  <a:pt x="1053375" y="3112655"/>
                </a:cubicBezTo>
                <a:cubicBezTo>
                  <a:pt x="1047155" y="3098141"/>
                  <a:pt x="1038190" y="3041580"/>
                  <a:pt x="1034903" y="3029527"/>
                </a:cubicBezTo>
                <a:cubicBezTo>
                  <a:pt x="1029780" y="3010741"/>
                  <a:pt x="1016430" y="2974109"/>
                  <a:pt x="1016430" y="2974109"/>
                </a:cubicBezTo>
                <a:cubicBezTo>
                  <a:pt x="1019509" y="2921770"/>
                  <a:pt x="1020695" y="2869285"/>
                  <a:pt x="1025666" y="2817091"/>
                </a:cubicBezTo>
                <a:cubicBezTo>
                  <a:pt x="1026870" y="2804454"/>
                  <a:pt x="1028605" y="2791167"/>
                  <a:pt x="1034903" y="2780146"/>
                </a:cubicBezTo>
                <a:cubicBezTo>
                  <a:pt x="1041384" y="2768805"/>
                  <a:pt x="1053376" y="2761673"/>
                  <a:pt x="1062612" y="2752437"/>
                </a:cubicBezTo>
                <a:cubicBezTo>
                  <a:pt x="1091012" y="2695633"/>
                  <a:pt x="1073446" y="2726947"/>
                  <a:pt x="1118030" y="2660073"/>
                </a:cubicBezTo>
                <a:lnTo>
                  <a:pt x="1136503" y="2632364"/>
                </a:lnTo>
                <a:cubicBezTo>
                  <a:pt x="1142660" y="2623128"/>
                  <a:pt x="1147126" y="2612504"/>
                  <a:pt x="1154975" y="2604655"/>
                </a:cubicBezTo>
                <a:cubicBezTo>
                  <a:pt x="1164211" y="2595419"/>
                  <a:pt x="1172649" y="2585308"/>
                  <a:pt x="1182684" y="2576946"/>
                </a:cubicBezTo>
                <a:cubicBezTo>
                  <a:pt x="1191212" y="2569839"/>
                  <a:pt x="1201157" y="2564631"/>
                  <a:pt x="1210394" y="2558473"/>
                </a:cubicBezTo>
                <a:cubicBezTo>
                  <a:pt x="1216551" y="2546158"/>
                  <a:pt x="1223442" y="2534183"/>
                  <a:pt x="1228866" y="2521527"/>
                </a:cubicBezTo>
                <a:cubicBezTo>
                  <a:pt x="1232701" y="2512578"/>
                  <a:pt x="1233749" y="2502526"/>
                  <a:pt x="1238103" y="2493818"/>
                </a:cubicBezTo>
                <a:cubicBezTo>
                  <a:pt x="1243067" y="2483889"/>
                  <a:pt x="1251611" y="2476038"/>
                  <a:pt x="1256575" y="2466109"/>
                </a:cubicBezTo>
                <a:cubicBezTo>
                  <a:pt x="1260929" y="2457401"/>
                  <a:pt x="1263250" y="2447793"/>
                  <a:pt x="1265812" y="2438400"/>
                </a:cubicBezTo>
                <a:cubicBezTo>
                  <a:pt x="1272492" y="2413906"/>
                  <a:pt x="1280693" y="2389642"/>
                  <a:pt x="1284284" y="2364509"/>
                </a:cubicBezTo>
                <a:cubicBezTo>
                  <a:pt x="1298331" y="2266191"/>
                  <a:pt x="1291550" y="2321536"/>
                  <a:pt x="1302757" y="2198255"/>
                </a:cubicBezTo>
                <a:cubicBezTo>
                  <a:pt x="1299678" y="2078182"/>
                  <a:pt x="1299102" y="1958019"/>
                  <a:pt x="1293521" y="1838037"/>
                </a:cubicBezTo>
                <a:cubicBezTo>
                  <a:pt x="1292931" y="1825356"/>
                  <a:pt x="1286371" y="1813613"/>
                  <a:pt x="1284284" y="1801091"/>
                </a:cubicBezTo>
                <a:cubicBezTo>
                  <a:pt x="1280203" y="1776607"/>
                  <a:pt x="1279488" y="1751622"/>
                  <a:pt x="1275048" y="1727200"/>
                </a:cubicBezTo>
                <a:cubicBezTo>
                  <a:pt x="1273306" y="1717621"/>
                  <a:pt x="1268001" y="1708978"/>
                  <a:pt x="1265812" y="1699491"/>
                </a:cubicBezTo>
                <a:cubicBezTo>
                  <a:pt x="1258752" y="1668897"/>
                  <a:pt x="1257268" y="1636914"/>
                  <a:pt x="1247339" y="1607127"/>
                </a:cubicBezTo>
                <a:cubicBezTo>
                  <a:pt x="1244260" y="1597891"/>
                  <a:pt x="1240665" y="1588811"/>
                  <a:pt x="1238103" y="1579418"/>
                </a:cubicBezTo>
                <a:cubicBezTo>
                  <a:pt x="1231423" y="1554924"/>
                  <a:pt x="1227659" y="1529612"/>
                  <a:pt x="1219630" y="1505527"/>
                </a:cubicBezTo>
                <a:cubicBezTo>
                  <a:pt x="1213472" y="1487054"/>
                  <a:pt x="1205880" y="1469000"/>
                  <a:pt x="1201157" y="1450109"/>
                </a:cubicBezTo>
                <a:cubicBezTo>
                  <a:pt x="1198078" y="1437794"/>
                  <a:pt x="1204236" y="1416243"/>
                  <a:pt x="1191921" y="1413164"/>
                </a:cubicBezTo>
                <a:cubicBezTo>
                  <a:pt x="1135092" y="1398957"/>
                  <a:pt x="1074927" y="1407006"/>
                  <a:pt x="1016430" y="1403927"/>
                </a:cubicBezTo>
                <a:cubicBezTo>
                  <a:pt x="994878" y="1397770"/>
                  <a:pt x="973039" y="1392543"/>
                  <a:pt x="951775" y="1385455"/>
                </a:cubicBezTo>
                <a:cubicBezTo>
                  <a:pt x="936046" y="1380212"/>
                  <a:pt x="921474" y="1371746"/>
                  <a:pt x="905594" y="1366982"/>
                </a:cubicBezTo>
                <a:cubicBezTo>
                  <a:pt x="890557" y="1362471"/>
                  <a:pt x="874737" y="1361152"/>
                  <a:pt x="859412" y="1357746"/>
                </a:cubicBezTo>
                <a:cubicBezTo>
                  <a:pt x="847020" y="1354992"/>
                  <a:pt x="834672" y="1351996"/>
                  <a:pt x="822466" y="1348509"/>
                </a:cubicBezTo>
                <a:cubicBezTo>
                  <a:pt x="813105" y="1345834"/>
                  <a:pt x="804261" y="1341385"/>
                  <a:pt x="794757" y="1339273"/>
                </a:cubicBezTo>
                <a:cubicBezTo>
                  <a:pt x="776475" y="1335211"/>
                  <a:pt x="757651" y="1333961"/>
                  <a:pt x="739339" y="1330037"/>
                </a:cubicBezTo>
                <a:cubicBezTo>
                  <a:pt x="714514" y="1324717"/>
                  <a:pt x="665448" y="1311564"/>
                  <a:pt x="665448" y="1311564"/>
                </a:cubicBezTo>
                <a:cubicBezTo>
                  <a:pt x="636859" y="1313470"/>
                  <a:pt x="455322" y="1324803"/>
                  <a:pt x="416066" y="1330037"/>
                </a:cubicBezTo>
                <a:cubicBezTo>
                  <a:pt x="406415" y="1331324"/>
                  <a:pt x="397960" y="1337672"/>
                  <a:pt x="388357" y="1339273"/>
                </a:cubicBezTo>
                <a:cubicBezTo>
                  <a:pt x="360857" y="1343856"/>
                  <a:pt x="332939" y="1345430"/>
                  <a:pt x="305230" y="1348509"/>
                </a:cubicBezTo>
                <a:cubicBezTo>
                  <a:pt x="295994" y="1351588"/>
                  <a:pt x="286229" y="1353392"/>
                  <a:pt x="277521" y="1357746"/>
                </a:cubicBezTo>
                <a:cubicBezTo>
                  <a:pt x="267592" y="1362710"/>
                  <a:pt x="260015" y="1371845"/>
                  <a:pt x="249812" y="1376218"/>
                </a:cubicBezTo>
                <a:cubicBezTo>
                  <a:pt x="238144" y="1381219"/>
                  <a:pt x="225181" y="1382376"/>
                  <a:pt x="212866" y="1385455"/>
                </a:cubicBezTo>
                <a:cubicBezTo>
                  <a:pt x="194393" y="1397770"/>
                  <a:pt x="178510" y="1415379"/>
                  <a:pt x="157448" y="1422400"/>
                </a:cubicBezTo>
                <a:cubicBezTo>
                  <a:pt x="91037" y="1444539"/>
                  <a:pt x="173944" y="1417688"/>
                  <a:pt x="92794" y="1440873"/>
                </a:cubicBezTo>
                <a:cubicBezTo>
                  <a:pt x="0" y="1467384"/>
                  <a:pt x="143685" y="1430457"/>
                  <a:pt x="28139" y="1459346"/>
                </a:cubicBezTo>
                <a:cubicBezTo>
                  <a:pt x="12197" y="1379634"/>
                  <a:pt x="14716" y="1413902"/>
                  <a:pt x="28139" y="1293091"/>
                </a:cubicBezTo>
                <a:cubicBezTo>
                  <a:pt x="30474" y="1272075"/>
                  <a:pt x="38775" y="1227037"/>
                  <a:pt x="55848" y="1209964"/>
                </a:cubicBezTo>
                <a:cubicBezTo>
                  <a:pt x="74560" y="1191252"/>
                  <a:pt x="128366" y="1160778"/>
                  <a:pt x="157448" y="1154546"/>
                </a:cubicBezTo>
                <a:cubicBezTo>
                  <a:pt x="184709" y="1148704"/>
                  <a:pt x="212866" y="1148388"/>
                  <a:pt x="240575" y="1145309"/>
                </a:cubicBezTo>
                <a:lnTo>
                  <a:pt x="619266" y="1154546"/>
                </a:lnTo>
                <a:cubicBezTo>
                  <a:pt x="693985" y="1157476"/>
                  <a:pt x="694033" y="1159383"/>
                  <a:pt x="748575" y="1173018"/>
                </a:cubicBezTo>
                <a:cubicBezTo>
                  <a:pt x="773205" y="1169939"/>
                  <a:pt x="802131" y="1178016"/>
                  <a:pt x="822466" y="1163782"/>
                </a:cubicBezTo>
                <a:cubicBezTo>
                  <a:pt x="838418" y="1152616"/>
                  <a:pt x="830138" y="1124566"/>
                  <a:pt x="840939" y="1108364"/>
                </a:cubicBezTo>
                <a:cubicBezTo>
                  <a:pt x="853254" y="1089891"/>
                  <a:pt x="870863" y="1074008"/>
                  <a:pt x="877884" y="1052946"/>
                </a:cubicBezTo>
                <a:cubicBezTo>
                  <a:pt x="880963" y="1043710"/>
                  <a:pt x="882393" y="1033748"/>
                  <a:pt x="887121" y="1025237"/>
                </a:cubicBezTo>
                <a:cubicBezTo>
                  <a:pt x="897903" y="1005829"/>
                  <a:pt x="924066" y="969818"/>
                  <a:pt x="924066" y="969818"/>
                </a:cubicBezTo>
                <a:cubicBezTo>
                  <a:pt x="933947" y="910536"/>
                  <a:pt x="942539" y="868320"/>
                  <a:pt x="942539" y="803564"/>
                </a:cubicBezTo>
                <a:cubicBezTo>
                  <a:pt x="942539" y="766490"/>
                  <a:pt x="937553" y="729556"/>
                  <a:pt x="933303" y="692727"/>
                </a:cubicBezTo>
                <a:cubicBezTo>
                  <a:pt x="932181" y="682999"/>
                  <a:pt x="913386" y="546959"/>
                  <a:pt x="905594" y="508000"/>
                </a:cubicBezTo>
                <a:cubicBezTo>
                  <a:pt x="903104" y="495552"/>
                  <a:pt x="899436" y="483370"/>
                  <a:pt x="896357" y="471055"/>
                </a:cubicBezTo>
                <a:cubicBezTo>
                  <a:pt x="893278" y="443346"/>
                  <a:pt x="891064" y="415527"/>
                  <a:pt x="887121" y="387927"/>
                </a:cubicBezTo>
                <a:cubicBezTo>
                  <a:pt x="881824" y="350848"/>
                  <a:pt x="873294" y="314257"/>
                  <a:pt x="868648" y="277091"/>
                </a:cubicBezTo>
                <a:lnTo>
                  <a:pt x="859412" y="203200"/>
                </a:lnTo>
                <a:cubicBezTo>
                  <a:pt x="865569" y="181649"/>
                  <a:pt x="867860" y="158593"/>
                  <a:pt x="877884" y="138546"/>
                </a:cubicBezTo>
                <a:cubicBezTo>
                  <a:pt x="883726" y="126863"/>
                  <a:pt x="897093" y="120755"/>
                  <a:pt x="905594" y="110837"/>
                </a:cubicBezTo>
                <a:cubicBezTo>
                  <a:pt x="915612" y="99149"/>
                  <a:pt x="925144" y="86945"/>
                  <a:pt x="933303" y="73891"/>
                </a:cubicBezTo>
                <a:cubicBezTo>
                  <a:pt x="940600" y="62215"/>
                  <a:pt x="944944" y="48900"/>
                  <a:pt x="951775" y="36946"/>
                </a:cubicBezTo>
                <a:cubicBezTo>
                  <a:pt x="965699" y="12580"/>
                  <a:pt x="965131" y="14355"/>
                  <a:pt x="979484" y="0"/>
                </a:cubicBezTo>
              </a:path>
            </a:pathLst>
          </a:cu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15" name="Picture 14" descr="walk.png"/>
          <p:cNvPicPr>
            <a:picLocks noChangeAspect="1"/>
          </p:cNvPicPr>
          <p:nvPr/>
        </p:nvPicPr>
        <p:blipFill>
          <a:blip r:embed="rId6"/>
          <a:stretch>
            <a:fillRect/>
          </a:stretch>
        </p:blipFill>
        <p:spPr>
          <a:xfrm>
            <a:off x="6705600" y="4648200"/>
            <a:ext cx="407235" cy="386351"/>
          </a:xfrm>
          <a:prstGeom prst="rect">
            <a:avLst/>
          </a:prstGeom>
        </p:spPr>
      </p:pic>
      <p:sp>
        <p:nvSpPr>
          <p:cNvPr id="16" name="TextBox 168"/>
          <p:cNvSpPr txBox="1">
            <a:spLocks noChangeArrowheads="1"/>
          </p:cNvSpPr>
          <p:nvPr/>
        </p:nvSpPr>
        <p:spPr bwMode="auto">
          <a:xfrm>
            <a:off x="7010401" y="4038600"/>
            <a:ext cx="1061258" cy="338554"/>
          </a:xfrm>
          <a:prstGeom prst="rect">
            <a:avLst/>
          </a:prstGeom>
          <a:solidFill>
            <a:srgbClr val="FFFF00"/>
          </a:solidFill>
          <a:ln w="9525">
            <a:solidFill>
              <a:srgbClr val="FFC000"/>
            </a:solidFill>
            <a:miter lim="800000"/>
            <a:headEnd/>
            <a:tailEnd/>
          </a:ln>
          <a:effectLst>
            <a:outerShdw blurRad="50800" dist="38100" dir="2700000" algn="tl" rotWithShape="0">
              <a:prstClr val="black">
                <a:alpha val="40000"/>
              </a:prstClr>
            </a:outerShdw>
          </a:effectLst>
        </p:spPr>
        <p:txBody>
          <a:bodyPr wrap="square">
            <a:spAutoFit/>
          </a:bodyPr>
          <a:lstStyle/>
          <a:p>
            <a:r>
              <a:rPr lang="en-US" sz="800" dirty="0" smtClean="0"/>
              <a:t>Bob’s Report on AP2</a:t>
            </a:r>
          </a:p>
          <a:p>
            <a:r>
              <a:rPr lang="en-US" sz="800" dirty="0" smtClean="0"/>
              <a:t>Doesn’t </a:t>
            </a:r>
            <a:r>
              <a:rPr lang="en-US" sz="800" dirty="0"/>
              <a:t>work</a:t>
            </a:r>
            <a:r>
              <a:rPr lang="en-US" sz="800" dirty="0" smtClean="0"/>
              <a:t>!</a:t>
            </a:r>
            <a:endParaRPr lang="en-US" sz="800" dirty="0"/>
          </a:p>
        </p:txBody>
      </p:sp>
      <p:sp>
        <p:nvSpPr>
          <p:cNvPr id="17" name="TextBox 168"/>
          <p:cNvSpPr txBox="1">
            <a:spLocks noChangeArrowheads="1"/>
          </p:cNvSpPr>
          <p:nvPr/>
        </p:nvSpPr>
        <p:spPr bwMode="auto">
          <a:xfrm>
            <a:off x="6987310" y="4791364"/>
            <a:ext cx="1061258" cy="338554"/>
          </a:xfrm>
          <a:prstGeom prst="rect">
            <a:avLst/>
          </a:prstGeom>
          <a:solidFill>
            <a:srgbClr val="FFFF00"/>
          </a:solidFill>
          <a:ln w="9525">
            <a:solidFill>
              <a:srgbClr val="FFC000"/>
            </a:solidFill>
            <a:miter lim="800000"/>
            <a:headEnd/>
            <a:tailEnd/>
          </a:ln>
          <a:effectLst>
            <a:outerShdw blurRad="50800" dist="38100" dir="2700000" algn="tl" rotWithShape="0">
              <a:prstClr val="black">
                <a:alpha val="40000"/>
              </a:prstClr>
            </a:outerShdw>
          </a:effectLst>
        </p:spPr>
        <p:txBody>
          <a:bodyPr wrap="square">
            <a:spAutoFit/>
          </a:bodyPr>
          <a:lstStyle/>
          <a:p>
            <a:r>
              <a:rPr lang="en-US" sz="800" dirty="0" smtClean="0"/>
              <a:t>Bob’s Report on AP1</a:t>
            </a:r>
          </a:p>
          <a:p>
            <a:r>
              <a:rPr lang="en-US" sz="800" dirty="0" smtClean="0"/>
              <a:t>Doesn’t </a:t>
            </a:r>
            <a:r>
              <a:rPr lang="en-US" sz="800" dirty="0"/>
              <a:t>work</a:t>
            </a:r>
            <a:r>
              <a:rPr lang="en-US" sz="800" dirty="0" smtClean="0"/>
              <a:t>!</a:t>
            </a:r>
            <a:endParaRPr lang="en-US" sz="800" dirty="0"/>
          </a:p>
        </p:txBody>
      </p:sp>
      <p:sp>
        <p:nvSpPr>
          <p:cNvPr id="18" name="TextBox 168"/>
          <p:cNvSpPr txBox="1">
            <a:spLocks noChangeArrowheads="1"/>
          </p:cNvSpPr>
          <p:nvPr/>
        </p:nvSpPr>
        <p:spPr bwMode="auto">
          <a:xfrm>
            <a:off x="7061201" y="2925618"/>
            <a:ext cx="1061258" cy="338554"/>
          </a:xfrm>
          <a:prstGeom prst="rect">
            <a:avLst/>
          </a:prstGeom>
          <a:solidFill>
            <a:srgbClr val="FFFF00"/>
          </a:solidFill>
          <a:ln w="9525">
            <a:solidFill>
              <a:srgbClr val="FFC000"/>
            </a:solidFill>
            <a:miter lim="800000"/>
            <a:headEnd/>
            <a:tailEnd/>
          </a:ln>
          <a:effectLst>
            <a:outerShdw blurRad="50800" dist="38100" dir="2700000" algn="tl" rotWithShape="0">
              <a:prstClr val="black">
                <a:alpha val="40000"/>
              </a:prstClr>
            </a:outerShdw>
          </a:effectLst>
        </p:spPr>
        <p:txBody>
          <a:bodyPr wrap="square">
            <a:spAutoFit/>
          </a:bodyPr>
          <a:lstStyle/>
          <a:p>
            <a:r>
              <a:rPr lang="en-US" sz="800" dirty="0" smtClean="0"/>
              <a:t>Bob’s Report on AP3</a:t>
            </a:r>
          </a:p>
          <a:p>
            <a:r>
              <a:rPr lang="en-US" sz="800" dirty="0" smtClean="0"/>
              <a:t>Doesn’t </a:t>
            </a:r>
            <a:r>
              <a:rPr lang="en-US" sz="800" dirty="0"/>
              <a:t>work</a:t>
            </a:r>
            <a:r>
              <a:rPr lang="en-US" sz="800" dirty="0" smtClean="0"/>
              <a:t>!</a:t>
            </a:r>
            <a:endParaRPr lang="en-US" sz="800" dirty="0"/>
          </a:p>
        </p:txBody>
      </p:sp>
      <p:sp>
        <p:nvSpPr>
          <p:cNvPr id="19" name="TextBox 168"/>
          <p:cNvSpPr txBox="1">
            <a:spLocks noChangeArrowheads="1"/>
          </p:cNvSpPr>
          <p:nvPr/>
        </p:nvSpPr>
        <p:spPr bwMode="auto">
          <a:xfrm>
            <a:off x="5638801" y="3124200"/>
            <a:ext cx="1061258" cy="338554"/>
          </a:xfrm>
          <a:prstGeom prst="rect">
            <a:avLst/>
          </a:prstGeom>
          <a:solidFill>
            <a:srgbClr val="FFFF00"/>
          </a:solidFill>
          <a:ln w="9525">
            <a:solidFill>
              <a:srgbClr val="FFC000"/>
            </a:solidFill>
            <a:miter lim="800000"/>
            <a:headEnd/>
            <a:tailEnd/>
          </a:ln>
          <a:effectLst>
            <a:outerShdw blurRad="50800" dist="38100" dir="2700000" algn="tl" rotWithShape="0">
              <a:prstClr val="black">
                <a:alpha val="40000"/>
              </a:prstClr>
            </a:outerShdw>
          </a:effectLst>
        </p:spPr>
        <p:txBody>
          <a:bodyPr wrap="square">
            <a:spAutoFit/>
          </a:bodyPr>
          <a:lstStyle/>
          <a:p>
            <a:r>
              <a:rPr lang="en-US" sz="800" dirty="0" smtClean="0"/>
              <a:t>Bob’s Report on AP4</a:t>
            </a:r>
          </a:p>
          <a:p>
            <a:r>
              <a:rPr lang="en-US" sz="800" dirty="0" smtClean="0"/>
              <a:t>Doesn’t </a:t>
            </a:r>
            <a:r>
              <a:rPr lang="en-US" sz="800" dirty="0"/>
              <a:t>work</a:t>
            </a:r>
            <a:r>
              <a:rPr lang="en-US" sz="800" dirty="0" smtClean="0"/>
              <a:t>!</a:t>
            </a:r>
            <a:endParaRPr lang="en-US" sz="800" dirty="0"/>
          </a:p>
        </p:txBody>
      </p:sp>
      <p:sp>
        <p:nvSpPr>
          <p:cNvPr id="20" name="TextBox 164"/>
          <p:cNvSpPr txBox="1">
            <a:spLocks noChangeArrowheads="1"/>
          </p:cNvSpPr>
          <p:nvPr/>
        </p:nvSpPr>
        <p:spPr bwMode="auto">
          <a:xfrm>
            <a:off x="6781801" y="1371600"/>
            <a:ext cx="1066800" cy="338554"/>
          </a:xfrm>
          <a:prstGeom prst="rect">
            <a:avLst/>
          </a:prstGeom>
          <a:solidFill>
            <a:srgbClr val="FFFF00"/>
          </a:solidFill>
          <a:ln w="9525">
            <a:solidFill>
              <a:srgbClr val="FFC000"/>
            </a:solidFill>
            <a:miter lim="800000"/>
            <a:headEnd/>
            <a:tailEnd/>
          </a:ln>
          <a:effectLst>
            <a:outerShdw blurRad="50800" dist="38100" dir="2700000" algn="tl" rotWithShape="0">
              <a:prstClr val="black">
                <a:alpha val="40000"/>
              </a:prstClr>
            </a:outerShdw>
          </a:effectLst>
        </p:spPr>
        <p:txBody>
          <a:bodyPr wrap="square">
            <a:spAutoFit/>
          </a:bodyPr>
          <a:lstStyle/>
          <a:p>
            <a:pPr algn="l"/>
            <a:r>
              <a:rPr lang="en-US" sz="800" dirty="0" smtClean="0"/>
              <a:t>Bob’s Report on AP5</a:t>
            </a:r>
          </a:p>
          <a:p>
            <a:pPr algn="l"/>
            <a:r>
              <a:rPr lang="en-US" sz="800" dirty="0" smtClean="0"/>
              <a:t>Bandwidth</a:t>
            </a:r>
            <a:r>
              <a:rPr lang="en-US" sz="800" dirty="0"/>
              <a:t>: 300 </a:t>
            </a:r>
            <a:r>
              <a:rPr lang="en-US" sz="800" dirty="0" smtClean="0"/>
              <a:t>kbps</a:t>
            </a:r>
            <a:endParaRPr lang="en-US" sz="800" dirty="0"/>
          </a:p>
        </p:txBody>
      </p:sp>
      <p:pic>
        <p:nvPicPr>
          <p:cNvPr id="24" name="Picture 68" descr="devil"/>
          <p:cNvPicPr>
            <a:picLocks noChangeAspect="1" noChangeArrowheads="1"/>
          </p:cNvPicPr>
          <p:nvPr/>
        </p:nvPicPr>
        <p:blipFill>
          <a:blip r:embed="rId7" cstate="screen"/>
          <a:srcRect/>
          <a:stretch>
            <a:fillRect/>
          </a:stretch>
        </p:blipFill>
        <p:spPr bwMode="auto">
          <a:xfrm flipH="1">
            <a:off x="2209800" y="1295400"/>
            <a:ext cx="522494" cy="547405"/>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25" name="Picture 68" descr="devil"/>
          <p:cNvPicPr>
            <a:picLocks noChangeAspect="1" noChangeArrowheads="1"/>
          </p:cNvPicPr>
          <p:nvPr/>
        </p:nvPicPr>
        <p:blipFill>
          <a:blip r:embed="rId7" cstate="screen"/>
          <a:srcRect/>
          <a:stretch>
            <a:fillRect/>
          </a:stretch>
        </p:blipFill>
        <p:spPr bwMode="auto">
          <a:xfrm flipH="1">
            <a:off x="2209800" y="2971800"/>
            <a:ext cx="522494" cy="547405"/>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26" name="Rectangle 25"/>
          <p:cNvSpPr/>
          <p:nvPr/>
        </p:nvSpPr>
        <p:spPr>
          <a:xfrm>
            <a:off x="304800" y="5334000"/>
            <a:ext cx="8686800" cy="461665"/>
          </a:xfrm>
          <a:prstGeom prst="rect">
            <a:avLst/>
          </a:prstGeom>
        </p:spPr>
        <p:txBody>
          <a:bodyPr wrap="square">
            <a:spAutoFit/>
          </a:bodyPr>
          <a:lstStyle/>
          <a:p>
            <a:pPr marL="288925" lvl="1" indent="-173038">
              <a:buFont typeface="Arial" pitchFamily="34" charset="0"/>
              <a:buChar char="•"/>
            </a:pPr>
            <a:r>
              <a:rPr lang="en-US" sz="2400" b="1" u="sng" dirty="0" smtClean="0"/>
              <a:t>Location Privacy</a:t>
            </a:r>
            <a:r>
              <a:rPr lang="en-US" sz="2400" dirty="0" smtClean="0"/>
              <a:t>: Authority/databases cannot link a user’s reports</a:t>
            </a:r>
          </a:p>
        </p:txBody>
      </p:sp>
      <p:sp>
        <p:nvSpPr>
          <p:cNvPr id="27" name="Rectangle 26"/>
          <p:cNvSpPr/>
          <p:nvPr/>
        </p:nvSpPr>
        <p:spPr>
          <a:xfrm>
            <a:off x="304800" y="5715000"/>
            <a:ext cx="8077200" cy="461665"/>
          </a:xfrm>
          <a:prstGeom prst="rect">
            <a:avLst/>
          </a:prstGeom>
        </p:spPr>
        <p:txBody>
          <a:bodyPr wrap="square">
            <a:spAutoFit/>
          </a:bodyPr>
          <a:lstStyle/>
          <a:p>
            <a:pPr marL="288925" lvl="1" indent="-173038">
              <a:buFont typeface="Arial" pitchFamily="34" charset="0"/>
              <a:buChar char="•"/>
            </a:pPr>
            <a:r>
              <a:rPr lang="en-US" sz="2400" b="1" u="sng" dirty="0" smtClean="0"/>
              <a:t>Limited Influence</a:t>
            </a:r>
            <a:r>
              <a:rPr lang="en-US" sz="2400" dirty="0" smtClean="0"/>
              <a:t>: Only count 1 report per AP, per user</a:t>
            </a:r>
          </a:p>
        </p:txBody>
      </p:sp>
      <p:pic>
        <p:nvPicPr>
          <p:cNvPr id="28" name="Picture 27" descr="laptop1.png"/>
          <p:cNvPicPr>
            <a:picLocks noChangeAspect="1"/>
          </p:cNvPicPr>
          <p:nvPr/>
        </p:nvPicPr>
        <p:blipFill>
          <a:blip r:embed="rId8"/>
          <a:stretch>
            <a:fillRect/>
          </a:stretch>
        </p:blipFill>
        <p:spPr>
          <a:xfrm>
            <a:off x="5029200" y="3276601"/>
            <a:ext cx="682019" cy="580314"/>
          </a:xfrm>
          <a:prstGeom prst="rect">
            <a:avLst/>
          </a:prstGeom>
          <a:effectLst>
            <a:outerShdw blurRad="50800" dist="38100" dir="2700000" algn="tl" rotWithShape="0">
              <a:prstClr val="black">
                <a:alpha val="40000"/>
              </a:prstClr>
            </a:outerShdw>
          </a:effectLst>
        </p:spPr>
      </p:pic>
      <p:grpSp>
        <p:nvGrpSpPr>
          <p:cNvPr id="4" name="Group 32"/>
          <p:cNvGrpSpPr/>
          <p:nvPr/>
        </p:nvGrpSpPr>
        <p:grpSpPr>
          <a:xfrm>
            <a:off x="4876800" y="2971800"/>
            <a:ext cx="2297418" cy="930596"/>
            <a:chOff x="4876800" y="2971800"/>
            <a:chExt cx="2340764" cy="948154"/>
          </a:xfrm>
        </p:grpSpPr>
        <p:grpSp>
          <p:nvGrpSpPr>
            <p:cNvPr id="11" name="Group 20"/>
            <p:cNvGrpSpPr/>
            <p:nvPr/>
          </p:nvGrpSpPr>
          <p:grpSpPr>
            <a:xfrm>
              <a:off x="4876800" y="2971800"/>
              <a:ext cx="2035964" cy="643354"/>
              <a:chOff x="838200" y="3124200"/>
              <a:chExt cx="2035964" cy="643354"/>
            </a:xfrm>
          </p:grpSpPr>
          <p:sp>
            <p:nvSpPr>
              <p:cNvPr id="22" name="TextBox 165"/>
              <p:cNvSpPr txBox="1">
                <a:spLocks noChangeArrowheads="1"/>
              </p:cNvSpPr>
              <p:nvPr/>
            </p:nvSpPr>
            <p:spPr bwMode="auto">
              <a:xfrm>
                <a:off x="1676400" y="3429000"/>
                <a:ext cx="1197764" cy="338554"/>
              </a:xfrm>
              <a:prstGeom prst="rect">
                <a:avLst/>
              </a:prstGeom>
              <a:solidFill>
                <a:srgbClr val="FF6600"/>
              </a:solidFill>
              <a:ln w="9525">
                <a:solidFill>
                  <a:srgbClr val="FF0000"/>
                </a:solidFill>
                <a:miter lim="800000"/>
                <a:headEnd/>
                <a:tailEnd/>
              </a:ln>
              <a:effectLst>
                <a:outerShdw blurRad="50800" dist="38100" dir="2700000" algn="tl" rotWithShape="0">
                  <a:prstClr val="black">
                    <a:alpha val="40000"/>
                  </a:prstClr>
                </a:outerShdw>
              </a:effectLst>
            </p:spPr>
            <p:txBody>
              <a:bodyPr wrap="none">
                <a:spAutoFit/>
              </a:bodyPr>
              <a:lstStyle/>
              <a:p>
                <a:pPr algn="l"/>
                <a:r>
                  <a:rPr lang="en-US" sz="800" dirty="0" smtClean="0"/>
                  <a:t>Mallory’s Report on AP4</a:t>
                </a:r>
              </a:p>
              <a:p>
                <a:pPr algn="l"/>
                <a:r>
                  <a:rPr lang="en-US" sz="800" dirty="0" smtClean="0"/>
                  <a:t>Bandwidth</a:t>
                </a:r>
                <a:r>
                  <a:rPr lang="en-US" sz="800" dirty="0"/>
                  <a:t>: </a:t>
                </a:r>
                <a:r>
                  <a:rPr lang="en-US" sz="800" dirty="0" smtClean="0"/>
                  <a:t>10 Mbps</a:t>
                </a:r>
                <a:endParaRPr lang="en-US" sz="800" dirty="0"/>
              </a:p>
            </p:txBody>
          </p:sp>
          <p:pic>
            <p:nvPicPr>
              <p:cNvPr id="23" name="Picture 68" descr="devil"/>
              <p:cNvPicPr>
                <a:picLocks noChangeAspect="1" noChangeArrowheads="1"/>
              </p:cNvPicPr>
              <p:nvPr/>
            </p:nvPicPr>
            <p:blipFill>
              <a:blip r:embed="rId7" cstate="screen"/>
              <a:srcRect/>
              <a:stretch>
                <a:fillRect/>
              </a:stretch>
            </p:blipFill>
            <p:spPr bwMode="auto">
              <a:xfrm flipH="1">
                <a:off x="838200" y="3124200"/>
                <a:ext cx="522494" cy="547405"/>
              </a:xfrm>
              <a:prstGeom prst="rect">
                <a:avLst/>
              </a:prstGeom>
              <a:noFill/>
              <a:ln w="9525">
                <a:noFill/>
                <a:miter lim="800000"/>
                <a:headEnd/>
                <a:tailEnd/>
              </a:ln>
              <a:effectLst>
                <a:outerShdw blurRad="50800" dist="38100" dir="2700000" algn="tl" rotWithShape="0">
                  <a:prstClr val="black">
                    <a:alpha val="40000"/>
                  </a:prstClr>
                </a:outerShdw>
              </a:effectLst>
            </p:spPr>
          </p:pic>
        </p:grpSp>
        <p:sp>
          <p:nvSpPr>
            <p:cNvPr id="29" name="TextBox 165"/>
            <p:cNvSpPr txBox="1">
              <a:spLocks noChangeArrowheads="1"/>
            </p:cNvSpPr>
            <p:nvPr/>
          </p:nvSpPr>
          <p:spPr bwMode="auto">
            <a:xfrm>
              <a:off x="5791200" y="3352800"/>
              <a:ext cx="1197764" cy="338554"/>
            </a:xfrm>
            <a:prstGeom prst="rect">
              <a:avLst/>
            </a:prstGeom>
            <a:solidFill>
              <a:srgbClr val="FF6600"/>
            </a:solidFill>
            <a:ln w="9525">
              <a:solidFill>
                <a:srgbClr val="FF0000"/>
              </a:solidFill>
              <a:miter lim="800000"/>
              <a:headEnd/>
              <a:tailEnd/>
            </a:ln>
            <a:effectLst>
              <a:outerShdw blurRad="50800" dist="38100" dir="2700000" algn="tl" rotWithShape="0">
                <a:prstClr val="black">
                  <a:alpha val="40000"/>
                </a:prstClr>
              </a:outerShdw>
            </a:effectLst>
          </p:spPr>
          <p:txBody>
            <a:bodyPr wrap="none">
              <a:spAutoFit/>
            </a:bodyPr>
            <a:lstStyle/>
            <a:p>
              <a:pPr algn="l"/>
              <a:r>
                <a:rPr lang="en-US" sz="800" dirty="0" smtClean="0"/>
                <a:t>Mallory’s Report on AP4</a:t>
              </a:r>
            </a:p>
            <a:p>
              <a:pPr algn="l"/>
              <a:r>
                <a:rPr lang="en-US" sz="800" dirty="0" smtClean="0"/>
                <a:t>Bandwidth</a:t>
              </a:r>
              <a:r>
                <a:rPr lang="en-US" sz="800" dirty="0"/>
                <a:t>: </a:t>
              </a:r>
              <a:r>
                <a:rPr lang="en-US" sz="800" dirty="0" smtClean="0"/>
                <a:t>10 Mbps</a:t>
              </a:r>
              <a:endParaRPr lang="en-US" sz="800" dirty="0"/>
            </a:p>
          </p:txBody>
        </p:sp>
        <p:sp>
          <p:nvSpPr>
            <p:cNvPr id="30" name="TextBox 165"/>
            <p:cNvSpPr txBox="1">
              <a:spLocks noChangeArrowheads="1"/>
            </p:cNvSpPr>
            <p:nvPr/>
          </p:nvSpPr>
          <p:spPr bwMode="auto">
            <a:xfrm>
              <a:off x="5867400" y="3429000"/>
              <a:ext cx="1197764" cy="338554"/>
            </a:xfrm>
            <a:prstGeom prst="rect">
              <a:avLst/>
            </a:prstGeom>
            <a:solidFill>
              <a:srgbClr val="FF6600"/>
            </a:solidFill>
            <a:ln w="9525">
              <a:solidFill>
                <a:srgbClr val="FF0000"/>
              </a:solidFill>
              <a:miter lim="800000"/>
              <a:headEnd/>
              <a:tailEnd/>
            </a:ln>
            <a:effectLst>
              <a:outerShdw blurRad="50800" dist="38100" dir="2700000" algn="tl" rotWithShape="0">
                <a:prstClr val="black">
                  <a:alpha val="40000"/>
                </a:prstClr>
              </a:outerShdw>
            </a:effectLst>
          </p:spPr>
          <p:txBody>
            <a:bodyPr wrap="none">
              <a:spAutoFit/>
            </a:bodyPr>
            <a:lstStyle/>
            <a:p>
              <a:pPr algn="l"/>
              <a:r>
                <a:rPr lang="en-US" sz="800" dirty="0" smtClean="0"/>
                <a:t>Mallory’s Report on AP4</a:t>
              </a:r>
            </a:p>
            <a:p>
              <a:pPr algn="l"/>
              <a:r>
                <a:rPr lang="en-US" sz="800" dirty="0" smtClean="0"/>
                <a:t>Bandwidth</a:t>
              </a:r>
              <a:r>
                <a:rPr lang="en-US" sz="800" dirty="0"/>
                <a:t>: </a:t>
              </a:r>
              <a:r>
                <a:rPr lang="en-US" sz="800" dirty="0" smtClean="0"/>
                <a:t>10 Mbps</a:t>
              </a:r>
              <a:endParaRPr lang="en-US" sz="800" dirty="0"/>
            </a:p>
          </p:txBody>
        </p:sp>
        <p:sp>
          <p:nvSpPr>
            <p:cNvPr id="31" name="TextBox 165"/>
            <p:cNvSpPr txBox="1">
              <a:spLocks noChangeArrowheads="1"/>
            </p:cNvSpPr>
            <p:nvPr/>
          </p:nvSpPr>
          <p:spPr bwMode="auto">
            <a:xfrm>
              <a:off x="5943600" y="3505200"/>
              <a:ext cx="1197764" cy="338554"/>
            </a:xfrm>
            <a:prstGeom prst="rect">
              <a:avLst/>
            </a:prstGeom>
            <a:solidFill>
              <a:srgbClr val="FF6600"/>
            </a:solidFill>
            <a:ln w="9525">
              <a:solidFill>
                <a:srgbClr val="FF0000"/>
              </a:solidFill>
              <a:miter lim="800000"/>
              <a:headEnd/>
              <a:tailEnd/>
            </a:ln>
            <a:effectLst>
              <a:outerShdw blurRad="50800" dist="38100" dir="2700000" algn="tl" rotWithShape="0">
                <a:prstClr val="black">
                  <a:alpha val="40000"/>
                </a:prstClr>
              </a:outerShdw>
            </a:effectLst>
          </p:spPr>
          <p:txBody>
            <a:bodyPr wrap="none">
              <a:spAutoFit/>
            </a:bodyPr>
            <a:lstStyle/>
            <a:p>
              <a:pPr algn="l"/>
              <a:r>
                <a:rPr lang="en-US" sz="800" dirty="0" smtClean="0"/>
                <a:t>Mallory’s Report on AP4</a:t>
              </a:r>
            </a:p>
            <a:p>
              <a:pPr algn="l"/>
              <a:r>
                <a:rPr lang="en-US" sz="800" dirty="0" smtClean="0"/>
                <a:t>Bandwidth</a:t>
              </a:r>
              <a:r>
                <a:rPr lang="en-US" sz="800" dirty="0"/>
                <a:t>: </a:t>
              </a:r>
              <a:r>
                <a:rPr lang="en-US" sz="800" dirty="0" smtClean="0"/>
                <a:t>10 Mbps</a:t>
              </a:r>
              <a:endParaRPr lang="en-US" sz="800" dirty="0"/>
            </a:p>
          </p:txBody>
        </p:sp>
        <p:sp>
          <p:nvSpPr>
            <p:cNvPr id="32" name="TextBox 165"/>
            <p:cNvSpPr txBox="1">
              <a:spLocks noChangeArrowheads="1"/>
            </p:cNvSpPr>
            <p:nvPr/>
          </p:nvSpPr>
          <p:spPr bwMode="auto">
            <a:xfrm>
              <a:off x="6019800" y="3581400"/>
              <a:ext cx="1197764" cy="338554"/>
            </a:xfrm>
            <a:prstGeom prst="rect">
              <a:avLst/>
            </a:prstGeom>
            <a:solidFill>
              <a:srgbClr val="FF6600"/>
            </a:solidFill>
            <a:ln w="9525">
              <a:solidFill>
                <a:srgbClr val="FF0000"/>
              </a:solidFill>
              <a:miter lim="800000"/>
              <a:headEnd/>
              <a:tailEnd/>
            </a:ln>
            <a:effectLst>
              <a:outerShdw blurRad="50800" dist="38100" dir="2700000" algn="tl" rotWithShape="0">
                <a:prstClr val="black">
                  <a:alpha val="40000"/>
                </a:prstClr>
              </a:outerShdw>
            </a:effectLst>
          </p:spPr>
          <p:txBody>
            <a:bodyPr wrap="none">
              <a:spAutoFit/>
            </a:bodyPr>
            <a:lstStyle/>
            <a:p>
              <a:pPr algn="l"/>
              <a:r>
                <a:rPr lang="en-US" sz="800" dirty="0" smtClean="0"/>
                <a:t>Mallory’s Report on AP4</a:t>
              </a:r>
            </a:p>
            <a:p>
              <a:pPr algn="l"/>
              <a:r>
                <a:rPr lang="en-US" sz="800" dirty="0" smtClean="0"/>
                <a:t>Bandwidth</a:t>
              </a:r>
              <a:r>
                <a:rPr lang="en-US" sz="800" dirty="0"/>
                <a:t>: </a:t>
              </a:r>
              <a:r>
                <a:rPr lang="en-US" sz="800" dirty="0" smtClean="0"/>
                <a:t>100 Mbps</a:t>
              </a:r>
              <a:endParaRPr lang="en-US" sz="800" dirty="0"/>
            </a:p>
          </p:txBody>
        </p:sp>
      </p:grpSp>
      <p:sp>
        <p:nvSpPr>
          <p:cNvPr id="2" name="Title 1"/>
          <p:cNvSpPr>
            <a:spLocks noGrp="1"/>
          </p:cNvSpPr>
          <p:nvPr>
            <p:ph type="title"/>
          </p:nvPr>
        </p:nvSpPr>
        <p:spPr>
          <a:xfrm>
            <a:off x="457200" y="152400"/>
            <a:ext cx="8229600" cy="1066800"/>
          </a:xfrm>
        </p:spPr>
        <p:txBody>
          <a:bodyPr>
            <a:normAutofit/>
          </a:bodyPr>
          <a:lstStyle/>
          <a:p>
            <a:r>
              <a:rPr lang="en-US" dirty="0" smtClean="0"/>
              <a:t>Design Challenges</a:t>
            </a:r>
            <a:endParaRPr lang="en-US" dirty="0"/>
          </a:p>
        </p:txBody>
      </p:sp>
      <p:sp>
        <p:nvSpPr>
          <p:cNvPr id="36" name="Rectangle 35"/>
          <p:cNvSpPr/>
          <p:nvPr/>
        </p:nvSpPr>
        <p:spPr>
          <a:xfrm>
            <a:off x="990600" y="2209800"/>
            <a:ext cx="152400" cy="1143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838200" y="4953000"/>
            <a:ext cx="25146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Slide Number Placeholder 39"/>
          <p:cNvSpPr>
            <a:spLocks noGrp="1"/>
          </p:cNvSpPr>
          <p:nvPr>
            <p:ph type="sldNum" sz="quarter" idx="12"/>
          </p:nvPr>
        </p:nvSpPr>
        <p:spPr/>
        <p:txBody>
          <a:bodyPr/>
          <a:lstStyle/>
          <a:p>
            <a:fld id="{D106CAAC-188D-4FBD-8217-F6D4C11263E9}" type="slidenum">
              <a:rPr lang="en-US" smtClean="0"/>
              <a:pPr/>
              <a:t>43</a:t>
            </a:fld>
            <a:endParaRPr lang="en-US"/>
          </a:p>
        </p:txBody>
      </p:sp>
      <p:sp>
        <p:nvSpPr>
          <p:cNvPr id="39" name="Rectangle 38"/>
          <p:cNvSpPr/>
          <p:nvPr/>
        </p:nvSpPr>
        <p:spPr>
          <a:xfrm>
            <a:off x="1371600" y="2590800"/>
            <a:ext cx="6096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1066800" y="2590799"/>
            <a:ext cx="193288" cy="1635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304800" y="6096000"/>
            <a:ext cx="8077200" cy="461665"/>
          </a:xfrm>
          <a:prstGeom prst="rect">
            <a:avLst/>
          </a:prstGeom>
        </p:spPr>
        <p:txBody>
          <a:bodyPr wrap="square">
            <a:spAutoFit/>
          </a:bodyPr>
          <a:lstStyle/>
          <a:p>
            <a:pPr marL="288925" lvl="1" indent="-173038">
              <a:buFont typeface="Arial" pitchFamily="34" charset="0"/>
              <a:buChar char="•"/>
            </a:pPr>
            <a:r>
              <a:rPr lang="en-US" sz="2400" b="1" u="sng" dirty="0" smtClean="0"/>
              <a:t>Location Context</a:t>
            </a:r>
            <a:r>
              <a:rPr lang="en-US" sz="2400" dirty="0" smtClean="0"/>
              <a:t>: Account for wireless channel conditions</a:t>
            </a:r>
          </a:p>
        </p:txBody>
      </p:sp>
      <p:grpSp>
        <p:nvGrpSpPr>
          <p:cNvPr id="12" name="Group 56"/>
          <p:cNvGrpSpPr/>
          <p:nvPr/>
        </p:nvGrpSpPr>
        <p:grpSpPr>
          <a:xfrm>
            <a:off x="5516003" y="2286001"/>
            <a:ext cx="275197" cy="746650"/>
            <a:chOff x="5516003" y="2286001"/>
            <a:chExt cx="275197" cy="746650"/>
          </a:xfrm>
          <a:effectLst>
            <a:outerShdw blurRad="50800" dist="38100" dir="2700000" algn="tl" rotWithShape="0">
              <a:prstClr val="black">
                <a:alpha val="40000"/>
              </a:prstClr>
            </a:outerShdw>
          </a:effectLst>
        </p:grpSpPr>
        <p:cxnSp>
          <p:nvCxnSpPr>
            <p:cNvPr id="54" name="Straight Connector 53"/>
            <p:cNvCxnSpPr/>
            <p:nvPr/>
          </p:nvCxnSpPr>
          <p:spPr>
            <a:xfrm rot="5400000">
              <a:off x="5380598" y="2622048"/>
              <a:ext cx="746650" cy="74555"/>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a:endCxn id="44" idx="2"/>
            </p:cNvCxnSpPr>
            <p:nvPr/>
          </p:nvCxnSpPr>
          <p:spPr>
            <a:xfrm>
              <a:off x="5516003" y="2999758"/>
              <a:ext cx="207220" cy="19736"/>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21" name="Group 42"/>
          <p:cNvGrpSpPr/>
          <p:nvPr/>
        </p:nvGrpSpPr>
        <p:grpSpPr>
          <a:xfrm>
            <a:off x="5029200" y="2133600"/>
            <a:ext cx="990600" cy="1048463"/>
            <a:chOff x="5029200" y="3352800"/>
            <a:chExt cx="990600" cy="1048463"/>
          </a:xfrm>
        </p:grpSpPr>
        <p:pic>
          <p:nvPicPr>
            <p:cNvPr id="44" name="Picture 99" descr="radiowaves2.png"/>
            <p:cNvPicPr>
              <a:picLocks noChangeAspect="1"/>
            </p:cNvPicPr>
            <p:nvPr/>
          </p:nvPicPr>
          <p:blipFill>
            <a:blip r:embed="rId9">
              <a:lum bright="-2000" contrast="11000"/>
            </a:blip>
            <a:srcRect/>
            <a:stretch>
              <a:fillRect/>
            </a:stretch>
          </p:blipFill>
          <p:spPr bwMode="auto">
            <a:xfrm>
              <a:off x="5410200" y="3810000"/>
              <a:ext cx="609600" cy="457200"/>
            </a:xfrm>
            <a:prstGeom prst="rect">
              <a:avLst/>
            </a:prstGeom>
            <a:noFill/>
            <a:ln w="9525">
              <a:noFill/>
              <a:miter lim="800000"/>
              <a:headEnd/>
              <a:tailEnd/>
            </a:ln>
            <a:effectLst>
              <a:outerShdw blurRad="50800" dist="38100" dir="5400000" algn="t" rotWithShape="0">
                <a:prstClr val="black">
                  <a:alpha val="40000"/>
                </a:prstClr>
              </a:outerShdw>
            </a:effectLst>
          </p:spPr>
        </p:pic>
        <p:pic>
          <p:nvPicPr>
            <p:cNvPr id="45" name="Picture 44" descr="laptop1.png"/>
            <p:cNvPicPr>
              <a:picLocks noChangeAspect="1"/>
            </p:cNvPicPr>
            <p:nvPr/>
          </p:nvPicPr>
          <p:blipFill>
            <a:blip r:embed="rId10" cstate="print"/>
            <a:stretch>
              <a:fillRect/>
            </a:stretch>
          </p:blipFill>
          <p:spPr>
            <a:xfrm>
              <a:off x="5257800" y="4038600"/>
              <a:ext cx="426224" cy="362663"/>
            </a:xfrm>
            <a:prstGeom prst="rect">
              <a:avLst/>
            </a:prstGeom>
            <a:effectLst>
              <a:outerShdw blurRad="50800" dist="38100" dir="2700000" algn="tl" rotWithShape="0">
                <a:prstClr val="black">
                  <a:alpha val="40000"/>
                </a:prstClr>
              </a:outerShdw>
            </a:effectLst>
          </p:spPr>
        </p:pic>
        <p:pic>
          <p:nvPicPr>
            <p:cNvPr id="46" name="Picture 45" descr="laptop1.png"/>
            <p:cNvPicPr>
              <a:picLocks noChangeAspect="1"/>
            </p:cNvPicPr>
            <p:nvPr/>
          </p:nvPicPr>
          <p:blipFill>
            <a:blip r:embed="rId10" cstate="print"/>
            <a:stretch>
              <a:fillRect/>
            </a:stretch>
          </p:blipFill>
          <p:spPr>
            <a:xfrm>
              <a:off x="5562600" y="3352800"/>
              <a:ext cx="381000" cy="324183"/>
            </a:xfrm>
            <a:prstGeom prst="rect">
              <a:avLst/>
            </a:prstGeom>
            <a:effectLst>
              <a:outerShdw blurRad="50800" dist="38100" dir="2700000" algn="tl" rotWithShape="0">
                <a:prstClr val="black">
                  <a:alpha val="40000"/>
                </a:prstClr>
              </a:outerShdw>
            </a:effectLst>
          </p:spPr>
        </p:pic>
        <p:pic>
          <p:nvPicPr>
            <p:cNvPr id="47" name="Picture 46" descr="bigsmile.gif"/>
            <p:cNvPicPr>
              <a:picLocks noChangeAspect="1"/>
            </p:cNvPicPr>
            <p:nvPr/>
          </p:nvPicPr>
          <p:blipFill>
            <a:blip r:embed="rId11"/>
            <a:stretch>
              <a:fillRect/>
            </a:stretch>
          </p:blipFill>
          <p:spPr>
            <a:xfrm>
              <a:off x="5410200" y="3352800"/>
              <a:ext cx="266700" cy="266700"/>
            </a:xfrm>
            <a:prstGeom prst="rect">
              <a:avLst/>
            </a:prstGeom>
            <a:effectLst>
              <a:outerShdw blurRad="50800" dist="38100" dir="2700000" algn="tl" rotWithShape="0">
                <a:prstClr val="black">
                  <a:alpha val="40000"/>
                </a:prstClr>
              </a:outerShdw>
            </a:effectLst>
          </p:spPr>
        </p:pic>
        <p:pic>
          <p:nvPicPr>
            <p:cNvPr id="48" name="Picture 47" descr="bigsmile1.png"/>
            <p:cNvPicPr>
              <a:picLocks noChangeAspect="1"/>
            </p:cNvPicPr>
            <p:nvPr/>
          </p:nvPicPr>
          <p:blipFill>
            <a:blip r:embed="rId12" cstate="print"/>
            <a:stretch>
              <a:fillRect/>
            </a:stretch>
          </p:blipFill>
          <p:spPr>
            <a:xfrm>
              <a:off x="5029200" y="4038600"/>
              <a:ext cx="304800" cy="304800"/>
            </a:xfrm>
            <a:prstGeom prst="rect">
              <a:avLst/>
            </a:prstGeom>
            <a:effectLst>
              <a:outerShdw blurRad="50800" dist="38100" dir="2700000" algn="tl" rotWithShape="0">
                <a:prstClr val="black">
                  <a:alpha val="40000"/>
                </a:prstClr>
              </a:outerShdw>
            </a:effectLst>
          </p:spPr>
        </p:pic>
      </p:grpSp>
      <p:pic>
        <p:nvPicPr>
          <p:cNvPr id="49" name="Picture 12" descr="alice.png"/>
          <p:cNvPicPr>
            <a:picLocks noChangeAspect="1"/>
          </p:cNvPicPr>
          <p:nvPr/>
        </p:nvPicPr>
        <p:blipFill>
          <a:blip r:embed="rId13"/>
          <a:srcRect/>
          <a:stretch>
            <a:fillRect/>
          </a:stretch>
        </p:blipFill>
        <p:spPr bwMode="auto">
          <a:xfrm>
            <a:off x="228600" y="3200400"/>
            <a:ext cx="655626" cy="617341"/>
          </a:xfrm>
          <a:prstGeom prst="rect">
            <a:avLst/>
          </a:prstGeom>
          <a:noFill/>
          <a:ln w="9525">
            <a:noFill/>
            <a:miter lim="800000"/>
            <a:headEnd/>
            <a:tailEnd/>
          </a:ln>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433121721"/>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afterEffect">
                                  <p:stCondLst>
                                    <p:cond delay="0"/>
                                  </p:stCondLst>
                                  <p:childTnLst>
                                    <p:animMotion origin="layout" path="M 3.88889E-6 -3.7037E-6 C -0.01459 -0.0125 -0.01372 -0.02268 -0.02066 -0.04051 C -0.02101 -0.04328 -0.02188 -0.04583 -0.02188 -0.04861 C -0.02188 -0.05601 -0.02136 -0.06296 -0.02066 -0.07037 C -0.01945 -0.08426 -0.00921 -0.0875 -0.00243 -0.09537 C -0.00243 -0.09514 0.0052 -0.10509 0.00729 -0.10764 L 0.0184 -0.18287 L 0.00364 -0.27963 L -0.03282 -0.27639 L -0.07796 -0.28588 L -0.1316 -0.26713 L -0.12552 -0.31088 L -0.08525 -0.31088 L -0.04271 -0.30625 L -0.02674 -0.34375 L -0.02796 -0.41389 L -0.03282 -0.44676 L -0.02431 -0.47314 " pathEditMode="relative" rAng="0" ptsTypes="fffffAAAAAAAAAAAAA">
                                      <p:cBhvr>
                                        <p:cTn id="6" dur="5000" fill="hold"/>
                                        <p:tgtEl>
                                          <p:spTgt spid="15"/>
                                        </p:tgtEl>
                                        <p:attrNameLst>
                                          <p:attrName>ppt_x</p:attrName>
                                          <p:attrName>ppt_y</p:attrName>
                                        </p:attrNameLst>
                                      </p:cBhvr>
                                      <p:rCtr x="-5700" y="-23700"/>
                                    </p:animMotion>
                                  </p:childTnLst>
                                </p:cTn>
                              </p:par>
                              <p:par>
                                <p:cTn id="7" presetID="10"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animEffect transition="in" filter="fade">
                                      <p:cBhvr>
                                        <p:cTn id="9" dur="500"/>
                                        <p:tgtEl>
                                          <p:spTgt spid="17"/>
                                        </p:tgtEl>
                                      </p:cBhvr>
                                    </p:animEffect>
                                  </p:childTnLst>
                                </p:cTn>
                              </p:par>
                              <p:par>
                                <p:cTn id="10" presetID="22" presetClass="entr" presetSubtype="4"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0"/>
                                        <p:tgtEl>
                                          <p:spTgt spid="14"/>
                                        </p:tgtEl>
                                      </p:cBhvr>
                                    </p:animEffect>
                                  </p:childTnLst>
                                </p:cTn>
                              </p:par>
                              <p:par>
                                <p:cTn id="13" presetID="1" presetClass="entr" presetSubtype="0" fill="hold" grpId="0" nodeType="withEffect">
                                  <p:stCondLst>
                                    <p:cond delay="140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230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grpId="0" nodeType="withEffect">
                                  <p:stCondLst>
                                    <p:cond delay="280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grpId="0" nodeType="withEffect">
                                  <p:stCondLst>
                                    <p:cond delay="5000"/>
                                  </p:stCondLst>
                                  <p:childTnLst>
                                    <p:set>
                                      <p:cBhvr>
                                        <p:cTn id="20" dur="1" fill="hold">
                                          <p:stCondLst>
                                            <p:cond delay="0"/>
                                          </p:stCondLst>
                                        </p:cTn>
                                        <p:tgtEl>
                                          <p:spTgt spid="20"/>
                                        </p:tgtEl>
                                        <p:attrNameLst>
                                          <p:attrName>style.visibility</p:attrName>
                                        </p:attrNameLst>
                                      </p:cBhvr>
                                      <p:to>
                                        <p:strVal val="visible"/>
                                      </p:to>
                                    </p:set>
                                  </p:childTnLst>
                                </p:cTn>
                              </p:par>
                            </p:childTnLst>
                          </p:cTn>
                        </p:par>
                        <p:par>
                          <p:cTn id="21" fill="hold">
                            <p:stCondLst>
                              <p:cond delay="5000"/>
                            </p:stCondLst>
                            <p:childTnLst>
                              <p:par>
                                <p:cTn id="22" presetID="10" presetClass="entr" presetSubtype="0"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fade">
                                      <p:cBhvr>
                                        <p:cTn id="24" dur="500"/>
                                        <p:tgtEl>
                                          <p:spTgt spid="2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500"/>
                                        <p:tgtEl>
                                          <p:spTgt spid="4"/>
                                        </p:tgtEl>
                                      </p:cBhvr>
                                    </p:animEffect>
                                  </p:childTnLst>
                                </p:cTn>
                              </p:par>
                              <p:par>
                                <p:cTn id="30" presetID="10" presetClass="entr" presetSubtype="0" fill="hold" nodeType="with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fade">
                                      <p:cBhvr>
                                        <p:cTn id="32" dur="500"/>
                                        <p:tgtEl>
                                          <p:spTgt spid="28"/>
                                        </p:tgtEl>
                                      </p:cBhvr>
                                    </p:animEffect>
                                  </p:childTnLst>
                                </p:cTn>
                              </p:par>
                            </p:childTnLst>
                          </p:cTn>
                        </p:par>
                        <p:par>
                          <p:cTn id="33" fill="hold">
                            <p:stCondLst>
                              <p:cond delay="500"/>
                            </p:stCondLst>
                            <p:childTnLst>
                              <p:par>
                                <p:cTn id="34" presetID="10" presetClass="entr" presetSubtype="0" fill="hold" grpId="0" nodeType="after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fade">
                                      <p:cBhvr>
                                        <p:cTn id="36" dur="500"/>
                                        <p:tgtEl>
                                          <p:spTgt spid="27"/>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fade">
                                      <p:cBhvr>
                                        <p:cTn id="41" dur="500"/>
                                        <p:tgtEl>
                                          <p:spTgt spid="21"/>
                                        </p:tgtEl>
                                      </p:cBhvr>
                                    </p:animEffect>
                                  </p:childTnLst>
                                </p:cTn>
                              </p:par>
                              <p:par>
                                <p:cTn id="42" presetID="10" presetClass="entr" presetSubtype="0" fill="hold" nodeType="with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fade">
                                      <p:cBhvr>
                                        <p:cTn id="44" dur="500"/>
                                        <p:tgtEl>
                                          <p:spTgt spid="12"/>
                                        </p:tgtEl>
                                      </p:cBhvr>
                                    </p:animEffect>
                                  </p:childTnLst>
                                </p:cTn>
                              </p:par>
                              <p:par>
                                <p:cTn id="45" presetID="10" presetClass="exit" presetSubtype="0" fill="hold" grpId="1" nodeType="withEffect">
                                  <p:stCondLst>
                                    <p:cond delay="0"/>
                                  </p:stCondLst>
                                  <p:childTnLst>
                                    <p:animEffect transition="out" filter="fade">
                                      <p:cBhvr>
                                        <p:cTn id="46" dur="500"/>
                                        <p:tgtEl>
                                          <p:spTgt spid="20"/>
                                        </p:tgtEl>
                                      </p:cBhvr>
                                    </p:animEffect>
                                    <p:set>
                                      <p:cBhvr>
                                        <p:cTn id="47" dur="1" fill="hold">
                                          <p:stCondLst>
                                            <p:cond delay="499"/>
                                          </p:stCondLst>
                                        </p:cTn>
                                        <p:tgtEl>
                                          <p:spTgt spid="20"/>
                                        </p:tgtEl>
                                        <p:attrNameLst>
                                          <p:attrName>style.visibility</p:attrName>
                                        </p:attrNameLst>
                                      </p:cBhvr>
                                      <p:to>
                                        <p:strVal val="hidden"/>
                                      </p:to>
                                    </p:set>
                                  </p:childTnLst>
                                </p:cTn>
                              </p:par>
                              <p:par>
                                <p:cTn id="48" presetID="10" presetClass="exit" presetSubtype="0" fill="hold" grpId="1" nodeType="withEffect">
                                  <p:stCondLst>
                                    <p:cond delay="0"/>
                                  </p:stCondLst>
                                  <p:childTnLst>
                                    <p:animEffect transition="out" filter="fade">
                                      <p:cBhvr>
                                        <p:cTn id="49" dur="500"/>
                                        <p:tgtEl>
                                          <p:spTgt spid="18"/>
                                        </p:tgtEl>
                                      </p:cBhvr>
                                    </p:animEffect>
                                    <p:set>
                                      <p:cBhvr>
                                        <p:cTn id="50" dur="1" fill="hold">
                                          <p:stCondLst>
                                            <p:cond delay="499"/>
                                          </p:stCondLst>
                                        </p:cTn>
                                        <p:tgtEl>
                                          <p:spTgt spid="18"/>
                                        </p:tgtEl>
                                        <p:attrNameLst>
                                          <p:attrName>style.visibility</p:attrName>
                                        </p:attrNameLst>
                                      </p:cBhvr>
                                      <p:to>
                                        <p:strVal val="hidden"/>
                                      </p:to>
                                    </p:set>
                                  </p:childTnLst>
                                </p:cTn>
                              </p:par>
                              <p:par>
                                <p:cTn id="51" presetID="10" presetClass="exit" presetSubtype="0" fill="hold" grpId="1" nodeType="withEffect">
                                  <p:stCondLst>
                                    <p:cond delay="0"/>
                                  </p:stCondLst>
                                  <p:childTnLst>
                                    <p:animEffect transition="out" filter="fade">
                                      <p:cBhvr>
                                        <p:cTn id="52" dur="500"/>
                                        <p:tgtEl>
                                          <p:spTgt spid="16"/>
                                        </p:tgtEl>
                                      </p:cBhvr>
                                    </p:animEffect>
                                    <p:set>
                                      <p:cBhvr>
                                        <p:cTn id="53" dur="1" fill="hold">
                                          <p:stCondLst>
                                            <p:cond delay="499"/>
                                          </p:stCondLst>
                                        </p:cTn>
                                        <p:tgtEl>
                                          <p:spTgt spid="16"/>
                                        </p:tgtEl>
                                        <p:attrNameLst>
                                          <p:attrName>style.visibility</p:attrName>
                                        </p:attrNameLst>
                                      </p:cBhvr>
                                      <p:to>
                                        <p:strVal val="hidden"/>
                                      </p:to>
                                    </p:set>
                                  </p:childTnLst>
                                </p:cTn>
                              </p:par>
                              <p:par>
                                <p:cTn id="54" presetID="10" presetClass="exit" presetSubtype="0" fill="hold" grpId="1" nodeType="withEffect">
                                  <p:stCondLst>
                                    <p:cond delay="0"/>
                                  </p:stCondLst>
                                  <p:childTnLst>
                                    <p:animEffect transition="out" filter="fade">
                                      <p:cBhvr>
                                        <p:cTn id="55" dur="500"/>
                                        <p:tgtEl>
                                          <p:spTgt spid="17"/>
                                        </p:tgtEl>
                                      </p:cBhvr>
                                    </p:animEffect>
                                    <p:set>
                                      <p:cBhvr>
                                        <p:cTn id="56" dur="1" fill="hold">
                                          <p:stCondLst>
                                            <p:cond delay="499"/>
                                          </p:stCondLst>
                                        </p:cTn>
                                        <p:tgtEl>
                                          <p:spTgt spid="17"/>
                                        </p:tgtEl>
                                        <p:attrNameLst>
                                          <p:attrName>style.visibility</p:attrName>
                                        </p:attrNameLst>
                                      </p:cBhvr>
                                      <p:to>
                                        <p:strVal val="hidden"/>
                                      </p:to>
                                    </p:set>
                                  </p:childTnLst>
                                </p:cTn>
                              </p:par>
                              <p:par>
                                <p:cTn id="57" presetID="10" presetClass="exit" presetSubtype="0" fill="hold" nodeType="withEffect">
                                  <p:stCondLst>
                                    <p:cond delay="0"/>
                                  </p:stCondLst>
                                  <p:childTnLst>
                                    <p:animEffect transition="out" filter="fade">
                                      <p:cBhvr>
                                        <p:cTn id="58" dur="500"/>
                                        <p:tgtEl>
                                          <p:spTgt spid="4"/>
                                        </p:tgtEl>
                                      </p:cBhvr>
                                    </p:animEffect>
                                    <p:set>
                                      <p:cBhvr>
                                        <p:cTn id="59" dur="1" fill="hold">
                                          <p:stCondLst>
                                            <p:cond delay="499"/>
                                          </p:stCondLst>
                                        </p:cTn>
                                        <p:tgtEl>
                                          <p:spTgt spid="4"/>
                                        </p:tgtEl>
                                        <p:attrNameLst>
                                          <p:attrName>style.visibility</p:attrName>
                                        </p:attrNameLst>
                                      </p:cBhvr>
                                      <p:to>
                                        <p:strVal val="hidden"/>
                                      </p:to>
                                    </p:set>
                                  </p:childTnLst>
                                </p:cTn>
                              </p:par>
                              <p:par>
                                <p:cTn id="60" presetID="10" presetClass="exit" presetSubtype="0" fill="hold" grpId="1" nodeType="withEffect">
                                  <p:stCondLst>
                                    <p:cond delay="0"/>
                                  </p:stCondLst>
                                  <p:childTnLst>
                                    <p:animEffect transition="out" filter="fade">
                                      <p:cBhvr>
                                        <p:cTn id="61" dur="500"/>
                                        <p:tgtEl>
                                          <p:spTgt spid="19"/>
                                        </p:tgtEl>
                                      </p:cBhvr>
                                    </p:animEffect>
                                    <p:set>
                                      <p:cBhvr>
                                        <p:cTn id="62" dur="1" fill="hold">
                                          <p:stCondLst>
                                            <p:cond delay="499"/>
                                          </p:stCondLst>
                                        </p:cTn>
                                        <p:tgtEl>
                                          <p:spTgt spid="19"/>
                                        </p:tgtEl>
                                        <p:attrNameLst>
                                          <p:attrName>style.visibility</p:attrName>
                                        </p:attrNameLst>
                                      </p:cBhvr>
                                      <p:to>
                                        <p:strVal val="hidden"/>
                                      </p:to>
                                    </p:set>
                                  </p:childTnLst>
                                </p:cTn>
                              </p:par>
                              <p:par>
                                <p:cTn id="63" presetID="10" presetClass="exit" presetSubtype="0" fill="hold" nodeType="withEffect">
                                  <p:stCondLst>
                                    <p:cond delay="0"/>
                                  </p:stCondLst>
                                  <p:childTnLst>
                                    <p:animEffect transition="out" filter="fade">
                                      <p:cBhvr>
                                        <p:cTn id="64" dur="500"/>
                                        <p:tgtEl>
                                          <p:spTgt spid="25"/>
                                        </p:tgtEl>
                                      </p:cBhvr>
                                    </p:animEffect>
                                    <p:set>
                                      <p:cBhvr>
                                        <p:cTn id="65" dur="1" fill="hold">
                                          <p:stCondLst>
                                            <p:cond delay="499"/>
                                          </p:stCondLst>
                                        </p:cTn>
                                        <p:tgtEl>
                                          <p:spTgt spid="25"/>
                                        </p:tgtEl>
                                        <p:attrNameLst>
                                          <p:attrName>style.visibility</p:attrName>
                                        </p:attrNameLst>
                                      </p:cBhvr>
                                      <p:to>
                                        <p:strVal val="hidden"/>
                                      </p:to>
                                    </p:set>
                                  </p:childTnLst>
                                </p:cTn>
                              </p:par>
                              <p:par>
                                <p:cTn id="66" presetID="10" presetClass="exit" presetSubtype="0" fill="hold" nodeType="withEffect">
                                  <p:stCondLst>
                                    <p:cond delay="0"/>
                                  </p:stCondLst>
                                  <p:childTnLst>
                                    <p:animEffect transition="out" filter="fade">
                                      <p:cBhvr>
                                        <p:cTn id="67" dur="500"/>
                                        <p:tgtEl>
                                          <p:spTgt spid="24"/>
                                        </p:tgtEl>
                                      </p:cBhvr>
                                    </p:animEffect>
                                    <p:set>
                                      <p:cBhvr>
                                        <p:cTn id="68" dur="1" fill="hold">
                                          <p:stCondLst>
                                            <p:cond delay="499"/>
                                          </p:stCondLst>
                                        </p:cTn>
                                        <p:tgtEl>
                                          <p:spTgt spid="24"/>
                                        </p:tgtEl>
                                        <p:attrNameLst>
                                          <p:attrName>style.visibility</p:attrName>
                                        </p:attrNameLst>
                                      </p:cBhvr>
                                      <p:to>
                                        <p:strVal val="hidden"/>
                                      </p:to>
                                    </p:set>
                                  </p:childTnLst>
                                </p:cTn>
                              </p:par>
                              <p:par>
                                <p:cTn id="69" presetID="10" presetClass="exit" presetSubtype="0" fill="hold" nodeType="withEffect">
                                  <p:stCondLst>
                                    <p:cond delay="0"/>
                                  </p:stCondLst>
                                  <p:childTnLst>
                                    <p:animEffect transition="out" filter="fade">
                                      <p:cBhvr>
                                        <p:cTn id="70" dur="500"/>
                                        <p:tgtEl>
                                          <p:spTgt spid="4"/>
                                        </p:tgtEl>
                                      </p:cBhvr>
                                    </p:animEffect>
                                    <p:set>
                                      <p:cBhvr>
                                        <p:cTn id="71" dur="1" fill="hold">
                                          <p:stCondLst>
                                            <p:cond delay="499"/>
                                          </p:stCondLst>
                                        </p:cTn>
                                        <p:tgtEl>
                                          <p:spTgt spid="4"/>
                                        </p:tgtEl>
                                        <p:attrNameLst>
                                          <p:attrName>style.visibility</p:attrName>
                                        </p:attrNameLst>
                                      </p:cBhvr>
                                      <p:to>
                                        <p:strVal val="hidden"/>
                                      </p:to>
                                    </p:set>
                                  </p:childTnLst>
                                </p:cTn>
                              </p:par>
                              <p:par>
                                <p:cTn id="72" presetID="10" presetClass="exit" presetSubtype="0" fill="hold" grpId="1" nodeType="withEffect">
                                  <p:stCondLst>
                                    <p:cond delay="0"/>
                                  </p:stCondLst>
                                  <p:childTnLst>
                                    <p:animEffect transition="out" filter="fade">
                                      <p:cBhvr>
                                        <p:cTn id="73" dur="500"/>
                                        <p:tgtEl>
                                          <p:spTgt spid="14"/>
                                        </p:tgtEl>
                                      </p:cBhvr>
                                    </p:animEffect>
                                    <p:set>
                                      <p:cBhvr>
                                        <p:cTn id="74" dur="1" fill="hold">
                                          <p:stCondLst>
                                            <p:cond delay="499"/>
                                          </p:stCondLst>
                                        </p:cTn>
                                        <p:tgtEl>
                                          <p:spTgt spid="14"/>
                                        </p:tgtEl>
                                        <p:attrNameLst>
                                          <p:attrName>style.visibility</p:attrName>
                                        </p:attrNameLst>
                                      </p:cBhvr>
                                      <p:to>
                                        <p:strVal val="hidden"/>
                                      </p:to>
                                    </p:set>
                                  </p:childTnLst>
                                </p:cTn>
                              </p:par>
                              <p:par>
                                <p:cTn id="75" presetID="10" presetClass="exit" presetSubtype="0" fill="hold" nodeType="withEffect">
                                  <p:stCondLst>
                                    <p:cond delay="0"/>
                                  </p:stCondLst>
                                  <p:childTnLst>
                                    <p:animEffect transition="out" filter="fade">
                                      <p:cBhvr>
                                        <p:cTn id="76" dur="500"/>
                                        <p:tgtEl>
                                          <p:spTgt spid="28"/>
                                        </p:tgtEl>
                                      </p:cBhvr>
                                    </p:animEffect>
                                    <p:set>
                                      <p:cBhvr>
                                        <p:cTn id="77" dur="1" fill="hold">
                                          <p:stCondLst>
                                            <p:cond delay="499"/>
                                          </p:stCondLst>
                                        </p:cTn>
                                        <p:tgtEl>
                                          <p:spTgt spid="28"/>
                                        </p:tgtEl>
                                        <p:attrNameLst>
                                          <p:attrName>style.visibility</p:attrName>
                                        </p:attrNameLst>
                                      </p:cBhvr>
                                      <p:to>
                                        <p:strVal val="hidden"/>
                                      </p:to>
                                    </p:set>
                                  </p:childTnLst>
                                </p:cTn>
                              </p:par>
                            </p:childTnLst>
                          </p:cTn>
                        </p:par>
                        <p:par>
                          <p:cTn id="78" fill="hold">
                            <p:stCondLst>
                              <p:cond delay="500"/>
                            </p:stCondLst>
                            <p:childTnLst>
                              <p:par>
                                <p:cTn id="79" presetID="10" presetClass="entr" presetSubtype="0" fill="hold" grpId="0" nodeType="afterEffect">
                                  <p:stCondLst>
                                    <p:cond delay="0"/>
                                  </p:stCondLst>
                                  <p:childTnLst>
                                    <p:set>
                                      <p:cBhvr>
                                        <p:cTn id="80" dur="1" fill="hold">
                                          <p:stCondLst>
                                            <p:cond delay="0"/>
                                          </p:stCondLst>
                                        </p:cTn>
                                        <p:tgtEl>
                                          <p:spTgt spid="42"/>
                                        </p:tgtEl>
                                        <p:attrNameLst>
                                          <p:attrName>style.visibility</p:attrName>
                                        </p:attrNameLst>
                                      </p:cBhvr>
                                      <p:to>
                                        <p:strVal val="visible"/>
                                      </p:to>
                                    </p:set>
                                    <p:animEffect transition="in" filter="fade">
                                      <p:cBhvr>
                                        <p:cTn id="81"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6" grpId="0"/>
      <p:bldP spid="27" grpId="0"/>
      <p:bldP spid="4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0" y="5334000"/>
            <a:ext cx="9144000" cy="12954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p:cNvPicPr>
            <a:picLocks noChangeAspect="1" noChangeArrowheads="1"/>
          </p:cNvPicPr>
          <p:nvPr/>
        </p:nvPicPr>
        <p:blipFill>
          <a:blip r:embed="rId4"/>
          <a:srcRect/>
          <a:stretch>
            <a:fillRect/>
          </a:stretch>
        </p:blipFill>
        <p:spPr bwMode="auto">
          <a:xfrm>
            <a:off x="533400" y="1143000"/>
            <a:ext cx="8140634" cy="4191000"/>
          </a:xfrm>
          <a:prstGeom prst="rect">
            <a:avLst/>
          </a:prstGeom>
          <a:noFill/>
          <a:ln w="9525">
            <a:noFill/>
            <a:miter lim="800000"/>
            <a:headEnd/>
            <a:tailEnd/>
          </a:ln>
          <a:effectLst/>
        </p:spPr>
      </p:pic>
      <p:sp>
        <p:nvSpPr>
          <p:cNvPr id="6" name="Rectangle 5"/>
          <p:cNvSpPr/>
          <p:nvPr/>
        </p:nvSpPr>
        <p:spPr>
          <a:xfrm>
            <a:off x="5783283" y="1066800"/>
            <a:ext cx="2849748" cy="42629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10"/>
          <p:cNvGrpSpPr/>
          <p:nvPr/>
        </p:nvGrpSpPr>
        <p:grpSpPr>
          <a:xfrm>
            <a:off x="2881023" y="914400"/>
            <a:ext cx="2997263" cy="4419600"/>
            <a:chOff x="2881023" y="1295400"/>
            <a:chExt cx="2986377" cy="4419600"/>
          </a:xfrm>
        </p:grpSpPr>
        <p:sp>
          <p:nvSpPr>
            <p:cNvPr id="5" name="Rectangle 4"/>
            <p:cNvSpPr/>
            <p:nvPr/>
          </p:nvSpPr>
          <p:spPr>
            <a:xfrm>
              <a:off x="3810000" y="1295400"/>
              <a:ext cx="2057400" cy="441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593990" y="1523999"/>
              <a:ext cx="444610" cy="20938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609892" y="4587903"/>
              <a:ext cx="428708" cy="11270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895600" y="3352799"/>
              <a:ext cx="674536" cy="2650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2881023" y="3449539"/>
              <a:ext cx="490330" cy="2650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3" name="Picture 2"/>
          <p:cNvPicPr>
            <a:picLocks noChangeAspect="1" noChangeArrowheads="1"/>
          </p:cNvPicPr>
          <p:nvPr/>
        </p:nvPicPr>
        <p:blipFill>
          <a:blip r:embed="rId5"/>
          <a:srcRect/>
          <a:stretch>
            <a:fillRect/>
          </a:stretch>
        </p:blipFill>
        <p:spPr bwMode="auto">
          <a:xfrm>
            <a:off x="4800600" y="1219200"/>
            <a:ext cx="3160643" cy="4038600"/>
          </a:xfrm>
          <a:prstGeom prst="rect">
            <a:avLst/>
          </a:prstGeom>
          <a:noFill/>
          <a:ln w="9525">
            <a:solidFill>
              <a:schemeClr val="accent1"/>
            </a:solidFill>
            <a:miter lim="800000"/>
            <a:headEnd/>
            <a:tailEnd/>
          </a:ln>
          <a:effectLst/>
        </p:spPr>
      </p:pic>
      <p:sp>
        <p:nvSpPr>
          <p:cNvPr id="14" name="Freeform 13"/>
          <p:cNvSpPr/>
          <p:nvPr/>
        </p:nvSpPr>
        <p:spPr>
          <a:xfrm>
            <a:off x="5712262" y="1604818"/>
            <a:ext cx="1278632" cy="3281646"/>
          </a:xfrm>
          <a:custGeom>
            <a:avLst/>
            <a:gdLst>
              <a:gd name="connsiteX0" fmla="*/ 1201157 w 1302757"/>
              <a:gd name="connsiteY0" fmla="*/ 3343564 h 3343564"/>
              <a:gd name="connsiteX1" fmla="*/ 1164212 w 1302757"/>
              <a:gd name="connsiteY1" fmla="*/ 3288146 h 3343564"/>
              <a:gd name="connsiteX2" fmla="*/ 1127266 w 1302757"/>
              <a:gd name="connsiteY2" fmla="*/ 3223491 h 3343564"/>
              <a:gd name="connsiteX3" fmla="*/ 1081084 w 1302757"/>
              <a:gd name="connsiteY3" fmla="*/ 3168073 h 3343564"/>
              <a:gd name="connsiteX4" fmla="*/ 1071848 w 1302757"/>
              <a:gd name="connsiteY4" fmla="*/ 3140364 h 3343564"/>
              <a:gd name="connsiteX5" fmla="*/ 1053375 w 1302757"/>
              <a:gd name="connsiteY5" fmla="*/ 3112655 h 3343564"/>
              <a:gd name="connsiteX6" fmla="*/ 1034903 w 1302757"/>
              <a:gd name="connsiteY6" fmla="*/ 3029527 h 3343564"/>
              <a:gd name="connsiteX7" fmla="*/ 1016430 w 1302757"/>
              <a:gd name="connsiteY7" fmla="*/ 2974109 h 3343564"/>
              <a:gd name="connsiteX8" fmla="*/ 1025666 w 1302757"/>
              <a:gd name="connsiteY8" fmla="*/ 2817091 h 3343564"/>
              <a:gd name="connsiteX9" fmla="*/ 1034903 w 1302757"/>
              <a:gd name="connsiteY9" fmla="*/ 2780146 h 3343564"/>
              <a:gd name="connsiteX10" fmla="*/ 1062612 w 1302757"/>
              <a:gd name="connsiteY10" fmla="*/ 2752437 h 3343564"/>
              <a:gd name="connsiteX11" fmla="*/ 1118030 w 1302757"/>
              <a:gd name="connsiteY11" fmla="*/ 2660073 h 3343564"/>
              <a:gd name="connsiteX12" fmla="*/ 1136503 w 1302757"/>
              <a:gd name="connsiteY12" fmla="*/ 2632364 h 3343564"/>
              <a:gd name="connsiteX13" fmla="*/ 1154975 w 1302757"/>
              <a:gd name="connsiteY13" fmla="*/ 2604655 h 3343564"/>
              <a:gd name="connsiteX14" fmla="*/ 1182684 w 1302757"/>
              <a:gd name="connsiteY14" fmla="*/ 2576946 h 3343564"/>
              <a:gd name="connsiteX15" fmla="*/ 1210394 w 1302757"/>
              <a:gd name="connsiteY15" fmla="*/ 2558473 h 3343564"/>
              <a:gd name="connsiteX16" fmla="*/ 1228866 w 1302757"/>
              <a:gd name="connsiteY16" fmla="*/ 2521527 h 3343564"/>
              <a:gd name="connsiteX17" fmla="*/ 1238103 w 1302757"/>
              <a:gd name="connsiteY17" fmla="*/ 2493818 h 3343564"/>
              <a:gd name="connsiteX18" fmla="*/ 1256575 w 1302757"/>
              <a:gd name="connsiteY18" fmla="*/ 2466109 h 3343564"/>
              <a:gd name="connsiteX19" fmla="*/ 1265812 w 1302757"/>
              <a:gd name="connsiteY19" fmla="*/ 2438400 h 3343564"/>
              <a:gd name="connsiteX20" fmla="*/ 1284284 w 1302757"/>
              <a:gd name="connsiteY20" fmla="*/ 2364509 h 3343564"/>
              <a:gd name="connsiteX21" fmla="*/ 1302757 w 1302757"/>
              <a:gd name="connsiteY21" fmla="*/ 2198255 h 3343564"/>
              <a:gd name="connsiteX22" fmla="*/ 1293521 w 1302757"/>
              <a:gd name="connsiteY22" fmla="*/ 1838037 h 3343564"/>
              <a:gd name="connsiteX23" fmla="*/ 1284284 w 1302757"/>
              <a:gd name="connsiteY23" fmla="*/ 1801091 h 3343564"/>
              <a:gd name="connsiteX24" fmla="*/ 1275048 w 1302757"/>
              <a:gd name="connsiteY24" fmla="*/ 1727200 h 3343564"/>
              <a:gd name="connsiteX25" fmla="*/ 1265812 w 1302757"/>
              <a:gd name="connsiteY25" fmla="*/ 1699491 h 3343564"/>
              <a:gd name="connsiteX26" fmla="*/ 1247339 w 1302757"/>
              <a:gd name="connsiteY26" fmla="*/ 1607127 h 3343564"/>
              <a:gd name="connsiteX27" fmla="*/ 1238103 w 1302757"/>
              <a:gd name="connsiteY27" fmla="*/ 1579418 h 3343564"/>
              <a:gd name="connsiteX28" fmla="*/ 1219630 w 1302757"/>
              <a:gd name="connsiteY28" fmla="*/ 1505527 h 3343564"/>
              <a:gd name="connsiteX29" fmla="*/ 1201157 w 1302757"/>
              <a:gd name="connsiteY29" fmla="*/ 1450109 h 3343564"/>
              <a:gd name="connsiteX30" fmla="*/ 1191921 w 1302757"/>
              <a:gd name="connsiteY30" fmla="*/ 1413164 h 3343564"/>
              <a:gd name="connsiteX31" fmla="*/ 1016430 w 1302757"/>
              <a:gd name="connsiteY31" fmla="*/ 1403927 h 3343564"/>
              <a:gd name="connsiteX32" fmla="*/ 951775 w 1302757"/>
              <a:gd name="connsiteY32" fmla="*/ 1385455 h 3343564"/>
              <a:gd name="connsiteX33" fmla="*/ 905594 w 1302757"/>
              <a:gd name="connsiteY33" fmla="*/ 1366982 h 3343564"/>
              <a:gd name="connsiteX34" fmla="*/ 859412 w 1302757"/>
              <a:gd name="connsiteY34" fmla="*/ 1357746 h 3343564"/>
              <a:gd name="connsiteX35" fmla="*/ 822466 w 1302757"/>
              <a:gd name="connsiteY35" fmla="*/ 1348509 h 3343564"/>
              <a:gd name="connsiteX36" fmla="*/ 794757 w 1302757"/>
              <a:gd name="connsiteY36" fmla="*/ 1339273 h 3343564"/>
              <a:gd name="connsiteX37" fmla="*/ 739339 w 1302757"/>
              <a:gd name="connsiteY37" fmla="*/ 1330037 h 3343564"/>
              <a:gd name="connsiteX38" fmla="*/ 665448 w 1302757"/>
              <a:gd name="connsiteY38" fmla="*/ 1311564 h 3343564"/>
              <a:gd name="connsiteX39" fmla="*/ 416066 w 1302757"/>
              <a:gd name="connsiteY39" fmla="*/ 1330037 h 3343564"/>
              <a:gd name="connsiteX40" fmla="*/ 388357 w 1302757"/>
              <a:gd name="connsiteY40" fmla="*/ 1339273 h 3343564"/>
              <a:gd name="connsiteX41" fmla="*/ 305230 w 1302757"/>
              <a:gd name="connsiteY41" fmla="*/ 1348509 h 3343564"/>
              <a:gd name="connsiteX42" fmla="*/ 277521 w 1302757"/>
              <a:gd name="connsiteY42" fmla="*/ 1357746 h 3343564"/>
              <a:gd name="connsiteX43" fmla="*/ 249812 w 1302757"/>
              <a:gd name="connsiteY43" fmla="*/ 1376218 h 3343564"/>
              <a:gd name="connsiteX44" fmla="*/ 212866 w 1302757"/>
              <a:gd name="connsiteY44" fmla="*/ 1385455 h 3343564"/>
              <a:gd name="connsiteX45" fmla="*/ 157448 w 1302757"/>
              <a:gd name="connsiteY45" fmla="*/ 1422400 h 3343564"/>
              <a:gd name="connsiteX46" fmla="*/ 92794 w 1302757"/>
              <a:gd name="connsiteY46" fmla="*/ 1440873 h 3343564"/>
              <a:gd name="connsiteX47" fmla="*/ 28139 w 1302757"/>
              <a:gd name="connsiteY47" fmla="*/ 1459346 h 3343564"/>
              <a:gd name="connsiteX48" fmla="*/ 28139 w 1302757"/>
              <a:gd name="connsiteY48" fmla="*/ 1293091 h 3343564"/>
              <a:gd name="connsiteX49" fmla="*/ 55848 w 1302757"/>
              <a:gd name="connsiteY49" fmla="*/ 1209964 h 3343564"/>
              <a:gd name="connsiteX50" fmla="*/ 157448 w 1302757"/>
              <a:gd name="connsiteY50" fmla="*/ 1154546 h 3343564"/>
              <a:gd name="connsiteX51" fmla="*/ 240575 w 1302757"/>
              <a:gd name="connsiteY51" fmla="*/ 1145309 h 3343564"/>
              <a:gd name="connsiteX52" fmla="*/ 619266 w 1302757"/>
              <a:gd name="connsiteY52" fmla="*/ 1154546 h 3343564"/>
              <a:gd name="connsiteX53" fmla="*/ 748575 w 1302757"/>
              <a:gd name="connsiteY53" fmla="*/ 1173018 h 3343564"/>
              <a:gd name="connsiteX54" fmla="*/ 822466 w 1302757"/>
              <a:gd name="connsiteY54" fmla="*/ 1163782 h 3343564"/>
              <a:gd name="connsiteX55" fmla="*/ 840939 w 1302757"/>
              <a:gd name="connsiteY55" fmla="*/ 1108364 h 3343564"/>
              <a:gd name="connsiteX56" fmla="*/ 877884 w 1302757"/>
              <a:gd name="connsiteY56" fmla="*/ 1052946 h 3343564"/>
              <a:gd name="connsiteX57" fmla="*/ 887121 w 1302757"/>
              <a:gd name="connsiteY57" fmla="*/ 1025237 h 3343564"/>
              <a:gd name="connsiteX58" fmla="*/ 924066 w 1302757"/>
              <a:gd name="connsiteY58" fmla="*/ 969818 h 3343564"/>
              <a:gd name="connsiteX59" fmla="*/ 942539 w 1302757"/>
              <a:gd name="connsiteY59" fmla="*/ 803564 h 3343564"/>
              <a:gd name="connsiteX60" fmla="*/ 933303 w 1302757"/>
              <a:gd name="connsiteY60" fmla="*/ 692727 h 3343564"/>
              <a:gd name="connsiteX61" fmla="*/ 905594 w 1302757"/>
              <a:gd name="connsiteY61" fmla="*/ 508000 h 3343564"/>
              <a:gd name="connsiteX62" fmla="*/ 896357 w 1302757"/>
              <a:gd name="connsiteY62" fmla="*/ 471055 h 3343564"/>
              <a:gd name="connsiteX63" fmla="*/ 887121 w 1302757"/>
              <a:gd name="connsiteY63" fmla="*/ 387927 h 3343564"/>
              <a:gd name="connsiteX64" fmla="*/ 868648 w 1302757"/>
              <a:gd name="connsiteY64" fmla="*/ 277091 h 3343564"/>
              <a:gd name="connsiteX65" fmla="*/ 859412 w 1302757"/>
              <a:gd name="connsiteY65" fmla="*/ 203200 h 3343564"/>
              <a:gd name="connsiteX66" fmla="*/ 877884 w 1302757"/>
              <a:gd name="connsiteY66" fmla="*/ 138546 h 3343564"/>
              <a:gd name="connsiteX67" fmla="*/ 905594 w 1302757"/>
              <a:gd name="connsiteY67" fmla="*/ 110837 h 3343564"/>
              <a:gd name="connsiteX68" fmla="*/ 933303 w 1302757"/>
              <a:gd name="connsiteY68" fmla="*/ 73891 h 3343564"/>
              <a:gd name="connsiteX69" fmla="*/ 951775 w 1302757"/>
              <a:gd name="connsiteY69" fmla="*/ 36946 h 3343564"/>
              <a:gd name="connsiteX70" fmla="*/ 979484 w 1302757"/>
              <a:gd name="connsiteY70" fmla="*/ 0 h 3343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302757" h="3343564">
                <a:moveTo>
                  <a:pt x="1201157" y="3343564"/>
                </a:moveTo>
                <a:cubicBezTo>
                  <a:pt x="1188842" y="3325091"/>
                  <a:pt x="1175634" y="3307184"/>
                  <a:pt x="1164212" y="3288146"/>
                </a:cubicBezTo>
                <a:cubicBezTo>
                  <a:pt x="1144853" y="3255880"/>
                  <a:pt x="1150089" y="3250878"/>
                  <a:pt x="1127266" y="3223491"/>
                </a:cubicBezTo>
                <a:cubicBezTo>
                  <a:pt x="1068002" y="3152374"/>
                  <a:pt x="1126949" y="3236869"/>
                  <a:pt x="1081084" y="3168073"/>
                </a:cubicBezTo>
                <a:cubicBezTo>
                  <a:pt x="1078005" y="3158837"/>
                  <a:pt x="1076202" y="3149072"/>
                  <a:pt x="1071848" y="3140364"/>
                </a:cubicBezTo>
                <a:cubicBezTo>
                  <a:pt x="1066884" y="3130435"/>
                  <a:pt x="1057748" y="3122858"/>
                  <a:pt x="1053375" y="3112655"/>
                </a:cubicBezTo>
                <a:cubicBezTo>
                  <a:pt x="1047155" y="3098141"/>
                  <a:pt x="1038190" y="3041580"/>
                  <a:pt x="1034903" y="3029527"/>
                </a:cubicBezTo>
                <a:cubicBezTo>
                  <a:pt x="1029780" y="3010741"/>
                  <a:pt x="1016430" y="2974109"/>
                  <a:pt x="1016430" y="2974109"/>
                </a:cubicBezTo>
                <a:cubicBezTo>
                  <a:pt x="1019509" y="2921770"/>
                  <a:pt x="1020695" y="2869285"/>
                  <a:pt x="1025666" y="2817091"/>
                </a:cubicBezTo>
                <a:cubicBezTo>
                  <a:pt x="1026870" y="2804454"/>
                  <a:pt x="1028605" y="2791167"/>
                  <a:pt x="1034903" y="2780146"/>
                </a:cubicBezTo>
                <a:cubicBezTo>
                  <a:pt x="1041384" y="2768805"/>
                  <a:pt x="1053376" y="2761673"/>
                  <a:pt x="1062612" y="2752437"/>
                </a:cubicBezTo>
                <a:cubicBezTo>
                  <a:pt x="1091012" y="2695633"/>
                  <a:pt x="1073446" y="2726947"/>
                  <a:pt x="1118030" y="2660073"/>
                </a:cubicBezTo>
                <a:lnTo>
                  <a:pt x="1136503" y="2632364"/>
                </a:lnTo>
                <a:cubicBezTo>
                  <a:pt x="1142660" y="2623128"/>
                  <a:pt x="1147126" y="2612504"/>
                  <a:pt x="1154975" y="2604655"/>
                </a:cubicBezTo>
                <a:cubicBezTo>
                  <a:pt x="1164211" y="2595419"/>
                  <a:pt x="1172649" y="2585308"/>
                  <a:pt x="1182684" y="2576946"/>
                </a:cubicBezTo>
                <a:cubicBezTo>
                  <a:pt x="1191212" y="2569839"/>
                  <a:pt x="1201157" y="2564631"/>
                  <a:pt x="1210394" y="2558473"/>
                </a:cubicBezTo>
                <a:cubicBezTo>
                  <a:pt x="1216551" y="2546158"/>
                  <a:pt x="1223442" y="2534183"/>
                  <a:pt x="1228866" y="2521527"/>
                </a:cubicBezTo>
                <a:cubicBezTo>
                  <a:pt x="1232701" y="2512578"/>
                  <a:pt x="1233749" y="2502526"/>
                  <a:pt x="1238103" y="2493818"/>
                </a:cubicBezTo>
                <a:cubicBezTo>
                  <a:pt x="1243067" y="2483889"/>
                  <a:pt x="1251611" y="2476038"/>
                  <a:pt x="1256575" y="2466109"/>
                </a:cubicBezTo>
                <a:cubicBezTo>
                  <a:pt x="1260929" y="2457401"/>
                  <a:pt x="1263250" y="2447793"/>
                  <a:pt x="1265812" y="2438400"/>
                </a:cubicBezTo>
                <a:cubicBezTo>
                  <a:pt x="1272492" y="2413906"/>
                  <a:pt x="1280693" y="2389642"/>
                  <a:pt x="1284284" y="2364509"/>
                </a:cubicBezTo>
                <a:cubicBezTo>
                  <a:pt x="1298331" y="2266191"/>
                  <a:pt x="1291550" y="2321536"/>
                  <a:pt x="1302757" y="2198255"/>
                </a:cubicBezTo>
                <a:cubicBezTo>
                  <a:pt x="1299678" y="2078182"/>
                  <a:pt x="1299102" y="1958019"/>
                  <a:pt x="1293521" y="1838037"/>
                </a:cubicBezTo>
                <a:cubicBezTo>
                  <a:pt x="1292931" y="1825356"/>
                  <a:pt x="1286371" y="1813613"/>
                  <a:pt x="1284284" y="1801091"/>
                </a:cubicBezTo>
                <a:cubicBezTo>
                  <a:pt x="1280203" y="1776607"/>
                  <a:pt x="1279488" y="1751622"/>
                  <a:pt x="1275048" y="1727200"/>
                </a:cubicBezTo>
                <a:cubicBezTo>
                  <a:pt x="1273306" y="1717621"/>
                  <a:pt x="1268001" y="1708978"/>
                  <a:pt x="1265812" y="1699491"/>
                </a:cubicBezTo>
                <a:cubicBezTo>
                  <a:pt x="1258752" y="1668897"/>
                  <a:pt x="1257268" y="1636914"/>
                  <a:pt x="1247339" y="1607127"/>
                </a:cubicBezTo>
                <a:cubicBezTo>
                  <a:pt x="1244260" y="1597891"/>
                  <a:pt x="1240665" y="1588811"/>
                  <a:pt x="1238103" y="1579418"/>
                </a:cubicBezTo>
                <a:cubicBezTo>
                  <a:pt x="1231423" y="1554924"/>
                  <a:pt x="1227659" y="1529612"/>
                  <a:pt x="1219630" y="1505527"/>
                </a:cubicBezTo>
                <a:cubicBezTo>
                  <a:pt x="1213472" y="1487054"/>
                  <a:pt x="1205880" y="1469000"/>
                  <a:pt x="1201157" y="1450109"/>
                </a:cubicBezTo>
                <a:cubicBezTo>
                  <a:pt x="1198078" y="1437794"/>
                  <a:pt x="1204236" y="1416243"/>
                  <a:pt x="1191921" y="1413164"/>
                </a:cubicBezTo>
                <a:cubicBezTo>
                  <a:pt x="1135092" y="1398957"/>
                  <a:pt x="1074927" y="1407006"/>
                  <a:pt x="1016430" y="1403927"/>
                </a:cubicBezTo>
                <a:cubicBezTo>
                  <a:pt x="994878" y="1397770"/>
                  <a:pt x="973039" y="1392543"/>
                  <a:pt x="951775" y="1385455"/>
                </a:cubicBezTo>
                <a:cubicBezTo>
                  <a:pt x="936046" y="1380212"/>
                  <a:pt x="921474" y="1371746"/>
                  <a:pt x="905594" y="1366982"/>
                </a:cubicBezTo>
                <a:cubicBezTo>
                  <a:pt x="890557" y="1362471"/>
                  <a:pt x="874737" y="1361152"/>
                  <a:pt x="859412" y="1357746"/>
                </a:cubicBezTo>
                <a:cubicBezTo>
                  <a:pt x="847020" y="1354992"/>
                  <a:pt x="834672" y="1351996"/>
                  <a:pt x="822466" y="1348509"/>
                </a:cubicBezTo>
                <a:cubicBezTo>
                  <a:pt x="813105" y="1345834"/>
                  <a:pt x="804261" y="1341385"/>
                  <a:pt x="794757" y="1339273"/>
                </a:cubicBezTo>
                <a:cubicBezTo>
                  <a:pt x="776475" y="1335211"/>
                  <a:pt x="757651" y="1333961"/>
                  <a:pt x="739339" y="1330037"/>
                </a:cubicBezTo>
                <a:cubicBezTo>
                  <a:pt x="714514" y="1324717"/>
                  <a:pt x="665448" y="1311564"/>
                  <a:pt x="665448" y="1311564"/>
                </a:cubicBezTo>
                <a:cubicBezTo>
                  <a:pt x="636859" y="1313470"/>
                  <a:pt x="455322" y="1324803"/>
                  <a:pt x="416066" y="1330037"/>
                </a:cubicBezTo>
                <a:cubicBezTo>
                  <a:pt x="406415" y="1331324"/>
                  <a:pt x="397960" y="1337672"/>
                  <a:pt x="388357" y="1339273"/>
                </a:cubicBezTo>
                <a:cubicBezTo>
                  <a:pt x="360857" y="1343856"/>
                  <a:pt x="332939" y="1345430"/>
                  <a:pt x="305230" y="1348509"/>
                </a:cubicBezTo>
                <a:cubicBezTo>
                  <a:pt x="295994" y="1351588"/>
                  <a:pt x="286229" y="1353392"/>
                  <a:pt x="277521" y="1357746"/>
                </a:cubicBezTo>
                <a:cubicBezTo>
                  <a:pt x="267592" y="1362710"/>
                  <a:pt x="260015" y="1371845"/>
                  <a:pt x="249812" y="1376218"/>
                </a:cubicBezTo>
                <a:cubicBezTo>
                  <a:pt x="238144" y="1381219"/>
                  <a:pt x="225181" y="1382376"/>
                  <a:pt x="212866" y="1385455"/>
                </a:cubicBezTo>
                <a:cubicBezTo>
                  <a:pt x="194393" y="1397770"/>
                  <a:pt x="178510" y="1415379"/>
                  <a:pt x="157448" y="1422400"/>
                </a:cubicBezTo>
                <a:cubicBezTo>
                  <a:pt x="91037" y="1444539"/>
                  <a:pt x="173944" y="1417688"/>
                  <a:pt x="92794" y="1440873"/>
                </a:cubicBezTo>
                <a:cubicBezTo>
                  <a:pt x="0" y="1467384"/>
                  <a:pt x="143685" y="1430457"/>
                  <a:pt x="28139" y="1459346"/>
                </a:cubicBezTo>
                <a:cubicBezTo>
                  <a:pt x="12197" y="1379634"/>
                  <a:pt x="14716" y="1413902"/>
                  <a:pt x="28139" y="1293091"/>
                </a:cubicBezTo>
                <a:cubicBezTo>
                  <a:pt x="30474" y="1272075"/>
                  <a:pt x="38775" y="1227037"/>
                  <a:pt x="55848" y="1209964"/>
                </a:cubicBezTo>
                <a:cubicBezTo>
                  <a:pt x="74560" y="1191252"/>
                  <a:pt x="128366" y="1160778"/>
                  <a:pt x="157448" y="1154546"/>
                </a:cubicBezTo>
                <a:cubicBezTo>
                  <a:pt x="184709" y="1148704"/>
                  <a:pt x="212866" y="1148388"/>
                  <a:pt x="240575" y="1145309"/>
                </a:cubicBezTo>
                <a:lnTo>
                  <a:pt x="619266" y="1154546"/>
                </a:lnTo>
                <a:cubicBezTo>
                  <a:pt x="693985" y="1157476"/>
                  <a:pt x="694033" y="1159383"/>
                  <a:pt x="748575" y="1173018"/>
                </a:cubicBezTo>
                <a:cubicBezTo>
                  <a:pt x="773205" y="1169939"/>
                  <a:pt x="802131" y="1178016"/>
                  <a:pt x="822466" y="1163782"/>
                </a:cubicBezTo>
                <a:cubicBezTo>
                  <a:pt x="838418" y="1152616"/>
                  <a:pt x="830138" y="1124566"/>
                  <a:pt x="840939" y="1108364"/>
                </a:cubicBezTo>
                <a:cubicBezTo>
                  <a:pt x="853254" y="1089891"/>
                  <a:pt x="870863" y="1074008"/>
                  <a:pt x="877884" y="1052946"/>
                </a:cubicBezTo>
                <a:cubicBezTo>
                  <a:pt x="880963" y="1043710"/>
                  <a:pt x="882393" y="1033748"/>
                  <a:pt x="887121" y="1025237"/>
                </a:cubicBezTo>
                <a:cubicBezTo>
                  <a:pt x="897903" y="1005829"/>
                  <a:pt x="924066" y="969818"/>
                  <a:pt x="924066" y="969818"/>
                </a:cubicBezTo>
                <a:cubicBezTo>
                  <a:pt x="933947" y="910536"/>
                  <a:pt x="942539" y="868320"/>
                  <a:pt x="942539" y="803564"/>
                </a:cubicBezTo>
                <a:cubicBezTo>
                  <a:pt x="942539" y="766490"/>
                  <a:pt x="937553" y="729556"/>
                  <a:pt x="933303" y="692727"/>
                </a:cubicBezTo>
                <a:cubicBezTo>
                  <a:pt x="932181" y="682999"/>
                  <a:pt x="913386" y="546959"/>
                  <a:pt x="905594" y="508000"/>
                </a:cubicBezTo>
                <a:cubicBezTo>
                  <a:pt x="903104" y="495552"/>
                  <a:pt x="899436" y="483370"/>
                  <a:pt x="896357" y="471055"/>
                </a:cubicBezTo>
                <a:cubicBezTo>
                  <a:pt x="893278" y="443346"/>
                  <a:pt x="891064" y="415527"/>
                  <a:pt x="887121" y="387927"/>
                </a:cubicBezTo>
                <a:cubicBezTo>
                  <a:pt x="881824" y="350848"/>
                  <a:pt x="873294" y="314257"/>
                  <a:pt x="868648" y="277091"/>
                </a:cubicBezTo>
                <a:lnTo>
                  <a:pt x="859412" y="203200"/>
                </a:lnTo>
                <a:cubicBezTo>
                  <a:pt x="865569" y="181649"/>
                  <a:pt x="867860" y="158593"/>
                  <a:pt x="877884" y="138546"/>
                </a:cubicBezTo>
                <a:cubicBezTo>
                  <a:pt x="883726" y="126863"/>
                  <a:pt x="897093" y="120755"/>
                  <a:pt x="905594" y="110837"/>
                </a:cubicBezTo>
                <a:cubicBezTo>
                  <a:pt x="915612" y="99149"/>
                  <a:pt x="925144" y="86945"/>
                  <a:pt x="933303" y="73891"/>
                </a:cubicBezTo>
                <a:cubicBezTo>
                  <a:pt x="940600" y="62215"/>
                  <a:pt x="944944" y="48900"/>
                  <a:pt x="951775" y="36946"/>
                </a:cubicBezTo>
                <a:cubicBezTo>
                  <a:pt x="965699" y="12580"/>
                  <a:pt x="965131" y="14355"/>
                  <a:pt x="979484" y="0"/>
                </a:cubicBezTo>
              </a:path>
            </a:pathLst>
          </a:cu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15" name="Picture 14" descr="walk.png"/>
          <p:cNvPicPr>
            <a:picLocks noChangeAspect="1"/>
          </p:cNvPicPr>
          <p:nvPr/>
        </p:nvPicPr>
        <p:blipFill>
          <a:blip r:embed="rId6"/>
          <a:stretch>
            <a:fillRect/>
          </a:stretch>
        </p:blipFill>
        <p:spPr>
          <a:xfrm>
            <a:off x="6477000" y="1295400"/>
            <a:ext cx="407235" cy="386351"/>
          </a:xfrm>
          <a:prstGeom prst="rect">
            <a:avLst/>
          </a:prstGeom>
        </p:spPr>
      </p:pic>
      <p:pic>
        <p:nvPicPr>
          <p:cNvPr id="24" name="Picture 68" descr="devil"/>
          <p:cNvPicPr>
            <a:picLocks noChangeAspect="1" noChangeArrowheads="1"/>
          </p:cNvPicPr>
          <p:nvPr/>
        </p:nvPicPr>
        <p:blipFill>
          <a:blip r:embed="rId7" cstate="screen"/>
          <a:srcRect/>
          <a:stretch>
            <a:fillRect/>
          </a:stretch>
        </p:blipFill>
        <p:spPr bwMode="auto">
          <a:xfrm flipH="1">
            <a:off x="2209800" y="1295400"/>
            <a:ext cx="522494" cy="547405"/>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25" name="Picture 68" descr="devil"/>
          <p:cNvPicPr>
            <a:picLocks noChangeAspect="1" noChangeArrowheads="1"/>
          </p:cNvPicPr>
          <p:nvPr/>
        </p:nvPicPr>
        <p:blipFill>
          <a:blip r:embed="rId7" cstate="screen"/>
          <a:srcRect/>
          <a:stretch>
            <a:fillRect/>
          </a:stretch>
        </p:blipFill>
        <p:spPr bwMode="auto">
          <a:xfrm flipH="1">
            <a:off x="2209800" y="2971800"/>
            <a:ext cx="522494" cy="547405"/>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26" name="Rectangle 25"/>
          <p:cNvSpPr/>
          <p:nvPr/>
        </p:nvSpPr>
        <p:spPr>
          <a:xfrm>
            <a:off x="304800" y="5334000"/>
            <a:ext cx="8686800" cy="461665"/>
          </a:xfrm>
          <a:prstGeom prst="rect">
            <a:avLst/>
          </a:prstGeom>
        </p:spPr>
        <p:txBody>
          <a:bodyPr wrap="square">
            <a:spAutoFit/>
          </a:bodyPr>
          <a:lstStyle/>
          <a:p>
            <a:pPr marL="288925" lvl="1" indent="-173038">
              <a:buFont typeface="Arial" pitchFamily="34" charset="0"/>
              <a:buChar char="•"/>
            </a:pPr>
            <a:r>
              <a:rPr lang="en-US" sz="2400" b="1" u="sng" dirty="0" smtClean="0"/>
              <a:t>Location Privacy</a:t>
            </a:r>
            <a:r>
              <a:rPr lang="en-US" sz="2400" dirty="0" smtClean="0"/>
              <a:t>: Authority/databases cannot link a user’s reports</a:t>
            </a:r>
          </a:p>
        </p:txBody>
      </p:sp>
      <p:sp>
        <p:nvSpPr>
          <p:cNvPr id="27" name="Rectangle 26"/>
          <p:cNvSpPr/>
          <p:nvPr/>
        </p:nvSpPr>
        <p:spPr>
          <a:xfrm>
            <a:off x="304800" y="5715000"/>
            <a:ext cx="8077200" cy="461665"/>
          </a:xfrm>
          <a:prstGeom prst="rect">
            <a:avLst/>
          </a:prstGeom>
        </p:spPr>
        <p:txBody>
          <a:bodyPr wrap="square">
            <a:spAutoFit/>
          </a:bodyPr>
          <a:lstStyle/>
          <a:p>
            <a:pPr marL="288925" lvl="1" indent="-173038">
              <a:buFont typeface="Arial" pitchFamily="34" charset="0"/>
              <a:buChar char="•"/>
            </a:pPr>
            <a:r>
              <a:rPr lang="en-US" sz="2400" b="1" u="sng" dirty="0" smtClean="0"/>
              <a:t>Limited Influence</a:t>
            </a:r>
            <a:r>
              <a:rPr lang="en-US" sz="2400" dirty="0" smtClean="0"/>
              <a:t>: Only count 1 report per AP, per user</a:t>
            </a:r>
          </a:p>
        </p:txBody>
      </p:sp>
      <p:pic>
        <p:nvPicPr>
          <p:cNvPr id="28" name="Picture 27" descr="laptop1.png"/>
          <p:cNvPicPr>
            <a:picLocks noChangeAspect="1"/>
          </p:cNvPicPr>
          <p:nvPr/>
        </p:nvPicPr>
        <p:blipFill>
          <a:blip r:embed="rId8"/>
          <a:stretch>
            <a:fillRect/>
          </a:stretch>
        </p:blipFill>
        <p:spPr>
          <a:xfrm>
            <a:off x="4419600" y="4343400"/>
            <a:ext cx="682019" cy="580314"/>
          </a:xfrm>
          <a:prstGeom prst="rect">
            <a:avLst/>
          </a:prstGeom>
          <a:effectLst>
            <a:outerShdw blurRad="50800" dist="38100" dir="2700000" algn="tl" rotWithShape="0">
              <a:prstClr val="black">
                <a:alpha val="40000"/>
              </a:prstClr>
            </a:outerShdw>
          </a:effectLst>
        </p:spPr>
      </p:pic>
      <p:grpSp>
        <p:nvGrpSpPr>
          <p:cNvPr id="4" name="Group 32"/>
          <p:cNvGrpSpPr/>
          <p:nvPr/>
        </p:nvGrpSpPr>
        <p:grpSpPr>
          <a:xfrm>
            <a:off x="4267200" y="4038599"/>
            <a:ext cx="2297418" cy="930596"/>
            <a:chOff x="4876800" y="2971800"/>
            <a:chExt cx="2340764" cy="948154"/>
          </a:xfrm>
        </p:grpSpPr>
        <p:grpSp>
          <p:nvGrpSpPr>
            <p:cNvPr id="11" name="Group 20"/>
            <p:cNvGrpSpPr/>
            <p:nvPr/>
          </p:nvGrpSpPr>
          <p:grpSpPr>
            <a:xfrm>
              <a:off x="4876800" y="2971800"/>
              <a:ext cx="2035964" cy="643354"/>
              <a:chOff x="838200" y="3124200"/>
              <a:chExt cx="2035964" cy="643354"/>
            </a:xfrm>
          </p:grpSpPr>
          <p:sp>
            <p:nvSpPr>
              <p:cNvPr id="22" name="TextBox 165"/>
              <p:cNvSpPr txBox="1">
                <a:spLocks noChangeArrowheads="1"/>
              </p:cNvSpPr>
              <p:nvPr/>
            </p:nvSpPr>
            <p:spPr bwMode="auto">
              <a:xfrm>
                <a:off x="1676400" y="3429000"/>
                <a:ext cx="1197764" cy="338554"/>
              </a:xfrm>
              <a:prstGeom prst="rect">
                <a:avLst/>
              </a:prstGeom>
              <a:solidFill>
                <a:srgbClr val="FF6600"/>
              </a:solidFill>
              <a:ln w="9525">
                <a:solidFill>
                  <a:srgbClr val="FF0000"/>
                </a:solidFill>
                <a:miter lim="800000"/>
                <a:headEnd/>
                <a:tailEnd/>
              </a:ln>
              <a:effectLst>
                <a:outerShdw blurRad="50800" dist="38100" dir="2700000" algn="tl" rotWithShape="0">
                  <a:prstClr val="black">
                    <a:alpha val="40000"/>
                  </a:prstClr>
                </a:outerShdw>
              </a:effectLst>
            </p:spPr>
            <p:txBody>
              <a:bodyPr wrap="none">
                <a:spAutoFit/>
              </a:bodyPr>
              <a:lstStyle/>
              <a:p>
                <a:pPr algn="l"/>
                <a:r>
                  <a:rPr lang="en-US" sz="800" dirty="0" smtClean="0"/>
                  <a:t>Mallory’s Report on AP4</a:t>
                </a:r>
              </a:p>
              <a:p>
                <a:pPr algn="l"/>
                <a:r>
                  <a:rPr lang="en-US" sz="800" dirty="0" smtClean="0"/>
                  <a:t>Bandwidth</a:t>
                </a:r>
                <a:r>
                  <a:rPr lang="en-US" sz="800" dirty="0"/>
                  <a:t>: </a:t>
                </a:r>
                <a:r>
                  <a:rPr lang="en-US" sz="800" dirty="0" smtClean="0"/>
                  <a:t>10 Mbps</a:t>
                </a:r>
                <a:endParaRPr lang="en-US" sz="800" dirty="0"/>
              </a:p>
            </p:txBody>
          </p:sp>
          <p:pic>
            <p:nvPicPr>
              <p:cNvPr id="23" name="Picture 68" descr="devil"/>
              <p:cNvPicPr>
                <a:picLocks noChangeAspect="1" noChangeArrowheads="1"/>
              </p:cNvPicPr>
              <p:nvPr/>
            </p:nvPicPr>
            <p:blipFill>
              <a:blip r:embed="rId7" cstate="screen"/>
              <a:srcRect/>
              <a:stretch>
                <a:fillRect/>
              </a:stretch>
            </p:blipFill>
            <p:spPr bwMode="auto">
              <a:xfrm flipH="1">
                <a:off x="838200" y="3124200"/>
                <a:ext cx="522494" cy="547405"/>
              </a:xfrm>
              <a:prstGeom prst="rect">
                <a:avLst/>
              </a:prstGeom>
              <a:noFill/>
              <a:ln w="9525">
                <a:noFill/>
                <a:miter lim="800000"/>
                <a:headEnd/>
                <a:tailEnd/>
              </a:ln>
              <a:effectLst>
                <a:outerShdw blurRad="50800" dist="38100" dir="2700000" algn="tl" rotWithShape="0">
                  <a:prstClr val="black">
                    <a:alpha val="40000"/>
                  </a:prstClr>
                </a:outerShdw>
              </a:effectLst>
            </p:spPr>
          </p:pic>
        </p:grpSp>
        <p:sp>
          <p:nvSpPr>
            <p:cNvPr id="29" name="TextBox 165"/>
            <p:cNvSpPr txBox="1">
              <a:spLocks noChangeArrowheads="1"/>
            </p:cNvSpPr>
            <p:nvPr/>
          </p:nvSpPr>
          <p:spPr bwMode="auto">
            <a:xfrm>
              <a:off x="5791200" y="3352800"/>
              <a:ext cx="1197764" cy="338554"/>
            </a:xfrm>
            <a:prstGeom prst="rect">
              <a:avLst/>
            </a:prstGeom>
            <a:solidFill>
              <a:srgbClr val="FF6600"/>
            </a:solidFill>
            <a:ln w="9525">
              <a:solidFill>
                <a:srgbClr val="FF0000"/>
              </a:solidFill>
              <a:miter lim="800000"/>
              <a:headEnd/>
              <a:tailEnd/>
            </a:ln>
            <a:effectLst>
              <a:outerShdw blurRad="50800" dist="38100" dir="2700000" algn="tl" rotWithShape="0">
                <a:prstClr val="black">
                  <a:alpha val="40000"/>
                </a:prstClr>
              </a:outerShdw>
            </a:effectLst>
          </p:spPr>
          <p:txBody>
            <a:bodyPr wrap="none">
              <a:spAutoFit/>
            </a:bodyPr>
            <a:lstStyle/>
            <a:p>
              <a:pPr algn="l"/>
              <a:r>
                <a:rPr lang="en-US" sz="800" dirty="0" smtClean="0"/>
                <a:t>Mallory’s Report on AP4</a:t>
              </a:r>
            </a:p>
            <a:p>
              <a:pPr algn="l"/>
              <a:r>
                <a:rPr lang="en-US" sz="800" dirty="0" smtClean="0"/>
                <a:t>Bandwidth</a:t>
              </a:r>
              <a:r>
                <a:rPr lang="en-US" sz="800" dirty="0"/>
                <a:t>: </a:t>
              </a:r>
              <a:r>
                <a:rPr lang="en-US" sz="800" dirty="0" smtClean="0"/>
                <a:t>10 Mbps</a:t>
              </a:r>
              <a:endParaRPr lang="en-US" sz="800" dirty="0"/>
            </a:p>
          </p:txBody>
        </p:sp>
        <p:sp>
          <p:nvSpPr>
            <p:cNvPr id="30" name="TextBox 165"/>
            <p:cNvSpPr txBox="1">
              <a:spLocks noChangeArrowheads="1"/>
            </p:cNvSpPr>
            <p:nvPr/>
          </p:nvSpPr>
          <p:spPr bwMode="auto">
            <a:xfrm>
              <a:off x="5867400" y="3429000"/>
              <a:ext cx="1197764" cy="338554"/>
            </a:xfrm>
            <a:prstGeom prst="rect">
              <a:avLst/>
            </a:prstGeom>
            <a:solidFill>
              <a:srgbClr val="FF6600"/>
            </a:solidFill>
            <a:ln w="9525">
              <a:solidFill>
                <a:srgbClr val="FF0000"/>
              </a:solidFill>
              <a:miter lim="800000"/>
              <a:headEnd/>
              <a:tailEnd/>
            </a:ln>
            <a:effectLst>
              <a:outerShdw blurRad="50800" dist="38100" dir="2700000" algn="tl" rotWithShape="0">
                <a:prstClr val="black">
                  <a:alpha val="40000"/>
                </a:prstClr>
              </a:outerShdw>
            </a:effectLst>
          </p:spPr>
          <p:txBody>
            <a:bodyPr wrap="none">
              <a:spAutoFit/>
            </a:bodyPr>
            <a:lstStyle/>
            <a:p>
              <a:pPr algn="l"/>
              <a:r>
                <a:rPr lang="en-US" sz="800" dirty="0" smtClean="0"/>
                <a:t>Mallory’s Report on AP4</a:t>
              </a:r>
            </a:p>
            <a:p>
              <a:pPr algn="l"/>
              <a:r>
                <a:rPr lang="en-US" sz="800" dirty="0" smtClean="0"/>
                <a:t>Bandwidth</a:t>
              </a:r>
              <a:r>
                <a:rPr lang="en-US" sz="800" dirty="0"/>
                <a:t>: </a:t>
              </a:r>
              <a:r>
                <a:rPr lang="en-US" sz="800" dirty="0" smtClean="0"/>
                <a:t>10 Mbps</a:t>
              </a:r>
              <a:endParaRPr lang="en-US" sz="800" dirty="0"/>
            </a:p>
          </p:txBody>
        </p:sp>
        <p:sp>
          <p:nvSpPr>
            <p:cNvPr id="31" name="TextBox 165"/>
            <p:cNvSpPr txBox="1">
              <a:spLocks noChangeArrowheads="1"/>
            </p:cNvSpPr>
            <p:nvPr/>
          </p:nvSpPr>
          <p:spPr bwMode="auto">
            <a:xfrm>
              <a:off x="5943600" y="3505200"/>
              <a:ext cx="1197764" cy="338554"/>
            </a:xfrm>
            <a:prstGeom prst="rect">
              <a:avLst/>
            </a:prstGeom>
            <a:solidFill>
              <a:srgbClr val="FF6600"/>
            </a:solidFill>
            <a:ln w="9525">
              <a:solidFill>
                <a:srgbClr val="FF0000"/>
              </a:solidFill>
              <a:miter lim="800000"/>
              <a:headEnd/>
              <a:tailEnd/>
            </a:ln>
            <a:effectLst>
              <a:outerShdw blurRad="50800" dist="38100" dir="2700000" algn="tl" rotWithShape="0">
                <a:prstClr val="black">
                  <a:alpha val="40000"/>
                </a:prstClr>
              </a:outerShdw>
            </a:effectLst>
          </p:spPr>
          <p:txBody>
            <a:bodyPr wrap="none">
              <a:spAutoFit/>
            </a:bodyPr>
            <a:lstStyle/>
            <a:p>
              <a:pPr algn="l"/>
              <a:r>
                <a:rPr lang="en-US" sz="800" dirty="0" smtClean="0"/>
                <a:t>Mallory’s Report on AP4</a:t>
              </a:r>
            </a:p>
            <a:p>
              <a:pPr algn="l"/>
              <a:r>
                <a:rPr lang="en-US" sz="800" dirty="0" smtClean="0"/>
                <a:t>Bandwidth</a:t>
              </a:r>
              <a:r>
                <a:rPr lang="en-US" sz="800" dirty="0"/>
                <a:t>: </a:t>
              </a:r>
              <a:r>
                <a:rPr lang="en-US" sz="800" dirty="0" smtClean="0"/>
                <a:t>10 Mbps</a:t>
              </a:r>
              <a:endParaRPr lang="en-US" sz="800" dirty="0"/>
            </a:p>
          </p:txBody>
        </p:sp>
        <p:sp>
          <p:nvSpPr>
            <p:cNvPr id="32" name="TextBox 165"/>
            <p:cNvSpPr txBox="1">
              <a:spLocks noChangeArrowheads="1"/>
            </p:cNvSpPr>
            <p:nvPr/>
          </p:nvSpPr>
          <p:spPr bwMode="auto">
            <a:xfrm>
              <a:off x="6019800" y="3581400"/>
              <a:ext cx="1197764" cy="338554"/>
            </a:xfrm>
            <a:prstGeom prst="rect">
              <a:avLst/>
            </a:prstGeom>
            <a:solidFill>
              <a:srgbClr val="FF6600"/>
            </a:solidFill>
            <a:ln w="9525">
              <a:solidFill>
                <a:srgbClr val="FF0000"/>
              </a:solidFill>
              <a:miter lim="800000"/>
              <a:headEnd/>
              <a:tailEnd/>
            </a:ln>
            <a:effectLst>
              <a:outerShdw blurRad="50800" dist="38100" dir="2700000" algn="tl" rotWithShape="0">
                <a:prstClr val="black">
                  <a:alpha val="40000"/>
                </a:prstClr>
              </a:outerShdw>
            </a:effectLst>
          </p:spPr>
          <p:txBody>
            <a:bodyPr wrap="none">
              <a:spAutoFit/>
            </a:bodyPr>
            <a:lstStyle/>
            <a:p>
              <a:pPr algn="l"/>
              <a:r>
                <a:rPr lang="en-US" sz="800" dirty="0" smtClean="0"/>
                <a:t>Mallory’s Report on AP4</a:t>
              </a:r>
            </a:p>
            <a:p>
              <a:pPr algn="l"/>
              <a:r>
                <a:rPr lang="en-US" sz="800" dirty="0" smtClean="0"/>
                <a:t>Bandwidth</a:t>
              </a:r>
              <a:r>
                <a:rPr lang="en-US" sz="800" dirty="0"/>
                <a:t>: </a:t>
              </a:r>
              <a:r>
                <a:rPr lang="en-US" sz="800" dirty="0" smtClean="0"/>
                <a:t>100 Mbps</a:t>
              </a:r>
              <a:endParaRPr lang="en-US" sz="800" dirty="0"/>
            </a:p>
          </p:txBody>
        </p:sp>
      </p:grpSp>
      <p:sp>
        <p:nvSpPr>
          <p:cNvPr id="2" name="Title 1"/>
          <p:cNvSpPr>
            <a:spLocks noGrp="1"/>
          </p:cNvSpPr>
          <p:nvPr>
            <p:ph type="title"/>
          </p:nvPr>
        </p:nvSpPr>
        <p:spPr>
          <a:xfrm>
            <a:off x="457200" y="152400"/>
            <a:ext cx="8229600" cy="1066800"/>
          </a:xfrm>
        </p:spPr>
        <p:txBody>
          <a:bodyPr>
            <a:normAutofit/>
          </a:bodyPr>
          <a:lstStyle/>
          <a:p>
            <a:r>
              <a:rPr lang="en-US" dirty="0" smtClean="0"/>
              <a:t>Design Requirements</a:t>
            </a:r>
            <a:endParaRPr lang="en-US" dirty="0"/>
          </a:p>
        </p:txBody>
      </p:sp>
      <p:sp>
        <p:nvSpPr>
          <p:cNvPr id="36" name="Rectangle 35"/>
          <p:cNvSpPr/>
          <p:nvPr/>
        </p:nvSpPr>
        <p:spPr>
          <a:xfrm>
            <a:off x="990600" y="2209800"/>
            <a:ext cx="152400" cy="1143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838200" y="4953000"/>
            <a:ext cx="25146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Slide Number Placeholder 39"/>
          <p:cNvSpPr>
            <a:spLocks noGrp="1"/>
          </p:cNvSpPr>
          <p:nvPr>
            <p:ph type="sldNum" sz="quarter" idx="12"/>
          </p:nvPr>
        </p:nvSpPr>
        <p:spPr/>
        <p:txBody>
          <a:bodyPr/>
          <a:lstStyle/>
          <a:p>
            <a:fld id="{D106CAAC-188D-4FBD-8217-F6D4C11263E9}" type="slidenum">
              <a:rPr lang="en-US" smtClean="0"/>
              <a:pPr/>
              <a:t>44</a:t>
            </a:fld>
            <a:endParaRPr lang="en-US"/>
          </a:p>
        </p:txBody>
      </p:sp>
      <p:sp>
        <p:nvSpPr>
          <p:cNvPr id="39" name="Rectangle 38"/>
          <p:cNvSpPr/>
          <p:nvPr/>
        </p:nvSpPr>
        <p:spPr>
          <a:xfrm>
            <a:off x="1371600" y="2590800"/>
            <a:ext cx="6096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1066800" y="2590799"/>
            <a:ext cx="193288" cy="1635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304800" y="6096000"/>
            <a:ext cx="8077200" cy="461665"/>
          </a:xfrm>
          <a:prstGeom prst="rect">
            <a:avLst/>
          </a:prstGeom>
        </p:spPr>
        <p:txBody>
          <a:bodyPr wrap="square">
            <a:spAutoFit/>
          </a:bodyPr>
          <a:lstStyle/>
          <a:p>
            <a:pPr marL="288925" lvl="1" indent="-173038">
              <a:buFont typeface="Arial" pitchFamily="34" charset="0"/>
              <a:buChar char="•"/>
            </a:pPr>
            <a:r>
              <a:rPr lang="en-US" sz="2400" b="1" u="sng" dirty="0" smtClean="0"/>
              <a:t>Location Context</a:t>
            </a:r>
            <a:r>
              <a:rPr lang="en-US" sz="2400" dirty="0" smtClean="0"/>
              <a:t>: Account for wireless channel conditions</a:t>
            </a:r>
          </a:p>
        </p:txBody>
      </p:sp>
    </p:spTree>
    <p:custDataLst>
      <p:tags r:id="rId1"/>
    </p:custDataLst>
    <p:extLst>
      <p:ext uri="{BB962C8B-B14F-4D97-AF65-F5344CB8AC3E}">
        <p14:creationId xmlns:p14="http://schemas.microsoft.com/office/powerpoint/2010/main" val="67538061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TextBox 105"/>
          <p:cNvSpPr txBox="1"/>
          <p:nvPr/>
        </p:nvSpPr>
        <p:spPr>
          <a:xfrm>
            <a:off x="5943600" y="3124200"/>
            <a:ext cx="3023674" cy="923330"/>
          </a:xfrm>
          <a:prstGeom prst="rect">
            <a:avLst/>
          </a:prstGeom>
          <a:noFill/>
        </p:spPr>
        <p:txBody>
          <a:bodyPr wrap="square" rtlCol="0">
            <a:spAutoFit/>
          </a:bodyPr>
          <a:lstStyle/>
          <a:p>
            <a:r>
              <a:rPr lang="en-US" dirty="0" smtClean="0"/>
              <a:t>If Alice has already submitted</a:t>
            </a:r>
          </a:p>
          <a:p>
            <a:r>
              <a:rPr lang="en-US" dirty="0" smtClean="0"/>
              <a:t>a report on cafe1 then abort,</a:t>
            </a:r>
          </a:p>
          <a:p>
            <a:r>
              <a:rPr lang="en-US" dirty="0" smtClean="0"/>
              <a:t>else save the report</a:t>
            </a:r>
          </a:p>
        </p:txBody>
      </p:sp>
      <p:sp>
        <p:nvSpPr>
          <p:cNvPr id="2" name="Title 1"/>
          <p:cNvSpPr>
            <a:spLocks noGrp="1"/>
          </p:cNvSpPr>
          <p:nvPr>
            <p:ph type="title"/>
          </p:nvPr>
        </p:nvSpPr>
        <p:spPr>
          <a:xfrm>
            <a:off x="457200" y="152400"/>
            <a:ext cx="8229600" cy="1143000"/>
          </a:xfrm>
        </p:spPr>
        <p:txBody>
          <a:bodyPr/>
          <a:lstStyle/>
          <a:p>
            <a:r>
              <a:rPr lang="en-US" dirty="0" smtClean="0"/>
              <a:t>Straw men Protocols</a:t>
            </a:r>
            <a:endParaRPr lang="en-US" dirty="0"/>
          </a:p>
        </p:txBody>
      </p:sp>
      <p:sp>
        <p:nvSpPr>
          <p:cNvPr id="52" name="Rectangle 51"/>
          <p:cNvSpPr/>
          <p:nvPr/>
        </p:nvSpPr>
        <p:spPr>
          <a:xfrm>
            <a:off x="609600" y="6096000"/>
            <a:ext cx="2667000" cy="369332"/>
          </a:xfrm>
          <a:prstGeom prst="rect">
            <a:avLst/>
          </a:prstGeom>
        </p:spPr>
        <p:txBody>
          <a:bodyPr wrap="square">
            <a:spAutoFit/>
          </a:bodyPr>
          <a:lstStyle/>
          <a:p>
            <a:r>
              <a:rPr lang="en-US" i="1" dirty="0" smtClean="0"/>
              <a:t>R</a:t>
            </a:r>
            <a:r>
              <a:rPr lang="en-US" dirty="0" smtClean="0"/>
              <a:t>  </a:t>
            </a:r>
            <a:r>
              <a:rPr lang="en-US" sz="1400" dirty="0" smtClean="0">
                <a:sym typeface="Symbol"/>
              </a:rPr>
              <a:t></a:t>
            </a:r>
            <a:r>
              <a:rPr lang="en-US" dirty="0" smtClean="0"/>
              <a:t> report on cafe1</a:t>
            </a:r>
          </a:p>
        </p:txBody>
      </p:sp>
      <p:grpSp>
        <p:nvGrpSpPr>
          <p:cNvPr id="3" name="Group 109"/>
          <p:cNvGrpSpPr/>
          <p:nvPr/>
        </p:nvGrpSpPr>
        <p:grpSpPr>
          <a:xfrm>
            <a:off x="3276600" y="5334000"/>
            <a:ext cx="2667001" cy="750332"/>
            <a:chOff x="3276600" y="5334000"/>
            <a:chExt cx="2667001" cy="750332"/>
          </a:xfrm>
        </p:grpSpPr>
        <p:sp>
          <p:nvSpPr>
            <p:cNvPr id="53" name="TextBox 52"/>
            <p:cNvSpPr txBox="1"/>
            <p:nvPr/>
          </p:nvSpPr>
          <p:spPr>
            <a:xfrm>
              <a:off x="3276600" y="5715000"/>
              <a:ext cx="2667000" cy="369332"/>
            </a:xfrm>
            <a:prstGeom prst="rect">
              <a:avLst/>
            </a:prstGeom>
            <a:noFill/>
          </p:spPr>
          <p:txBody>
            <a:bodyPr wrap="square" rtlCol="0">
              <a:spAutoFit/>
            </a:bodyPr>
            <a:lstStyle/>
            <a:p>
              <a:pPr algn="ctr"/>
              <a:r>
                <a:rPr lang="en-US" dirty="0" smtClean="0">
                  <a:solidFill>
                    <a:schemeClr val="bg1">
                      <a:lumMod val="50000"/>
                    </a:schemeClr>
                  </a:solidFill>
                </a:rPr>
                <a:t>mix network</a:t>
              </a:r>
              <a:endParaRPr lang="en-US" dirty="0">
                <a:solidFill>
                  <a:schemeClr val="bg1">
                    <a:lumMod val="50000"/>
                  </a:schemeClr>
                </a:solidFill>
              </a:endParaRPr>
            </a:p>
          </p:txBody>
        </p:sp>
        <p:grpSp>
          <p:nvGrpSpPr>
            <p:cNvPr id="5" name="Group 105"/>
            <p:cNvGrpSpPr/>
            <p:nvPr/>
          </p:nvGrpSpPr>
          <p:grpSpPr>
            <a:xfrm>
              <a:off x="3276600" y="5334000"/>
              <a:ext cx="2667001" cy="381001"/>
              <a:chOff x="3276600" y="5334000"/>
              <a:chExt cx="2667001" cy="381001"/>
            </a:xfrm>
          </p:grpSpPr>
          <p:cxnSp>
            <p:nvCxnSpPr>
              <p:cNvPr id="42" name="Straight Arrow Connector 41"/>
              <p:cNvCxnSpPr/>
              <p:nvPr/>
            </p:nvCxnSpPr>
            <p:spPr>
              <a:xfrm flipV="1">
                <a:off x="3276600" y="5715000"/>
                <a:ext cx="2667001" cy="1"/>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5" name="Rectangle 64"/>
              <p:cNvSpPr/>
              <p:nvPr/>
            </p:nvSpPr>
            <p:spPr>
              <a:xfrm>
                <a:off x="4038600" y="5334000"/>
                <a:ext cx="1087157" cy="369332"/>
              </a:xfrm>
              <a:prstGeom prst="rect">
                <a:avLst/>
              </a:prstGeom>
            </p:spPr>
            <p:txBody>
              <a:bodyPr wrap="none">
                <a:spAutoFit/>
              </a:bodyPr>
              <a:lstStyle/>
              <a:p>
                <a:pPr algn="ctr"/>
                <a:r>
                  <a:rPr lang="en-US" b="1" dirty="0" smtClean="0"/>
                  <a:t>submit</a:t>
                </a:r>
                <a:r>
                  <a:rPr lang="en-US" dirty="0" smtClean="0"/>
                  <a:t>: </a:t>
                </a:r>
                <a:r>
                  <a:rPr lang="en-US" i="1" dirty="0" smtClean="0"/>
                  <a:t>R</a:t>
                </a:r>
                <a:endParaRPr lang="en-US" i="1" dirty="0"/>
              </a:p>
            </p:txBody>
          </p:sp>
        </p:grpSp>
      </p:grpSp>
      <p:grpSp>
        <p:nvGrpSpPr>
          <p:cNvPr id="8" name="Group 67"/>
          <p:cNvGrpSpPr/>
          <p:nvPr/>
        </p:nvGrpSpPr>
        <p:grpSpPr>
          <a:xfrm>
            <a:off x="3276600" y="1219200"/>
            <a:ext cx="3962400" cy="2667000"/>
            <a:chOff x="3276600" y="1219200"/>
            <a:chExt cx="3962400" cy="2667000"/>
          </a:xfrm>
        </p:grpSpPr>
        <p:cxnSp>
          <p:nvCxnSpPr>
            <p:cNvPr id="6" name="Straight Connector 5"/>
            <p:cNvCxnSpPr/>
            <p:nvPr/>
          </p:nvCxnSpPr>
          <p:spPr>
            <a:xfrm rot="5400000">
              <a:off x="2134394" y="2742406"/>
              <a:ext cx="22860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5400000">
              <a:off x="4801394" y="2742406"/>
              <a:ext cx="22860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9" name="Group 101"/>
            <p:cNvGrpSpPr/>
            <p:nvPr/>
          </p:nvGrpSpPr>
          <p:grpSpPr>
            <a:xfrm>
              <a:off x="3276600" y="1752600"/>
              <a:ext cx="2667000" cy="611188"/>
              <a:chOff x="3276600" y="1447800"/>
              <a:chExt cx="2667000" cy="611188"/>
            </a:xfrm>
          </p:grpSpPr>
          <p:cxnSp>
            <p:nvCxnSpPr>
              <p:cNvPr id="20" name="Straight Arrow Connector 19"/>
              <p:cNvCxnSpPr/>
              <p:nvPr/>
            </p:nvCxnSpPr>
            <p:spPr>
              <a:xfrm>
                <a:off x="3276600" y="1828800"/>
                <a:ext cx="2667000"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10800000">
                <a:off x="3276600" y="1905000"/>
                <a:ext cx="2667000"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3276600" y="1981200"/>
                <a:ext cx="2667000"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rot="10800000">
                <a:off x="3276600" y="2057400"/>
                <a:ext cx="2667000"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3657600" y="1447800"/>
                <a:ext cx="1880002" cy="369332"/>
              </a:xfrm>
              <a:prstGeom prst="rect">
                <a:avLst/>
              </a:prstGeom>
              <a:noFill/>
            </p:spPr>
            <p:txBody>
              <a:bodyPr wrap="none" rtlCol="0">
                <a:spAutoFit/>
              </a:bodyPr>
              <a:lstStyle/>
              <a:p>
                <a:pPr algn="ctr"/>
                <a:r>
                  <a:rPr lang="en-US" dirty="0" smtClean="0"/>
                  <a:t>authenticate Alice</a:t>
                </a:r>
                <a:endParaRPr lang="en-US" dirty="0"/>
              </a:p>
            </p:txBody>
          </p:sp>
        </p:grpSp>
        <p:pic>
          <p:nvPicPr>
            <p:cNvPr id="77" name="Picture 2"/>
            <p:cNvPicPr>
              <a:picLocks noChangeAspect="1" noChangeArrowheads="1"/>
            </p:cNvPicPr>
            <p:nvPr/>
          </p:nvPicPr>
          <p:blipFill>
            <a:blip r:embed="rId4"/>
            <a:srcRect/>
            <a:stretch>
              <a:fillRect/>
            </a:stretch>
          </p:blipFill>
          <p:spPr bwMode="auto">
            <a:xfrm>
              <a:off x="6477000" y="1219200"/>
              <a:ext cx="762000" cy="1030941"/>
            </a:xfrm>
            <a:prstGeom prst="rect">
              <a:avLst/>
            </a:prstGeom>
            <a:noFill/>
            <a:ln w="9525">
              <a:noFill/>
              <a:miter lim="800000"/>
              <a:headEnd/>
              <a:tailEnd/>
            </a:ln>
            <a:effectLst/>
          </p:spPr>
        </p:pic>
      </p:grpSp>
      <p:pic>
        <p:nvPicPr>
          <p:cNvPr id="82" name="Picture 81" descr="laptop1.png"/>
          <p:cNvPicPr>
            <a:picLocks noChangeAspect="1"/>
          </p:cNvPicPr>
          <p:nvPr/>
        </p:nvPicPr>
        <p:blipFill>
          <a:blip r:embed="rId5"/>
          <a:stretch>
            <a:fillRect/>
          </a:stretch>
        </p:blipFill>
        <p:spPr>
          <a:xfrm>
            <a:off x="838200" y="4191000"/>
            <a:ext cx="794090" cy="674316"/>
          </a:xfrm>
          <a:prstGeom prst="rect">
            <a:avLst/>
          </a:prstGeom>
          <a:effectLst/>
        </p:spPr>
      </p:pic>
      <p:pic>
        <p:nvPicPr>
          <p:cNvPr id="83" name="Picture 12" descr="alice.png"/>
          <p:cNvPicPr>
            <a:picLocks noChangeAspect="1"/>
          </p:cNvPicPr>
          <p:nvPr/>
        </p:nvPicPr>
        <p:blipFill>
          <a:blip r:embed="rId6"/>
          <a:srcRect/>
          <a:stretch>
            <a:fillRect/>
          </a:stretch>
        </p:blipFill>
        <p:spPr bwMode="auto">
          <a:xfrm>
            <a:off x="381000" y="3962400"/>
            <a:ext cx="710045" cy="668583"/>
          </a:xfrm>
          <a:prstGeom prst="rect">
            <a:avLst/>
          </a:prstGeom>
          <a:noFill/>
          <a:ln w="9525">
            <a:noFill/>
            <a:miter lim="800000"/>
            <a:headEnd/>
            <a:tailEnd/>
          </a:ln>
          <a:effectLst/>
        </p:spPr>
      </p:pic>
      <p:pic>
        <p:nvPicPr>
          <p:cNvPr id="84" name="Picture 81" descr="ap2"/>
          <p:cNvPicPr>
            <a:picLocks noChangeAspect="1" noChangeArrowheads="1"/>
          </p:cNvPicPr>
          <p:nvPr/>
        </p:nvPicPr>
        <p:blipFill>
          <a:blip r:embed="rId7" cstate="screen"/>
          <a:srcRect/>
          <a:stretch>
            <a:fillRect/>
          </a:stretch>
        </p:blipFill>
        <p:spPr bwMode="auto">
          <a:xfrm>
            <a:off x="2362200" y="4114800"/>
            <a:ext cx="765175" cy="767157"/>
          </a:xfrm>
          <a:prstGeom prst="rect">
            <a:avLst/>
          </a:prstGeom>
          <a:noFill/>
          <a:ln w="9525">
            <a:noFill/>
            <a:miter lim="800000"/>
            <a:headEnd/>
            <a:tailEnd/>
          </a:ln>
        </p:spPr>
      </p:pic>
      <p:pic>
        <p:nvPicPr>
          <p:cNvPr id="85" name="Picture 99" descr="radiowaves2.png"/>
          <p:cNvPicPr>
            <a:picLocks noChangeAspect="1"/>
          </p:cNvPicPr>
          <p:nvPr/>
        </p:nvPicPr>
        <p:blipFill>
          <a:blip r:embed="rId8"/>
          <a:srcRect/>
          <a:stretch>
            <a:fillRect/>
          </a:stretch>
        </p:blipFill>
        <p:spPr bwMode="auto">
          <a:xfrm rot="5400000">
            <a:off x="1599862" y="4273716"/>
            <a:ext cx="610275" cy="457200"/>
          </a:xfrm>
          <a:prstGeom prst="rect">
            <a:avLst/>
          </a:prstGeom>
          <a:noFill/>
          <a:ln w="9525">
            <a:noFill/>
            <a:miter lim="800000"/>
            <a:headEnd/>
            <a:tailEnd/>
          </a:ln>
        </p:spPr>
      </p:pic>
      <p:sp>
        <p:nvSpPr>
          <p:cNvPr id="86" name="TextBox 85"/>
          <p:cNvSpPr txBox="1"/>
          <p:nvPr/>
        </p:nvSpPr>
        <p:spPr>
          <a:xfrm>
            <a:off x="1143000" y="3886200"/>
            <a:ext cx="1554400" cy="369332"/>
          </a:xfrm>
          <a:prstGeom prst="rect">
            <a:avLst/>
          </a:prstGeom>
          <a:noFill/>
        </p:spPr>
        <p:txBody>
          <a:bodyPr wrap="none" rtlCol="0">
            <a:spAutoFit/>
          </a:bodyPr>
          <a:lstStyle/>
          <a:p>
            <a:r>
              <a:rPr lang="en-US" dirty="0" smtClean="0"/>
              <a:t>measure cafe1</a:t>
            </a:r>
            <a:endParaRPr lang="en-US" dirty="0"/>
          </a:p>
        </p:txBody>
      </p:sp>
      <p:grpSp>
        <p:nvGrpSpPr>
          <p:cNvPr id="10" name="Group 107"/>
          <p:cNvGrpSpPr/>
          <p:nvPr/>
        </p:nvGrpSpPr>
        <p:grpSpPr>
          <a:xfrm>
            <a:off x="3276600" y="4267200"/>
            <a:ext cx="3886200" cy="2362994"/>
            <a:chOff x="3276600" y="4267200"/>
            <a:chExt cx="3886200" cy="2362994"/>
          </a:xfrm>
        </p:grpSpPr>
        <p:cxnSp>
          <p:nvCxnSpPr>
            <p:cNvPr id="40" name="Straight Connector 39"/>
            <p:cNvCxnSpPr/>
            <p:nvPr/>
          </p:nvCxnSpPr>
          <p:spPr>
            <a:xfrm rot="16200000" flipH="1">
              <a:off x="2705894" y="6057106"/>
              <a:ext cx="11430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5371306" y="6057900"/>
              <a:ext cx="1143794" cy="79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87" name="Can 86"/>
            <p:cNvSpPr/>
            <p:nvPr/>
          </p:nvSpPr>
          <p:spPr bwMode="auto">
            <a:xfrm>
              <a:off x="6477000" y="4267200"/>
              <a:ext cx="685800" cy="709315"/>
            </a:xfrm>
            <a:prstGeom prst="can">
              <a:avLst/>
            </a:prstGeom>
            <a:solidFill>
              <a:schemeClr val="bg2">
                <a:lumMod val="90000"/>
              </a:schemeClr>
            </a:solidFill>
            <a:ln w="12700" cap="flat" cmpd="sng" algn="ctr">
              <a:solidFill>
                <a:srgbClr val="000000"/>
              </a:solidFill>
              <a:prstDash val="solid"/>
              <a:round/>
              <a:headEnd type="none" w="med" len="med"/>
              <a:tailEnd type="none" w="med" len="med"/>
            </a:ln>
            <a:effectLst/>
          </p:spPr>
          <p:txBody>
            <a:bodyPr/>
            <a:lstStyle/>
            <a:p>
              <a:pPr>
                <a:defRPr/>
              </a:pPr>
              <a:endParaRPr lang="en-US" sz="900"/>
            </a:p>
          </p:txBody>
        </p:sp>
      </p:grpSp>
      <p:sp>
        <p:nvSpPr>
          <p:cNvPr id="72" name="Folded Corner 71"/>
          <p:cNvSpPr/>
          <p:nvPr/>
        </p:nvSpPr>
        <p:spPr bwMode="auto">
          <a:xfrm>
            <a:off x="1066800" y="5334000"/>
            <a:ext cx="1679956" cy="762000"/>
          </a:xfrm>
          <a:prstGeom prst="foldedCorner">
            <a:avLst/>
          </a:prstGeom>
          <a:solidFill>
            <a:srgbClr val="FFFF00"/>
          </a:solidFill>
          <a:ln w="12700" cap="flat" cmpd="sng" algn="ctr">
            <a:solidFill>
              <a:srgbClr val="000000"/>
            </a:solidFill>
            <a:prstDash val="solid"/>
            <a:round/>
            <a:headEnd type="none" w="med" len="med"/>
            <a:tailEnd type="none" w="med" len="med"/>
          </a:ln>
          <a:effectLst>
            <a:outerShdw blurRad="50800" dist="38100" dir="2700000" algn="tl" rotWithShape="0">
              <a:prstClr val="black">
                <a:alpha val="40000"/>
              </a:prstClr>
            </a:outerShdw>
          </a:effectLst>
        </p:spPr>
        <p:txBody>
          <a:bodyPr anchor="t"/>
          <a:lstStyle/>
          <a:p>
            <a:pPr algn="l">
              <a:defRPr/>
            </a:pPr>
            <a:r>
              <a:rPr lang="en-US" sz="1400" b="1" i="1" dirty="0" smtClean="0"/>
              <a:t>Anonymous</a:t>
            </a:r>
          </a:p>
          <a:p>
            <a:pPr algn="l">
              <a:defRPr/>
            </a:pPr>
            <a:r>
              <a:rPr lang="en-US" sz="1400" b="1" dirty="0" smtClean="0">
                <a:solidFill>
                  <a:schemeClr val="tx1">
                    <a:lumMod val="50000"/>
                    <a:lumOff val="50000"/>
                  </a:schemeClr>
                </a:solidFill>
              </a:rPr>
              <a:t>Report on </a:t>
            </a:r>
            <a:r>
              <a:rPr lang="en-US" sz="1400" b="1" dirty="0" smtClean="0">
                <a:solidFill>
                  <a:schemeClr val="accent1"/>
                </a:solidFill>
              </a:rPr>
              <a:t>cafe1</a:t>
            </a:r>
            <a:endParaRPr lang="en-US" sz="1400" b="1" dirty="0">
              <a:solidFill>
                <a:schemeClr val="accent1"/>
              </a:solidFill>
            </a:endParaRPr>
          </a:p>
          <a:p>
            <a:pPr algn="l">
              <a:defRPr/>
            </a:pPr>
            <a:r>
              <a:rPr lang="en-US" sz="1400" dirty="0">
                <a:solidFill>
                  <a:schemeClr val="tx1">
                    <a:lumMod val="50000"/>
                    <a:lumOff val="50000"/>
                  </a:schemeClr>
                </a:solidFill>
              </a:rPr>
              <a:t>Bandwidth: </a:t>
            </a:r>
            <a:r>
              <a:rPr lang="en-US" sz="1400" dirty="0" smtClean="0">
                <a:solidFill>
                  <a:schemeClr val="tx1">
                    <a:lumMod val="50000"/>
                    <a:lumOff val="50000"/>
                  </a:schemeClr>
                </a:solidFill>
              </a:rPr>
              <a:t>5 Mb</a:t>
            </a:r>
            <a:endParaRPr lang="en-US" sz="1400" dirty="0">
              <a:solidFill>
                <a:schemeClr val="tx1">
                  <a:lumMod val="50000"/>
                  <a:lumOff val="50000"/>
                </a:schemeClr>
              </a:solidFill>
            </a:endParaRPr>
          </a:p>
        </p:txBody>
      </p:sp>
      <p:pic>
        <p:nvPicPr>
          <p:cNvPr id="69" name="Picture 68" descr="devil"/>
          <p:cNvPicPr>
            <a:picLocks noChangeAspect="1" noChangeArrowheads="1"/>
          </p:cNvPicPr>
          <p:nvPr/>
        </p:nvPicPr>
        <p:blipFill>
          <a:blip r:embed="rId9" cstate="screen"/>
          <a:srcRect/>
          <a:stretch>
            <a:fillRect/>
          </a:stretch>
        </p:blipFill>
        <p:spPr bwMode="auto">
          <a:xfrm flipH="1">
            <a:off x="381000" y="3886200"/>
            <a:ext cx="740691" cy="776005"/>
          </a:xfrm>
          <a:prstGeom prst="rect">
            <a:avLst/>
          </a:prstGeom>
          <a:noFill/>
          <a:ln w="9525">
            <a:noFill/>
            <a:miter lim="800000"/>
            <a:headEnd/>
            <a:tailEnd/>
          </a:ln>
          <a:effectLst/>
        </p:spPr>
      </p:pic>
      <p:sp>
        <p:nvSpPr>
          <p:cNvPr id="71" name="Folded Corner 70"/>
          <p:cNvSpPr/>
          <p:nvPr/>
        </p:nvSpPr>
        <p:spPr bwMode="auto">
          <a:xfrm>
            <a:off x="1066800" y="5334000"/>
            <a:ext cx="1679956" cy="762000"/>
          </a:xfrm>
          <a:prstGeom prst="foldedCorner">
            <a:avLst/>
          </a:prstGeom>
          <a:solidFill>
            <a:srgbClr val="FFFF00"/>
          </a:solidFill>
          <a:ln w="12700" cap="flat" cmpd="sng" algn="ctr">
            <a:solidFill>
              <a:srgbClr val="000000"/>
            </a:solidFill>
            <a:prstDash val="solid"/>
            <a:round/>
            <a:headEnd type="none" w="med" len="med"/>
            <a:tailEnd type="none" w="med" len="med"/>
          </a:ln>
          <a:effectLst>
            <a:outerShdw blurRad="50800" dist="38100" dir="2700000" algn="tl" rotWithShape="0">
              <a:prstClr val="black">
                <a:alpha val="40000"/>
              </a:prstClr>
            </a:outerShdw>
          </a:effectLst>
        </p:spPr>
        <p:txBody>
          <a:bodyPr anchor="t"/>
          <a:lstStyle/>
          <a:p>
            <a:pPr algn="l">
              <a:defRPr/>
            </a:pPr>
            <a:r>
              <a:rPr lang="en-US" sz="1400" b="1" i="1" dirty="0" smtClean="0"/>
              <a:t>Anonymous</a:t>
            </a:r>
          </a:p>
          <a:p>
            <a:pPr algn="l">
              <a:defRPr/>
            </a:pPr>
            <a:r>
              <a:rPr lang="en-US" sz="1400" b="1" dirty="0" smtClean="0">
                <a:solidFill>
                  <a:schemeClr val="tx1">
                    <a:lumMod val="50000"/>
                    <a:lumOff val="50000"/>
                  </a:schemeClr>
                </a:solidFill>
              </a:rPr>
              <a:t>Report on </a:t>
            </a:r>
            <a:r>
              <a:rPr lang="en-US" sz="1400" b="1" dirty="0" smtClean="0">
                <a:solidFill>
                  <a:schemeClr val="accent1"/>
                </a:solidFill>
              </a:rPr>
              <a:t>cafe1</a:t>
            </a:r>
            <a:endParaRPr lang="en-US" sz="1400" b="1" dirty="0">
              <a:solidFill>
                <a:schemeClr val="accent1"/>
              </a:solidFill>
            </a:endParaRPr>
          </a:p>
          <a:p>
            <a:pPr algn="l">
              <a:defRPr/>
            </a:pPr>
            <a:r>
              <a:rPr lang="en-US" sz="1400" dirty="0">
                <a:solidFill>
                  <a:schemeClr val="tx1">
                    <a:lumMod val="50000"/>
                    <a:lumOff val="50000"/>
                  </a:schemeClr>
                </a:solidFill>
              </a:rPr>
              <a:t>Bandwidth: </a:t>
            </a:r>
            <a:r>
              <a:rPr lang="en-US" sz="1400" b="1" dirty="0" smtClean="0">
                <a:solidFill>
                  <a:srgbClr val="FF0000"/>
                </a:solidFill>
              </a:rPr>
              <a:t>100 Mb</a:t>
            </a:r>
            <a:endParaRPr lang="en-US" sz="1400" b="1" dirty="0">
              <a:solidFill>
                <a:srgbClr val="FF0000"/>
              </a:solidFill>
            </a:endParaRPr>
          </a:p>
        </p:txBody>
      </p:sp>
      <p:sp>
        <p:nvSpPr>
          <p:cNvPr id="90" name="Folded Corner 89"/>
          <p:cNvSpPr/>
          <p:nvPr/>
        </p:nvSpPr>
        <p:spPr bwMode="auto">
          <a:xfrm>
            <a:off x="1066800" y="5334000"/>
            <a:ext cx="1679956" cy="762000"/>
          </a:xfrm>
          <a:prstGeom prst="foldedCorner">
            <a:avLst/>
          </a:prstGeom>
          <a:solidFill>
            <a:srgbClr val="FFFF00"/>
          </a:solidFill>
          <a:ln w="12700" cap="flat" cmpd="sng" algn="ctr">
            <a:solidFill>
              <a:srgbClr val="000000"/>
            </a:solidFill>
            <a:prstDash val="solid"/>
            <a:round/>
            <a:headEnd type="none" w="med" len="med"/>
            <a:tailEnd type="none" w="med" len="med"/>
          </a:ln>
          <a:effectLst>
            <a:outerShdw blurRad="50800" dist="38100" dir="2700000" algn="tl" rotWithShape="0">
              <a:prstClr val="black">
                <a:alpha val="40000"/>
              </a:prstClr>
            </a:outerShdw>
          </a:effectLst>
        </p:spPr>
        <p:txBody>
          <a:bodyPr anchor="t"/>
          <a:lstStyle/>
          <a:p>
            <a:pPr algn="l">
              <a:defRPr/>
            </a:pPr>
            <a:r>
              <a:rPr lang="en-US" sz="1400" b="1" i="1" dirty="0" smtClean="0"/>
              <a:t>Anonymous</a:t>
            </a:r>
          </a:p>
          <a:p>
            <a:pPr algn="l">
              <a:defRPr/>
            </a:pPr>
            <a:r>
              <a:rPr lang="en-US" sz="1400" b="1" dirty="0" smtClean="0">
                <a:solidFill>
                  <a:schemeClr val="tx1">
                    <a:lumMod val="50000"/>
                    <a:lumOff val="50000"/>
                  </a:schemeClr>
                </a:solidFill>
              </a:rPr>
              <a:t>Report on </a:t>
            </a:r>
            <a:r>
              <a:rPr lang="en-US" sz="1400" b="1" dirty="0" smtClean="0">
                <a:solidFill>
                  <a:schemeClr val="accent1"/>
                </a:solidFill>
              </a:rPr>
              <a:t>cafe1</a:t>
            </a:r>
            <a:endParaRPr lang="en-US" sz="1400" b="1" dirty="0">
              <a:solidFill>
                <a:schemeClr val="accent1"/>
              </a:solidFill>
            </a:endParaRPr>
          </a:p>
          <a:p>
            <a:pPr algn="l">
              <a:defRPr/>
            </a:pPr>
            <a:r>
              <a:rPr lang="en-US" sz="1400" dirty="0">
                <a:solidFill>
                  <a:schemeClr val="tx1">
                    <a:lumMod val="50000"/>
                    <a:lumOff val="50000"/>
                  </a:schemeClr>
                </a:solidFill>
              </a:rPr>
              <a:t>Bandwidth: </a:t>
            </a:r>
            <a:r>
              <a:rPr lang="en-US" sz="1400" b="1" dirty="0" smtClean="0">
                <a:solidFill>
                  <a:srgbClr val="FF0000"/>
                </a:solidFill>
              </a:rPr>
              <a:t>100 Mb</a:t>
            </a:r>
            <a:endParaRPr lang="en-US" sz="1400" b="1" dirty="0">
              <a:solidFill>
                <a:srgbClr val="FF0000"/>
              </a:solidFill>
            </a:endParaRPr>
          </a:p>
        </p:txBody>
      </p:sp>
      <p:sp>
        <p:nvSpPr>
          <p:cNvPr id="91" name="Folded Corner 90"/>
          <p:cNvSpPr/>
          <p:nvPr/>
        </p:nvSpPr>
        <p:spPr bwMode="auto">
          <a:xfrm>
            <a:off x="1066800" y="5334000"/>
            <a:ext cx="1679956" cy="762000"/>
          </a:xfrm>
          <a:prstGeom prst="foldedCorner">
            <a:avLst/>
          </a:prstGeom>
          <a:solidFill>
            <a:srgbClr val="FFFF00"/>
          </a:solidFill>
          <a:ln w="12700" cap="flat" cmpd="sng" algn="ctr">
            <a:solidFill>
              <a:srgbClr val="000000"/>
            </a:solidFill>
            <a:prstDash val="solid"/>
            <a:round/>
            <a:headEnd type="none" w="med" len="med"/>
            <a:tailEnd type="none" w="med" len="med"/>
          </a:ln>
          <a:effectLst>
            <a:outerShdw blurRad="50800" dist="38100" dir="2700000" algn="tl" rotWithShape="0">
              <a:prstClr val="black">
                <a:alpha val="40000"/>
              </a:prstClr>
            </a:outerShdw>
          </a:effectLst>
        </p:spPr>
        <p:txBody>
          <a:bodyPr anchor="t"/>
          <a:lstStyle/>
          <a:p>
            <a:pPr algn="l">
              <a:defRPr/>
            </a:pPr>
            <a:r>
              <a:rPr lang="en-US" sz="1400" b="1" i="1" dirty="0" smtClean="0"/>
              <a:t>Anonymous</a:t>
            </a:r>
          </a:p>
          <a:p>
            <a:pPr algn="l">
              <a:defRPr/>
            </a:pPr>
            <a:r>
              <a:rPr lang="en-US" sz="1400" b="1" dirty="0" smtClean="0">
                <a:solidFill>
                  <a:schemeClr val="tx1">
                    <a:lumMod val="50000"/>
                    <a:lumOff val="50000"/>
                  </a:schemeClr>
                </a:solidFill>
              </a:rPr>
              <a:t>Report on </a:t>
            </a:r>
            <a:r>
              <a:rPr lang="en-US" sz="1400" b="1" dirty="0" smtClean="0">
                <a:solidFill>
                  <a:schemeClr val="accent1"/>
                </a:solidFill>
              </a:rPr>
              <a:t>cafe1</a:t>
            </a:r>
            <a:endParaRPr lang="en-US" sz="1400" b="1" dirty="0">
              <a:solidFill>
                <a:schemeClr val="accent1"/>
              </a:solidFill>
            </a:endParaRPr>
          </a:p>
          <a:p>
            <a:pPr algn="l">
              <a:defRPr/>
            </a:pPr>
            <a:r>
              <a:rPr lang="en-US" sz="1400" dirty="0">
                <a:solidFill>
                  <a:schemeClr val="tx1">
                    <a:lumMod val="50000"/>
                    <a:lumOff val="50000"/>
                  </a:schemeClr>
                </a:solidFill>
              </a:rPr>
              <a:t>Bandwidth: </a:t>
            </a:r>
            <a:r>
              <a:rPr lang="en-US" sz="1400" b="1" dirty="0" smtClean="0">
                <a:solidFill>
                  <a:srgbClr val="FF0000"/>
                </a:solidFill>
              </a:rPr>
              <a:t>100 Mb</a:t>
            </a:r>
            <a:endParaRPr lang="en-US" sz="1400" b="1" dirty="0">
              <a:solidFill>
                <a:srgbClr val="FF0000"/>
              </a:solidFill>
            </a:endParaRPr>
          </a:p>
        </p:txBody>
      </p:sp>
      <p:sp>
        <p:nvSpPr>
          <p:cNvPr id="92" name="Folded Corner 91"/>
          <p:cNvSpPr/>
          <p:nvPr/>
        </p:nvSpPr>
        <p:spPr bwMode="auto">
          <a:xfrm>
            <a:off x="1066800" y="5334000"/>
            <a:ext cx="1679956" cy="762000"/>
          </a:xfrm>
          <a:prstGeom prst="foldedCorner">
            <a:avLst/>
          </a:prstGeom>
          <a:solidFill>
            <a:srgbClr val="FFFF00"/>
          </a:solidFill>
          <a:ln w="12700" cap="flat" cmpd="sng" algn="ctr">
            <a:solidFill>
              <a:srgbClr val="000000"/>
            </a:solidFill>
            <a:prstDash val="solid"/>
            <a:round/>
            <a:headEnd type="none" w="med" len="med"/>
            <a:tailEnd type="none" w="med" len="med"/>
          </a:ln>
          <a:effectLst>
            <a:outerShdw blurRad="50800" dist="38100" dir="2700000" algn="tl" rotWithShape="0">
              <a:prstClr val="black">
                <a:alpha val="40000"/>
              </a:prstClr>
            </a:outerShdw>
          </a:effectLst>
        </p:spPr>
        <p:txBody>
          <a:bodyPr anchor="t"/>
          <a:lstStyle/>
          <a:p>
            <a:pPr algn="l">
              <a:defRPr/>
            </a:pPr>
            <a:r>
              <a:rPr lang="en-US" sz="1400" b="1" i="1" dirty="0" smtClean="0"/>
              <a:t>Anonymous</a:t>
            </a:r>
          </a:p>
          <a:p>
            <a:pPr algn="l">
              <a:defRPr/>
            </a:pPr>
            <a:r>
              <a:rPr lang="en-US" sz="1400" b="1" dirty="0" smtClean="0">
                <a:solidFill>
                  <a:schemeClr val="tx1">
                    <a:lumMod val="50000"/>
                    <a:lumOff val="50000"/>
                  </a:schemeClr>
                </a:solidFill>
              </a:rPr>
              <a:t>Report on </a:t>
            </a:r>
            <a:r>
              <a:rPr lang="en-US" sz="1400" b="1" dirty="0" smtClean="0">
                <a:solidFill>
                  <a:schemeClr val="accent1"/>
                </a:solidFill>
              </a:rPr>
              <a:t>cafe1</a:t>
            </a:r>
            <a:endParaRPr lang="en-US" sz="1400" b="1" dirty="0">
              <a:solidFill>
                <a:schemeClr val="accent1"/>
              </a:solidFill>
            </a:endParaRPr>
          </a:p>
          <a:p>
            <a:pPr algn="l">
              <a:defRPr/>
            </a:pPr>
            <a:r>
              <a:rPr lang="en-US" sz="1400" dirty="0">
                <a:solidFill>
                  <a:schemeClr val="tx1">
                    <a:lumMod val="50000"/>
                    <a:lumOff val="50000"/>
                  </a:schemeClr>
                </a:solidFill>
              </a:rPr>
              <a:t>Bandwidth: </a:t>
            </a:r>
            <a:r>
              <a:rPr lang="en-US" sz="1400" b="1" dirty="0" smtClean="0">
                <a:solidFill>
                  <a:srgbClr val="FF0000"/>
                </a:solidFill>
              </a:rPr>
              <a:t>100 Mb</a:t>
            </a:r>
            <a:endParaRPr lang="en-US" sz="1400" b="1" dirty="0">
              <a:solidFill>
                <a:srgbClr val="FF0000"/>
              </a:solidFill>
            </a:endParaRPr>
          </a:p>
        </p:txBody>
      </p:sp>
      <p:sp>
        <p:nvSpPr>
          <p:cNvPr id="93" name="Folded Corner 92"/>
          <p:cNvSpPr/>
          <p:nvPr/>
        </p:nvSpPr>
        <p:spPr bwMode="auto">
          <a:xfrm>
            <a:off x="1066800" y="5334000"/>
            <a:ext cx="1679956" cy="762000"/>
          </a:xfrm>
          <a:prstGeom prst="foldedCorner">
            <a:avLst/>
          </a:prstGeom>
          <a:solidFill>
            <a:srgbClr val="FFFF00"/>
          </a:solidFill>
          <a:ln w="12700" cap="flat" cmpd="sng" algn="ctr">
            <a:solidFill>
              <a:srgbClr val="000000"/>
            </a:solidFill>
            <a:prstDash val="solid"/>
            <a:round/>
            <a:headEnd type="none" w="med" len="med"/>
            <a:tailEnd type="none" w="med" len="med"/>
          </a:ln>
          <a:effectLst>
            <a:outerShdw blurRad="50800" dist="38100" dir="2700000" algn="tl" rotWithShape="0">
              <a:prstClr val="black">
                <a:alpha val="40000"/>
              </a:prstClr>
            </a:outerShdw>
          </a:effectLst>
        </p:spPr>
        <p:txBody>
          <a:bodyPr anchor="t"/>
          <a:lstStyle/>
          <a:p>
            <a:pPr algn="l">
              <a:defRPr/>
            </a:pPr>
            <a:r>
              <a:rPr lang="en-US" sz="1400" b="1" i="1" dirty="0" smtClean="0"/>
              <a:t>Anonymous</a:t>
            </a:r>
          </a:p>
          <a:p>
            <a:pPr algn="l">
              <a:defRPr/>
            </a:pPr>
            <a:r>
              <a:rPr lang="en-US" sz="1400" b="1" dirty="0" smtClean="0">
                <a:solidFill>
                  <a:schemeClr val="tx1">
                    <a:lumMod val="50000"/>
                    <a:lumOff val="50000"/>
                  </a:schemeClr>
                </a:solidFill>
              </a:rPr>
              <a:t>Report on </a:t>
            </a:r>
            <a:r>
              <a:rPr lang="en-US" sz="1400" b="1" dirty="0" smtClean="0">
                <a:solidFill>
                  <a:schemeClr val="accent1"/>
                </a:solidFill>
              </a:rPr>
              <a:t>cafe1</a:t>
            </a:r>
            <a:endParaRPr lang="en-US" sz="1400" b="1" dirty="0">
              <a:solidFill>
                <a:schemeClr val="accent1"/>
              </a:solidFill>
            </a:endParaRPr>
          </a:p>
          <a:p>
            <a:pPr algn="l">
              <a:defRPr/>
            </a:pPr>
            <a:r>
              <a:rPr lang="en-US" sz="1400" dirty="0">
                <a:solidFill>
                  <a:schemeClr val="tx1">
                    <a:lumMod val="50000"/>
                    <a:lumOff val="50000"/>
                  </a:schemeClr>
                </a:solidFill>
              </a:rPr>
              <a:t>Bandwidth: </a:t>
            </a:r>
            <a:r>
              <a:rPr lang="en-US" sz="1400" b="1" dirty="0" smtClean="0">
                <a:solidFill>
                  <a:srgbClr val="FF0000"/>
                </a:solidFill>
              </a:rPr>
              <a:t>100 Mb</a:t>
            </a:r>
            <a:endParaRPr lang="en-US" sz="1400" b="1" dirty="0">
              <a:solidFill>
                <a:srgbClr val="FF0000"/>
              </a:solidFill>
            </a:endParaRPr>
          </a:p>
        </p:txBody>
      </p:sp>
      <p:sp>
        <p:nvSpPr>
          <p:cNvPr id="95" name="TextBox 94"/>
          <p:cNvSpPr txBox="1"/>
          <p:nvPr/>
        </p:nvSpPr>
        <p:spPr>
          <a:xfrm>
            <a:off x="6172200" y="6172200"/>
            <a:ext cx="2396169" cy="461665"/>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2400" b="1" strike="sngStrike" dirty="0" smtClean="0">
                <a:solidFill>
                  <a:srgbClr val="FF0000"/>
                </a:solidFill>
              </a:rPr>
              <a:t>Limited Influence</a:t>
            </a:r>
            <a:endParaRPr lang="en-US" sz="2400" b="1" strike="sngStrike" dirty="0">
              <a:solidFill>
                <a:srgbClr val="FF0000"/>
              </a:solidFill>
            </a:endParaRPr>
          </a:p>
        </p:txBody>
      </p:sp>
      <p:grpSp>
        <p:nvGrpSpPr>
          <p:cNvPr id="11" name="Group 105"/>
          <p:cNvGrpSpPr/>
          <p:nvPr/>
        </p:nvGrpSpPr>
        <p:grpSpPr>
          <a:xfrm>
            <a:off x="3276600" y="2819400"/>
            <a:ext cx="2667001" cy="381001"/>
            <a:chOff x="3276600" y="5334000"/>
            <a:chExt cx="2667001" cy="381001"/>
          </a:xfrm>
        </p:grpSpPr>
        <p:cxnSp>
          <p:nvCxnSpPr>
            <p:cNvPr id="102" name="Straight Arrow Connector 101"/>
            <p:cNvCxnSpPr/>
            <p:nvPr/>
          </p:nvCxnSpPr>
          <p:spPr>
            <a:xfrm flipV="1">
              <a:off x="3276600" y="5715000"/>
              <a:ext cx="2667001" cy="1"/>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4" name="Rectangle 103"/>
            <p:cNvSpPr/>
            <p:nvPr/>
          </p:nvSpPr>
          <p:spPr>
            <a:xfrm>
              <a:off x="4038600" y="5334000"/>
              <a:ext cx="1087157" cy="369332"/>
            </a:xfrm>
            <a:prstGeom prst="rect">
              <a:avLst/>
            </a:prstGeom>
          </p:spPr>
          <p:txBody>
            <a:bodyPr wrap="none">
              <a:spAutoFit/>
            </a:bodyPr>
            <a:lstStyle/>
            <a:p>
              <a:pPr algn="ctr"/>
              <a:r>
                <a:rPr lang="en-US" b="1" dirty="0" smtClean="0"/>
                <a:t>submit</a:t>
              </a:r>
              <a:r>
                <a:rPr lang="en-US" dirty="0" smtClean="0"/>
                <a:t>: </a:t>
              </a:r>
              <a:r>
                <a:rPr lang="en-US" i="1" dirty="0" smtClean="0"/>
                <a:t>R</a:t>
              </a:r>
              <a:endParaRPr lang="en-US" i="1" dirty="0"/>
            </a:p>
          </p:txBody>
        </p:sp>
      </p:grpSp>
      <p:sp>
        <p:nvSpPr>
          <p:cNvPr id="105" name="Folded Corner 104"/>
          <p:cNvSpPr/>
          <p:nvPr/>
        </p:nvSpPr>
        <p:spPr bwMode="auto">
          <a:xfrm>
            <a:off x="1066800" y="5334000"/>
            <a:ext cx="1679956" cy="762000"/>
          </a:xfrm>
          <a:prstGeom prst="foldedCorner">
            <a:avLst/>
          </a:prstGeom>
          <a:solidFill>
            <a:srgbClr val="FFFF00"/>
          </a:solidFill>
          <a:ln w="12700" cap="flat" cmpd="sng" algn="ctr">
            <a:solidFill>
              <a:srgbClr val="000000"/>
            </a:solidFill>
            <a:prstDash val="solid"/>
            <a:round/>
            <a:headEnd type="none" w="med" len="med"/>
            <a:tailEnd type="none" w="med" len="med"/>
          </a:ln>
          <a:effectLst>
            <a:outerShdw blurRad="50800" dist="38100" dir="2700000" algn="tl" rotWithShape="0">
              <a:prstClr val="black">
                <a:alpha val="40000"/>
              </a:prstClr>
            </a:outerShdw>
          </a:effectLst>
        </p:spPr>
        <p:txBody>
          <a:bodyPr anchor="t"/>
          <a:lstStyle/>
          <a:p>
            <a:pPr algn="l">
              <a:defRPr/>
            </a:pPr>
            <a:r>
              <a:rPr lang="en-US" sz="1400" b="1" i="1" dirty="0" smtClean="0"/>
              <a:t>Anonymous</a:t>
            </a:r>
          </a:p>
          <a:p>
            <a:pPr algn="l">
              <a:defRPr/>
            </a:pPr>
            <a:r>
              <a:rPr lang="en-US" sz="1400" b="1" dirty="0" smtClean="0">
                <a:solidFill>
                  <a:schemeClr val="tx1">
                    <a:lumMod val="50000"/>
                    <a:lumOff val="50000"/>
                  </a:schemeClr>
                </a:solidFill>
              </a:rPr>
              <a:t>Report on </a:t>
            </a:r>
            <a:r>
              <a:rPr lang="en-US" sz="1400" b="1" dirty="0" smtClean="0">
                <a:solidFill>
                  <a:schemeClr val="accent1"/>
                </a:solidFill>
              </a:rPr>
              <a:t>cafe1</a:t>
            </a:r>
            <a:endParaRPr lang="en-US" sz="1400" b="1" dirty="0">
              <a:solidFill>
                <a:schemeClr val="accent1"/>
              </a:solidFill>
            </a:endParaRPr>
          </a:p>
          <a:p>
            <a:pPr algn="l">
              <a:defRPr/>
            </a:pPr>
            <a:r>
              <a:rPr lang="en-US" sz="1400" dirty="0">
                <a:solidFill>
                  <a:schemeClr val="tx1">
                    <a:lumMod val="50000"/>
                    <a:lumOff val="50000"/>
                  </a:schemeClr>
                </a:solidFill>
              </a:rPr>
              <a:t>Bandwidth: </a:t>
            </a:r>
            <a:r>
              <a:rPr lang="en-US" sz="1400" dirty="0" smtClean="0">
                <a:solidFill>
                  <a:schemeClr val="bg2">
                    <a:lumMod val="50000"/>
                  </a:schemeClr>
                </a:solidFill>
              </a:rPr>
              <a:t>5 Mb</a:t>
            </a:r>
            <a:endParaRPr lang="en-US" sz="1400" dirty="0">
              <a:solidFill>
                <a:schemeClr val="bg2">
                  <a:lumMod val="50000"/>
                </a:schemeClr>
              </a:solidFill>
            </a:endParaRPr>
          </a:p>
        </p:txBody>
      </p:sp>
      <p:grpSp>
        <p:nvGrpSpPr>
          <p:cNvPr id="12" name="Group 118"/>
          <p:cNvGrpSpPr/>
          <p:nvPr/>
        </p:nvGrpSpPr>
        <p:grpSpPr>
          <a:xfrm>
            <a:off x="4800600" y="762000"/>
            <a:ext cx="4114800" cy="2366665"/>
            <a:chOff x="4800600" y="762000"/>
            <a:chExt cx="4114800" cy="2366665"/>
          </a:xfrm>
        </p:grpSpPr>
        <p:sp>
          <p:nvSpPr>
            <p:cNvPr id="107" name="Vertical Scroll 106"/>
            <p:cNvSpPr/>
            <p:nvPr/>
          </p:nvSpPr>
          <p:spPr>
            <a:xfrm>
              <a:off x="7162800" y="762000"/>
              <a:ext cx="1752600" cy="1828800"/>
            </a:xfrm>
            <a:prstGeom prst="verticalScroll">
              <a:avLst/>
            </a:prstGeom>
            <a:solidFill>
              <a:srgbClr val="FF7C80"/>
            </a:solidFill>
            <a:ln w="31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200" dirty="0" smtClean="0">
                  <a:solidFill>
                    <a:schemeClr val="tx1"/>
                  </a:solidFill>
                </a:rPr>
                <a:t>Alice’s locations:</a:t>
              </a:r>
            </a:p>
            <a:p>
              <a:endParaRPr lang="en-US" sz="900" dirty="0" smtClean="0">
                <a:solidFill>
                  <a:schemeClr val="tx1"/>
                </a:solidFill>
              </a:endParaRPr>
            </a:p>
            <a:p>
              <a:r>
                <a:rPr lang="en-US" sz="1200" dirty="0" smtClean="0">
                  <a:solidFill>
                    <a:schemeClr val="tx1"/>
                  </a:solidFill>
                </a:rPr>
                <a:t>cafe1</a:t>
              </a:r>
            </a:p>
            <a:p>
              <a:r>
                <a:rPr lang="en-US" sz="1200" dirty="0" err="1" smtClean="0">
                  <a:solidFill>
                    <a:schemeClr val="tx1"/>
                  </a:solidFill>
                </a:rPr>
                <a:t>tmobile</a:t>
              </a:r>
              <a:r>
                <a:rPr lang="en-US" sz="1200" dirty="0" smtClean="0">
                  <a:solidFill>
                    <a:schemeClr val="tx1"/>
                  </a:solidFill>
                </a:rPr>
                <a:t> #3</a:t>
              </a:r>
              <a:br>
                <a:rPr lang="en-US" sz="1200" dirty="0" smtClean="0">
                  <a:solidFill>
                    <a:schemeClr val="tx1"/>
                  </a:solidFill>
                </a:rPr>
              </a:br>
              <a:r>
                <a:rPr lang="en-US" sz="1200" dirty="0" smtClean="0">
                  <a:solidFill>
                    <a:schemeClr val="tx1"/>
                  </a:solidFill>
                </a:rPr>
                <a:t>Bob’s Network</a:t>
              </a:r>
              <a:br>
                <a:rPr lang="en-US" sz="1200" dirty="0" smtClean="0">
                  <a:solidFill>
                    <a:schemeClr val="tx1"/>
                  </a:solidFill>
                </a:rPr>
              </a:br>
              <a:r>
                <a:rPr lang="en-US" sz="1200" dirty="0" smtClean="0">
                  <a:solidFill>
                    <a:schemeClr val="tx1"/>
                  </a:solidFill>
                </a:rPr>
                <a:t>Alcohol Anon Net</a:t>
              </a:r>
            </a:p>
            <a:p>
              <a:r>
                <a:rPr lang="en-US" sz="1200" dirty="0" smtClean="0">
                  <a:solidFill>
                    <a:schemeClr val="tx1"/>
                  </a:solidFill>
                </a:rPr>
                <a:t>CMU</a:t>
              </a:r>
            </a:p>
            <a:p>
              <a:r>
                <a:rPr lang="en-US" sz="1200" dirty="0" smtClean="0">
                  <a:solidFill>
                    <a:schemeClr val="tx1"/>
                  </a:solidFill>
                </a:rPr>
                <a:t>…</a:t>
              </a:r>
            </a:p>
          </p:txBody>
        </p:sp>
        <p:sp>
          <p:nvSpPr>
            <p:cNvPr id="108" name="TextBox 107"/>
            <p:cNvSpPr txBox="1"/>
            <p:nvPr/>
          </p:nvSpPr>
          <p:spPr>
            <a:xfrm>
              <a:off x="6629400" y="2667000"/>
              <a:ext cx="2252989" cy="461665"/>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2400" b="1" strike="sngStrike" dirty="0" smtClean="0">
                  <a:solidFill>
                    <a:srgbClr val="FF0000"/>
                  </a:solidFill>
                </a:rPr>
                <a:t>Location Privacy</a:t>
              </a:r>
              <a:endParaRPr lang="en-US" sz="2400" b="1" strike="sngStrike" dirty="0">
                <a:solidFill>
                  <a:srgbClr val="FF0000"/>
                </a:solidFill>
              </a:endParaRPr>
            </a:p>
          </p:txBody>
        </p:sp>
        <p:grpSp>
          <p:nvGrpSpPr>
            <p:cNvPr id="13" name="Group 117"/>
            <p:cNvGrpSpPr/>
            <p:nvPr/>
          </p:nvGrpSpPr>
          <p:grpSpPr>
            <a:xfrm>
              <a:off x="4800600" y="1752600"/>
              <a:ext cx="685800" cy="1371600"/>
              <a:chOff x="4800600" y="1752600"/>
              <a:chExt cx="685800" cy="1371600"/>
            </a:xfrm>
            <a:effectLst>
              <a:outerShdw blurRad="50800" dist="38100" dir="2700000" algn="tl" rotWithShape="0">
                <a:prstClr val="black">
                  <a:alpha val="40000"/>
                </a:prstClr>
              </a:outerShdw>
            </a:effectLst>
          </p:grpSpPr>
          <p:sp>
            <p:nvSpPr>
              <p:cNvPr id="110" name="Rounded Rectangle 109"/>
              <p:cNvSpPr/>
              <p:nvPr/>
            </p:nvSpPr>
            <p:spPr>
              <a:xfrm>
                <a:off x="4953000" y="1752600"/>
                <a:ext cx="533400" cy="304800"/>
              </a:xfrm>
              <a:prstGeom prst="roundRect">
                <a:avLst/>
              </a:prstGeom>
              <a:noFill/>
              <a:ln w="5715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ounded Rectangle 113"/>
              <p:cNvSpPr/>
              <p:nvPr/>
            </p:nvSpPr>
            <p:spPr>
              <a:xfrm>
                <a:off x="4800600" y="2819400"/>
                <a:ext cx="304800" cy="304800"/>
              </a:xfrm>
              <a:prstGeom prst="roundRect">
                <a:avLst/>
              </a:prstGeom>
              <a:noFill/>
              <a:ln w="5715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6" name="Straight Connector 115"/>
              <p:cNvCxnSpPr>
                <a:stCxn id="110" idx="2"/>
                <a:endCxn id="114" idx="0"/>
              </p:cNvCxnSpPr>
              <p:nvPr/>
            </p:nvCxnSpPr>
            <p:spPr>
              <a:xfrm rot="5400000">
                <a:off x="4705350" y="2305050"/>
                <a:ext cx="762000" cy="2667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grpSp>
      <p:sp>
        <p:nvSpPr>
          <p:cNvPr id="51" name="Rectangle 50"/>
          <p:cNvSpPr/>
          <p:nvPr/>
        </p:nvSpPr>
        <p:spPr>
          <a:xfrm>
            <a:off x="6477000" y="1938528"/>
            <a:ext cx="762000" cy="3474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Slide Number Placeholder 53"/>
          <p:cNvSpPr>
            <a:spLocks noGrp="1"/>
          </p:cNvSpPr>
          <p:nvPr>
            <p:ph type="sldNum" sz="quarter" idx="12"/>
          </p:nvPr>
        </p:nvSpPr>
        <p:spPr/>
        <p:txBody>
          <a:bodyPr/>
          <a:lstStyle/>
          <a:p>
            <a:fld id="{D106CAAC-188D-4FBD-8217-F6D4C11263E9}" type="slidenum">
              <a:rPr lang="en-US" smtClean="0"/>
              <a:pPr/>
              <a:t>45</a:t>
            </a:fld>
            <a:endParaRPr lang="en-US"/>
          </a:p>
        </p:txBody>
      </p:sp>
    </p:spTree>
    <p:custDataLst>
      <p:tags r:id="rId1"/>
    </p:custDataLst>
    <p:extLst>
      <p:ext uri="{BB962C8B-B14F-4D97-AF65-F5344CB8AC3E}">
        <p14:creationId xmlns:p14="http://schemas.microsoft.com/office/powerpoint/2010/main" val="566408609"/>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grpId="0" nodeType="clickEffect">
                                  <p:stCondLst>
                                    <p:cond delay="0"/>
                                  </p:stCondLst>
                                  <p:childTnLst>
                                    <p:animMotion origin="layout" path="M 3.05556E-6 -2.44218E-6 L 0.54982 -2.44218E-6 " pathEditMode="relative" rAng="0" ptsTypes="AA">
                                      <p:cBhvr>
                                        <p:cTn id="6" dur="2000" fill="hold"/>
                                        <p:tgtEl>
                                          <p:spTgt spid="72"/>
                                        </p:tgtEl>
                                        <p:attrNameLst>
                                          <p:attrName>ppt_x</p:attrName>
                                          <p:attrName>ppt_y</p:attrName>
                                        </p:attrNameLst>
                                      </p:cBhvr>
                                      <p:rCtr x="275" y="0"/>
                                    </p:animMotion>
                                  </p:childTnLst>
                                </p:cTn>
                              </p:par>
                              <p:par>
                                <p:cTn id="7" presetID="10"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xit" presetSubtype="0" fill="hold" nodeType="clickEffect">
                                  <p:stCondLst>
                                    <p:cond delay="0"/>
                                  </p:stCondLst>
                                  <p:childTnLst>
                                    <p:animEffect transition="out" filter="fade">
                                      <p:cBhvr>
                                        <p:cTn id="13" dur="500"/>
                                        <p:tgtEl>
                                          <p:spTgt spid="83"/>
                                        </p:tgtEl>
                                      </p:cBhvr>
                                    </p:animEffect>
                                    <p:set>
                                      <p:cBhvr>
                                        <p:cTn id="14" dur="1" fill="hold">
                                          <p:stCondLst>
                                            <p:cond delay="499"/>
                                          </p:stCondLst>
                                        </p:cTn>
                                        <p:tgtEl>
                                          <p:spTgt spid="83"/>
                                        </p:tgtEl>
                                        <p:attrNameLst>
                                          <p:attrName>style.visibility</p:attrName>
                                        </p:attrNameLst>
                                      </p:cBhvr>
                                      <p:to>
                                        <p:strVal val="hidden"/>
                                      </p:to>
                                    </p:set>
                                  </p:childTnLst>
                                </p:cTn>
                              </p:par>
                              <p:par>
                                <p:cTn id="15" presetID="10" presetClass="entr" presetSubtype="0" fill="hold" nodeType="withEffect">
                                  <p:stCondLst>
                                    <p:cond delay="0"/>
                                  </p:stCondLst>
                                  <p:childTnLst>
                                    <p:set>
                                      <p:cBhvr>
                                        <p:cTn id="16" dur="1" fill="hold">
                                          <p:stCondLst>
                                            <p:cond delay="0"/>
                                          </p:stCondLst>
                                        </p:cTn>
                                        <p:tgtEl>
                                          <p:spTgt spid="69"/>
                                        </p:tgtEl>
                                        <p:attrNameLst>
                                          <p:attrName>style.visibility</p:attrName>
                                        </p:attrNameLst>
                                      </p:cBhvr>
                                      <p:to>
                                        <p:strVal val="visible"/>
                                      </p:to>
                                    </p:set>
                                    <p:animEffect transition="in" filter="fade">
                                      <p:cBhvr>
                                        <p:cTn id="17" dur="500"/>
                                        <p:tgtEl>
                                          <p:spTgt spid="69"/>
                                        </p:tgtEl>
                                      </p:cBhvr>
                                    </p:animEffect>
                                  </p:childTnLst>
                                </p:cTn>
                              </p:par>
                            </p:childTnLst>
                          </p:cTn>
                        </p:par>
                        <p:par>
                          <p:cTn id="18" fill="hold">
                            <p:stCondLst>
                              <p:cond delay="500"/>
                            </p:stCondLst>
                            <p:childTnLst>
                              <p:par>
                                <p:cTn id="19" presetID="1" presetClass="entr" presetSubtype="0" fill="hold" grpId="1" nodeType="afterEffect">
                                  <p:stCondLst>
                                    <p:cond delay="0"/>
                                  </p:stCondLst>
                                  <p:childTnLst>
                                    <p:set>
                                      <p:cBhvr>
                                        <p:cTn id="20" dur="1" fill="hold">
                                          <p:stCondLst>
                                            <p:cond delay="0"/>
                                          </p:stCondLst>
                                        </p:cTn>
                                        <p:tgtEl>
                                          <p:spTgt spid="71"/>
                                        </p:tgtEl>
                                        <p:attrNameLst>
                                          <p:attrName>style.visibility</p:attrName>
                                        </p:attrNameLst>
                                      </p:cBhvr>
                                      <p:to>
                                        <p:strVal val="visible"/>
                                      </p:to>
                                    </p:set>
                                  </p:childTnLst>
                                </p:cTn>
                              </p:par>
                            </p:childTnLst>
                          </p:cTn>
                        </p:par>
                        <p:par>
                          <p:cTn id="21" fill="hold">
                            <p:stCondLst>
                              <p:cond delay="500"/>
                            </p:stCondLst>
                            <p:childTnLst>
                              <p:par>
                                <p:cTn id="22" presetID="63" presetClass="path" presetSubtype="0" accel="50000" decel="50000" fill="hold" grpId="0" nodeType="afterEffect">
                                  <p:stCondLst>
                                    <p:cond delay="0"/>
                                  </p:stCondLst>
                                  <p:childTnLst>
                                    <p:animMotion origin="layout" path="M 3.05556E-6 -2.44218E-6 L 0.54982 -2.44218E-6 " pathEditMode="relative" rAng="0" ptsTypes="AA">
                                      <p:cBhvr>
                                        <p:cTn id="23" dur="2000" fill="hold"/>
                                        <p:tgtEl>
                                          <p:spTgt spid="71"/>
                                        </p:tgtEl>
                                        <p:attrNameLst>
                                          <p:attrName>ppt_x</p:attrName>
                                          <p:attrName>ppt_y</p:attrName>
                                        </p:attrNameLst>
                                      </p:cBhvr>
                                      <p:rCtr x="275" y="0"/>
                                    </p:animMotion>
                                  </p:childTnLst>
                                </p:cTn>
                              </p:par>
                              <p:par>
                                <p:cTn id="24" presetID="1" presetClass="entr" presetSubtype="0" fill="hold" grpId="1" nodeType="withEffect">
                                  <p:stCondLst>
                                    <p:cond delay="400"/>
                                  </p:stCondLst>
                                  <p:childTnLst>
                                    <p:set>
                                      <p:cBhvr>
                                        <p:cTn id="25" dur="1" fill="hold">
                                          <p:stCondLst>
                                            <p:cond delay="0"/>
                                          </p:stCondLst>
                                        </p:cTn>
                                        <p:tgtEl>
                                          <p:spTgt spid="90"/>
                                        </p:tgtEl>
                                        <p:attrNameLst>
                                          <p:attrName>style.visibility</p:attrName>
                                        </p:attrNameLst>
                                      </p:cBhvr>
                                      <p:to>
                                        <p:strVal val="visible"/>
                                      </p:to>
                                    </p:set>
                                  </p:childTnLst>
                                </p:cTn>
                              </p:par>
                              <p:par>
                                <p:cTn id="26" presetID="63" presetClass="path" presetSubtype="0" accel="50000" decel="50000" fill="hold" grpId="0" nodeType="withEffect">
                                  <p:stCondLst>
                                    <p:cond delay="400"/>
                                  </p:stCondLst>
                                  <p:childTnLst>
                                    <p:animMotion origin="layout" path="M 3.05556E-6 -2.44218E-6 L 0.56649 -2.44218E-6 " pathEditMode="relative" rAng="0" ptsTypes="AA">
                                      <p:cBhvr>
                                        <p:cTn id="27" dur="2000" fill="hold"/>
                                        <p:tgtEl>
                                          <p:spTgt spid="90"/>
                                        </p:tgtEl>
                                        <p:attrNameLst>
                                          <p:attrName>ppt_x</p:attrName>
                                          <p:attrName>ppt_y</p:attrName>
                                        </p:attrNameLst>
                                      </p:cBhvr>
                                      <p:rCtr x="283" y="0"/>
                                    </p:animMotion>
                                  </p:childTnLst>
                                </p:cTn>
                              </p:par>
                              <p:par>
                                <p:cTn id="28" presetID="1" presetClass="entr" presetSubtype="0" fill="hold" grpId="1" nodeType="withEffect">
                                  <p:stCondLst>
                                    <p:cond delay="800"/>
                                  </p:stCondLst>
                                  <p:childTnLst>
                                    <p:set>
                                      <p:cBhvr>
                                        <p:cTn id="29" dur="1" fill="hold">
                                          <p:stCondLst>
                                            <p:cond delay="0"/>
                                          </p:stCondLst>
                                        </p:cTn>
                                        <p:tgtEl>
                                          <p:spTgt spid="91"/>
                                        </p:tgtEl>
                                        <p:attrNameLst>
                                          <p:attrName>style.visibility</p:attrName>
                                        </p:attrNameLst>
                                      </p:cBhvr>
                                      <p:to>
                                        <p:strVal val="visible"/>
                                      </p:to>
                                    </p:set>
                                  </p:childTnLst>
                                </p:cTn>
                              </p:par>
                              <p:par>
                                <p:cTn id="30" presetID="63" presetClass="path" presetSubtype="0" accel="50000" decel="50000" fill="hold" grpId="0" nodeType="withEffect">
                                  <p:stCondLst>
                                    <p:cond delay="800"/>
                                  </p:stCondLst>
                                  <p:childTnLst>
                                    <p:animMotion origin="layout" path="M 3.05556E-6 -2.44218E-6 L 0.58316 -2.44218E-6 " pathEditMode="relative" rAng="0" ptsTypes="AA">
                                      <p:cBhvr>
                                        <p:cTn id="31" dur="2000" fill="hold"/>
                                        <p:tgtEl>
                                          <p:spTgt spid="91"/>
                                        </p:tgtEl>
                                        <p:attrNameLst>
                                          <p:attrName>ppt_x</p:attrName>
                                          <p:attrName>ppt_y</p:attrName>
                                        </p:attrNameLst>
                                      </p:cBhvr>
                                      <p:rCtr x="291" y="0"/>
                                    </p:animMotion>
                                  </p:childTnLst>
                                </p:cTn>
                              </p:par>
                              <p:par>
                                <p:cTn id="32" presetID="1" presetClass="entr" presetSubtype="0" fill="hold" grpId="1" nodeType="withEffect">
                                  <p:stCondLst>
                                    <p:cond delay="1200"/>
                                  </p:stCondLst>
                                  <p:childTnLst>
                                    <p:set>
                                      <p:cBhvr>
                                        <p:cTn id="33" dur="1" fill="hold">
                                          <p:stCondLst>
                                            <p:cond delay="0"/>
                                          </p:stCondLst>
                                        </p:cTn>
                                        <p:tgtEl>
                                          <p:spTgt spid="92"/>
                                        </p:tgtEl>
                                        <p:attrNameLst>
                                          <p:attrName>style.visibility</p:attrName>
                                        </p:attrNameLst>
                                      </p:cBhvr>
                                      <p:to>
                                        <p:strVal val="visible"/>
                                      </p:to>
                                    </p:set>
                                  </p:childTnLst>
                                </p:cTn>
                              </p:par>
                              <p:par>
                                <p:cTn id="34" presetID="63" presetClass="path" presetSubtype="0" accel="50000" decel="50000" fill="hold" grpId="0" nodeType="withEffect">
                                  <p:stCondLst>
                                    <p:cond delay="1200"/>
                                  </p:stCondLst>
                                  <p:childTnLst>
                                    <p:animMotion origin="layout" path="M 3.05556E-6 -2.44218E-6 L 0.59982 -2.44218E-6 " pathEditMode="relative" rAng="0" ptsTypes="AA">
                                      <p:cBhvr>
                                        <p:cTn id="35" dur="2000" fill="hold"/>
                                        <p:tgtEl>
                                          <p:spTgt spid="92"/>
                                        </p:tgtEl>
                                        <p:attrNameLst>
                                          <p:attrName>ppt_x</p:attrName>
                                          <p:attrName>ppt_y</p:attrName>
                                        </p:attrNameLst>
                                      </p:cBhvr>
                                      <p:rCtr x="300" y="0"/>
                                    </p:animMotion>
                                  </p:childTnLst>
                                </p:cTn>
                              </p:par>
                              <p:par>
                                <p:cTn id="36" presetID="1" presetClass="entr" presetSubtype="0" fill="hold" grpId="1" nodeType="withEffect">
                                  <p:stCondLst>
                                    <p:cond delay="1600"/>
                                  </p:stCondLst>
                                  <p:childTnLst>
                                    <p:set>
                                      <p:cBhvr>
                                        <p:cTn id="37" dur="1" fill="hold">
                                          <p:stCondLst>
                                            <p:cond delay="0"/>
                                          </p:stCondLst>
                                        </p:cTn>
                                        <p:tgtEl>
                                          <p:spTgt spid="93"/>
                                        </p:tgtEl>
                                        <p:attrNameLst>
                                          <p:attrName>style.visibility</p:attrName>
                                        </p:attrNameLst>
                                      </p:cBhvr>
                                      <p:to>
                                        <p:strVal val="visible"/>
                                      </p:to>
                                    </p:set>
                                  </p:childTnLst>
                                </p:cTn>
                              </p:par>
                              <p:par>
                                <p:cTn id="38" presetID="63" presetClass="path" presetSubtype="0" accel="50000" decel="50000" fill="hold" grpId="0" nodeType="withEffect">
                                  <p:stCondLst>
                                    <p:cond delay="1600"/>
                                  </p:stCondLst>
                                  <p:childTnLst>
                                    <p:animMotion origin="layout" path="M 3.05556E-6 -2.44218E-6 L 0.61649 -2.44218E-6 " pathEditMode="relative" rAng="0" ptsTypes="AA">
                                      <p:cBhvr>
                                        <p:cTn id="39" dur="2000" fill="hold"/>
                                        <p:tgtEl>
                                          <p:spTgt spid="93"/>
                                        </p:tgtEl>
                                        <p:attrNameLst>
                                          <p:attrName>ppt_x</p:attrName>
                                          <p:attrName>ppt_y</p:attrName>
                                        </p:attrNameLst>
                                      </p:cBhvr>
                                      <p:rCtr x="308" y="0"/>
                                    </p:animMotion>
                                  </p:childTnLst>
                                </p:cTn>
                              </p:par>
                            </p:childTnLst>
                          </p:cTn>
                        </p:par>
                        <p:par>
                          <p:cTn id="40" fill="hold">
                            <p:stCondLst>
                              <p:cond delay="4100"/>
                            </p:stCondLst>
                            <p:childTnLst>
                              <p:par>
                                <p:cTn id="41" presetID="10" presetClass="entr" presetSubtype="0" fill="hold" grpId="0" nodeType="afterEffect">
                                  <p:stCondLst>
                                    <p:cond delay="0"/>
                                  </p:stCondLst>
                                  <p:childTnLst>
                                    <p:set>
                                      <p:cBhvr>
                                        <p:cTn id="42" dur="1" fill="hold">
                                          <p:stCondLst>
                                            <p:cond delay="0"/>
                                          </p:stCondLst>
                                        </p:cTn>
                                        <p:tgtEl>
                                          <p:spTgt spid="95"/>
                                        </p:tgtEl>
                                        <p:attrNameLst>
                                          <p:attrName>style.visibility</p:attrName>
                                        </p:attrNameLst>
                                      </p:cBhvr>
                                      <p:to>
                                        <p:strVal val="visible"/>
                                      </p:to>
                                    </p:set>
                                    <p:animEffect transition="in" filter="fade">
                                      <p:cBhvr>
                                        <p:cTn id="43" dur="500"/>
                                        <p:tgtEl>
                                          <p:spTgt spid="95"/>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83"/>
                                        </p:tgtEl>
                                        <p:attrNameLst>
                                          <p:attrName>style.visibility</p:attrName>
                                        </p:attrNameLst>
                                      </p:cBhvr>
                                      <p:to>
                                        <p:strVal val="visible"/>
                                      </p:to>
                                    </p:set>
                                    <p:animEffect transition="in" filter="fade">
                                      <p:cBhvr>
                                        <p:cTn id="48" dur="500"/>
                                        <p:tgtEl>
                                          <p:spTgt spid="83"/>
                                        </p:tgtEl>
                                      </p:cBhvr>
                                    </p:animEffect>
                                  </p:childTnLst>
                                </p:cTn>
                              </p:par>
                              <p:par>
                                <p:cTn id="49" presetID="10" presetClass="exit" presetSubtype="0" fill="hold" nodeType="withEffect">
                                  <p:stCondLst>
                                    <p:cond delay="0"/>
                                  </p:stCondLst>
                                  <p:childTnLst>
                                    <p:animEffect transition="out" filter="fade">
                                      <p:cBhvr>
                                        <p:cTn id="50" dur="500"/>
                                        <p:tgtEl>
                                          <p:spTgt spid="69"/>
                                        </p:tgtEl>
                                      </p:cBhvr>
                                    </p:animEffect>
                                    <p:set>
                                      <p:cBhvr>
                                        <p:cTn id="51" dur="1" fill="hold">
                                          <p:stCondLst>
                                            <p:cond delay="499"/>
                                          </p:stCondLst>
                                        </p:cTn>
                                        <p:tgtEl>
                                          <p:spTgt spid="69"/>
                                        </p:tgtEl>
                                        <p:attrNameLst>
                                          <p:attrName>style.visibility</p:attrName>
                                        </p:attrNameLst>
                                      </p:cBhvr>
                                      <p:to>
                                        <p:strVal val="hidden"/>
                                      </p:to>
                                    </p:set>
                                  </p:childTnLst>
                                </p:cTn>
                              </p:par>
                              <p:par>
                                <p:cTn id="52" presetID="10" presetClass="exit" presetSubtype="0" fill="hold" grpId="1" nodeType="withEffect">
                                  <p:stCondLst>
                                    <p:cond delay="0"/>
                                  </p:stCondLst>
                                  <p:childTnLst>
                                    <p:animEffect transition="out" filter="fade">
                                      <p:cBhvr>
                                        <p:cTn id="53" dur="500"/>
                                        <p:tgtEl>
                                          <p:spTgt spid="72"/>
                                        </p:tgtEl>
                                      </p:cBhvr>
                                    </p:animEffect>
                                    <p:set>
                                      <p:cBhvr>
                                        <p:cTn id="54" dur="1" fill="hold">
                                          <p:stCondLst>
                                            <p:cond delay="499"/>
                                          </p:stCondLst>
                                        </p:cTn>
                                        <p:tgtEl>
                                          <p:spTgt spid="72"/>
                                        </p:tgtEl>
                                        <p:attrNameLst>
                                          <p:attrName>style.visibility</p:attrName>
                                        </p:attrNameLst>
                                      </p:cBhvr>
                                      <p:to>
                                        <p:strVal val="hidden"/>
                                      </p:to>
                                    </p:set>
                                  </p:childTnLst>
                                </p:cTn>
                              </p:par>
                              <p:par>
                                <p:cTn id="55" presetID="10" presetClass="exit" presetSubtype="0" fill="hold" grpId="2" nodeType="withEffect">
                                  <p:stCondLst>
                                    <p:cond delay="0"/>
                                  </p:stCondLst>
                                  <p:childTnLst>
                                    <p:animEffect transition="out" filter="fade">
                                      <p:cBhvr>
                                        <p:cTn id="56" dur="500"/>
                                        <p:tgtEl>
                                          <p:spTgt spid="71"/>
                                        </p:tgtEl>
                                      </p:cBhvr>
                                    </p:animEffect>
                                    <p:set>
                                      <p:cBhvr>
                                        <p:cTn id="57" dur="1" fill="hold">
                                          <p:stCondLst>
                                            <p:cond delay="499"/>
                                          </p:stCondLst>
                                        </p:cTn>
                                        <p:tgtEl>
                                          <p:spTgt spid="71"/>
                                        </p:tgtEl>
                                        <p:attrNameLst>
                                          <p:attrName>style.visibility</p:attrName>
                                        </p:attrNameLst>
                                      </p:cBhvr>
                                      <p:to>
                                        <p:strVal val="hidden"/>
                                      </p:to>
                                    </p:set>
                                  </p:childTnLst>
                                </p:cTn>
                              </p:par>
                              <p:par>
                                <p:cTn id="58" presetID="10" presetClass="exit" presetSubtype="0" fill="hold" grpId="2" nodeType="withEffect">
                                  <p:stCondLst>
                                    <p:cond delay="0"/>
                                  </p:stCondLst>
                                  <p:childTnLst>
                                    <p:animEffect transition="out" filter="fade">
                                      <p:cBhvr>
                                        <p:cTn id="59" dur="500"/>
                                        <p:tgtEl>
                                          <p:spTgt spid="90"/>
                                        </p:tgtEl>
                                      </p:cBhvr>
                                    </p:animEffect>
                                    <p:set>
                                      <p:cBhvr>
                                        <p:cTn id="60" dur="1" fill="hold">
                                          <p:stCondLst>
                                            <p:cond delay="499"/>
                                          </p:stCondLst>
                                        </p:cTn>
                                        <p:tgtEl>
                                          <p:spTgt spid="90"/>
                                        </p:tgtEl>
                                        <p:attrNameLst>
                                          <p:attrName>style.visibility</p:attrName>
                                        </p:attrNameLst>
                                      </p:cBhvr>
                                      <p:to>
                                        <p:strVal val="hidden"/>
                                      </p:to>
                                    </p:set>
                                  </p:childTnLst>
                                </p:cTn>
                              </p:par>
                              <p:par>
                                <p:cTn id="61" presetID="10" presetClass="exit" presetSubtype="0" fill="hold" grpId="2" nodeType="withEffect">
                                  <p:stCondLst>
                                    <p:cond delay="0"/>
                                  </p:stCondLst>
                                  <p:childTnLst>
                                    <p:animEffect transition="out" filter="fade">
                                      <p:cBhvr>
                                        <p:cTn id="62" dur="500"/>
                                        <p:tgtEl>
                                          <p:spTgt spid="91"/>
                                        </p:tgtEl>
                                      </p:cBhvr>
                                    </p:animEffect>
                                    <p:set>
                                      <p:cBhvr>
                                        <p:cTn id="63" dur="1" fill="hold">
                                          <p:stCondLst>
                                            <p:cond delay="499"/>
                                          </p:stCondLst>
                                        </p:cTn>
                                        <p:tgtEl>
                                          <p:spTgt spid="91"/>
                                        </p:tgtEl>
                                        <p:attrNameLst>
                                          <p:attrName>style.visibility</p:attrName>
                                        </p:attrNameLst>
                                      </p:cBhvr>
                                      <p:to>
                                        <p:strVal val="hidden"/>
                                      </p:to>
                                    </p:set>
                                  </p:childTnLst>
                                </p:cTn>
                              </p:par>
                              <p:par>
                                <p:cTn id="64" presetID="10" presetClass="exit" presetSubtype="0" fill="hold" grpId="2" nodeType="withEffect">
                                  <p:stCondLst>
                                    <p:cond delay="0"/>
                                  </p:stCondLst>
                                  <p:childTnLst>
                                    <p:animEffect transition="out" filter="fade">
                                      <p:cBhvr>
                                        <p:cTn id="65" dur="500"/>
                                        <p:tgtEl>
                                          <p:spTgt spid="92"/>
                                        </p:tgtEl>
                                      </p:cBhvr>
                                    </p:animEffect>
                                    <p:set>
                                      <p:cBhvr>
                                        <p:cTn id="66" dur="1" fill="hold">
                                          <p:stCondLst>
                                            <p:cond delay="499"/>
                                          </p:stCondLst>
                                        </p:cTn>
                                        <p:tgtEl>
                                          <p:spTgt spid="92"/>
                                        </p:tgtEl>
                                        <p:attrNameLst>
                                          <p:attrName>style.visibility</p:attrName>
                                        </p:attrNameLst>
                                      </p:cBhvr>
                                      <p:to>
                                        <p:strVal val="hidden"/>
                                      </p:to>
                                    </p:set>
                                  </p:childTnLst>
                                </p:cTn>
                              </p:par>
                              <p:par>
                                <p:cTn id="67" presetID="10" presetClass="exit" presetSubtype="0" fill="hold" grpId="2" nodeType="withEffect">
                                  <p:stCondLst>
                                    <p:cond delay="0"/>
                                  </p:stCondLst>
                                  <p:childTnLst>
                                    <p:animEffect transition="out" filter="fade">
                                      <p:cBhvr>
                                        <p:cTn id="68" dur="500"/>
                                        <p:tgtEl>
                                          <p:spTgt spid="93"/>
                                        </p:tgtEl>
                                      </p:cBhvr>
                                    </p:animEffect>
                                    <p:set>
                                      <p:cBhvr>
                                        <p:cTn id="69" dur="1" fill="hold">
                                          <p:stCondLst>
                                            <p:cond delay="499"/>
                                          </p:stCondLst>
                                        </p:cTn>
                                        <p:tgtEl>
                                          <p:spTgt spid="93"/>
                                        </p:tgtEl>
                                        <p:attrNameLst>
                                          <p:attrName>style.visibility</p:attrName>
                                        </p:attrNameLst>
                                      </p:cBhvr>
                                      <p:to>
                                        <p:strVal val="hidden"/>
                                      </p:to>
                                    </p:set>
                                  </p:childTnLst>
                                </p:cTn>
                              </p:par>
                              <p:par>
                                <p:cTn id="70" presetID="10" presetClass="exit" presetSubtype="0" fill="hold" grpId="1" nodeType="withEffect">
                                  <p:stCondLst>
                                    <p:cond delay="0"/>
                                  </p:stCondLst>
                                  <p:childTnLst>
                                    <p:animEffect transition="out" filter="fade">
                                      <p:cBhvr>
                                        <p:cTn id="71" dur="500"/>
                                        <p:tgtEl>
                                          <p:spTgt spid="95"/>
                                        </p:tgtEl>
                                      </p:cBhvr>
                                    </p:animEffect>
                                    <p:set>
                                      <p:cBhvr>
                                        <p:cTn id="72" dur="1" fill="hold">
                                          <p:stCondLst>
                                            <p:cond delay="499"/>
                                          </p:stCondLst>
                                        </p:cTn>
                                        <p:tgtEl>
                                          <p:spTgt spid="95"/>
                                        </p:tgtEl>
                                        <p:attrNameLst>
                                          <p:attrName>style.visibility</p:attrName>
                                        </p:attrNameLst>
                                      </p:cBhvr>
                                      <p:to>
                                        <p:strVal val="hidden"/>
                                      </p:to>
                                    </p:set>
                                  </p:childTnLst>
                                </p:cTn>
                              </p:par>
                              <p:par>
                                <p:cTn id="73" presetID="10" presetClass="exit" presetSubtype="0" fill="hold" nodeType="withEffect">
                                  <p:stCondLst>
                                    <p:cond delay="0"/>
                                  </p:stCondLst>
                                  <p:childTnLst>
                                    <p:animEffect transition="out" filter="fade">
                                      <p:cBhvr>
                                        <p:cTn id="74" dur="500"/>
                                        <p:tgtEl>
                                          <p:spTgt spid="3"/>
                                        </p:tgtEl>
                                      </p:cBhvr>
                                    </p:animEffect>
                                    <p:set>
                                      <p:cBhvr>
                                        <p:cTn id="75" dur="1" fill="hold">
                                          <p:stCondLst>
                                            <p:cond delay="499"/>
                                          </p:stCondLst>
                                        </p:cTn>
                                        <p:tgtEl>
                                          <p:spTgt spid="3"/>
                                        </p:tgtEl>
                                        <p:attrNameLst>
                                          <p:attrName>style.visibility</p:attrName>
                                        </p:attrNameLst>
                                      </p:cBhvr>
                                      <p:to>
                                        <p:strVal val="hidden"/>
                                      </p:to>
                                    </p:set>
                                  </p:childTnLst>
                                </p:cTn>
                              </p:par>
                              <p:par>
                                <p:cTn id="76" presetID="1" presetClass="entr" presetSubtype="0" fill="hold" grpId="0" nodeType="withEffect">
                                  <p:stCondLst>
                                    <p:cond delay="0"/>
                                  </p:stCondLst>
                                  <p:childTnLst>
                                    <p:set>
                                      <p:cBhvr>
                                        <p:cTn id="77" dur="1" fill="hold">
                                          <p:stCondLst>
                                            <p:cond delay="0"/>
                                          </p:stCondLst>
                                        </p:cTn>
                                        <p:tgtEl>
                                          <p:spTgt spid="105"/>
                                        </p:tgtEl>
                                        <p:attrNameLst>
                                          <p:attrName>style.visibility</p:attrName>
                                        </p:attrNameLst>
                                      </p:cBhvr>
                                      <p:to>
                                        <p:strVal val="visible"/>
                                      </p:to>
                                    </p:set>
                                  </p:childTnLst>
                                </p:cTn>
                              </p:par>
                            </p:childTnLst>
                          </p:cTn>
                        </p:par>
                        <p:par>
                          <p:cTn id="78" fill="hold">
                            <p:stCondLst>
                              <p:cond delay="500"/>
                            </p:stCondLst>
                            <p:childTnLst>
                              <p:par>
                                <p:cTn id="79" presetID="10" presetClass="entr" presetSubtype="0" fill="hold" nodeType="afterEffect">
                                  <p:stCondLst>
                                    <p:cond delay="0"/>
                                  </p:stCondLst>
                                  <p:childTnLst>
                                    <p:set>
                                      <p:cBhvr>
                                        <p:cTn id="80" dur="1" fill="hold">
                                          <p:stCondLst>
                                            <p:cond delay="0"/>
                                          </p:stCondLst>
                                        </p:cTn>
                                        <p:tgtEl>
                                          <p:spTgt spid="8"/>
                                        </p:tgtEl>
                                        <p:attrNameLst>
                                          <p:attrName>style.visibility</p:attrName>
                                        </p:attrNameLst>
                                      </p:cBhvr>
                                      <p:to>
                                        <p:strVal val="visible"/>
                                      </p:to>
                                    </p:set>
                                    <p:animEffect transition="in" filter="fade">
                                      <p:cBhvr>
                                        <p:cTn id="81" dur="500"/>
                                        <p:tgtEl>
                                          <p:spTgt spid="8"/>
                                        </p:tgtEl>
                                      </p:cBhvr>
                                    </p:animEffect>
                                  </p:childTnLst>
                                </p:cTn>
                              </p:par>
                            </p:childTnLst>
                          </p:cTn>
                        </p:par>
                      </p:childTnLst>
                    </p:cTn>
                  </p:par>
                  <p:par>
                    <p:cTn id="82" fill="hold">
                      <p:stCondLst>
                        <p:cond delay="indefinite"/>
                      </p:stCondLst>
                      <p:childTnLst>
                        <p:par>
                          <p:cTn id="83" fill="hold">
                            <p:stCondLst>
                              <p:cond delay="0"/>
                            </p:stCondLst>
                            <p:childTnLst>
                              <p:par>
                                <p:cTn id="84" presetID="0" presetClass="path" presetSubtype="0" accel="50000" decel="50000" fill="hold" grpId="1" nodeType="clickEffect">
                                  <p:stCondLst>
                                    <p:cond delay="0"/>
                                  </p:stCondLst>
                                  <p:childTnLst>
                                    <p:animMotion origin="layout" path="M 0 0 L 0 -0.43849 L 0.54306 -0.43849 " pathEditMode="relative" ptsTypes="AAA">
                                      <p:cBhvr>
                                        <p:cTn id="85" dur="2000" fill="hold"/>
                                        <p:tgtEl>
                                          <p:spTgt spid="105"/>
                                        </p:tgtEl>
                                        <p:attrNameLst>
                                          <p:attrName>ppt_x</p:attrName>
                                          <p:attrName>ppt_y</p:attrName>
                                        </p:attrNameLst>
                                      </p:cBhvr>
                                    </p:animMotion>
                                  </p:childTnLst>
                                </p:cTn>
                              </p:par>
                              <p:par>
                                <p:cTn id="86" presetID="10" presetClass="entr" presetSubtype="0" fill="hold" nodeType="withEffect">
                                  <p:stCondLst>
                                    <p:cond delay="0"/>
                                  </p:stCondLst>
                                  <p:childTnLst>
                                    <p:set>
                                      <p:cBhvr>
                                        <p:cTn id="87" dur="1" fill="hold">
                                          <p:stCondLst>
                                            <p:cond delay="0"/>
                                          </p:stCondLst>
                                        </p:cTn>
                                        <p:tgtEl>
                                          <p:spTgt spid="11"/>
                                        </p:tgtEl>
                                        <p:attrNameLst>
                                          <p:attrName>style.visibility</p:attrName>
                                        </p:attrNameLst>
                                      </p:cBhvr>
                                      <p:to>
                                        <p:strVal val="visible"/>
                                      </p:to>
                                    </p:set>
                                    <p:animEffect transition="in" filter="fade">
                                      <p:cBhvr>
                                        <p:cTn id="88" dur="500"/>
                                        <p:tgtEl>
                                          <p:spTgt spid="11"/>
                                        </p:tgtEl>
                                      </p:cBhvr>
                                    </p:animEffect>
                                  </p:childTnLst>
                                </p:cTn>
                              </p:par>
                            </p:childTnLst>
                          </p:cTn>
                        </p:par>
                        <p:par>
                          <p:cTn id="89" fill="hold">
                            <p:stCondLst>
                              <p:cond delay="2000"/>
                            </p:stCondLst>
                            <p:childTnLst>
                              <p:par>
                                <p:cTn id="90" presetID="10" presetClass="entr" presetSubtype="0" fill="hold" grpId="0" nodeType="afterEffect">
                                  <p:stCondLst>
                                    <p:cond delay="0"/>
                                  </p:stCondLst>
                                  <p:childTnLst>
                                    <p:set>
                                      <p:cBhvr>
                                        <p:cTn id="91" dur="1" fill="hold">
                                          <p:stCondLst>
                                            <p:cond delay="0"/>
                                          </p:stCondLst>
                                        </p:cTn>
                                        <p:tgtEl>
                                          <p:spTgt spid="106"/>
                                        </p:tgtEl>
                                        <p:attrNameLst>
                                          <p:attrName>style.visibility</p:attrName>
                                        </p:attrNameLst>
                                      </p:cBhvr>
                                      <p:to>
                                        <p:strVal val="visible"/>
                                      </p:to>
                                    </p:set>
                                    <p:animEffect transition="in" filter="fade">
                                      <p:cBhvr>
                                        <p:cTn id="92" dur="500"/>
                                        <p:tgtEl>
                                          <p:spTgt spid="106"/>
                                        </p:tgtEl>
                                      </p:cBhvr>
                                    </p:animEffect>
                                  </p:childTnLst>
                                </p:cTn>
                              </p:par>
                            </p:childTnLst>
                          </p:cTn>
                        </p:par>
                        <p:par>
                          <p:cTn id="93" fill="hold">
                            <p:stCondLst>
                              <p:cond delay="2500"/>
                            </p:stCondLst>
                            <p:childTnLst>
                              <p:par>
                                <p:cTn id="94" presetID="42" presetClass="path" presetSubtype="0" accel="50000" decel="50000" fill="hold" grpId="2" nodeType="afterEffect">
                                  <p:stCondLst>
                                    <p:cond delay="0"/>
                                  </p:stCondLst>
                                  <p:childTnLst>
                                    <p:animMotion origin="layout" path="M 0.54305 -0.43848 L 0.54149 -2.44218E-6 " pathEditMode="relative" rAng="0" ptsTypes="AA">
                                      <p:cBhvr>
                                        <p:cTn id="95" dur="1000" fill="hold"/>
                                        <p:tgtEl>
                                          <p:spTgt spid="105"/>
                                        </p:tgtEl>
                                        <p:attrNameLst>
                                          <p:attrName>ppt_x</p:attrName>
                                          <p:attrName>ppt_y</p:attrName>
                                        </p:attrNameLst>
                                      </p:cBhvr>
                                      <p:rCtr x="-1" y="219"/>
                                    </p:animMotion>
                                  </p:childTnLst>
                                </p:cTn>
                              </p:par>
                            </p:childTnLst>
                          </p:cTn>
                        </p:par>
                      </p:childTnLst>
                    </p:cTn>
                  </p:par>
                  <p:par>
                    <p:cTn id="96" fill="hold">
                      <p:stCondLst>
                        <p:cond delay="indefinite"/>
                      </p:stCondLst>
                      <p:childTnLst>
                        <p:par>
                          <p:cTn id="97" fill="hold">
                            <p:stCondLst>
                              <p:cond delay="0"/>
                            </p:stCondLst>
                            <p:childTnLst>
                              <p:par>
                                <p:cTn id="98" presetID="10" presetClass="entr" presetSubtype="0" fill="hold" nodeType="clickEffect">
                                  <p:stCondLst>
                                    <p:cond delay="0"/>
                                  </p:stCondLst>
                                  <p:childTnLst>
                                    <p:set>
                                      <p:cBhvr>
                                        <p:cTn id="99" dur="1" fill="hold">
                                          <p:stCondLst>
                                            <p:cond delay="0"/>
                                          </p:stCondLst>
                                        </p:cTn>
                                        <p:tgtEl>
                                          <p:spTgt spid="12"/>
                                        </p:tgtEl>
                                        <p:attrNameLst>
                                          <p:attrName>style.visibility</p:attrName>
                                        </p:attrNameLst>
                                      </p:cBhvr>
                                      <p:to>
                                        <p:strVal val="visible"/>
                                      </p:to>
                                    </p:set>
                                    <p:animEffect transition="in" filter="fade">
                                      <p:cBhvr>
                                        <p:cTn id="10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p:bldP spid="72" grpId="0" animBg="1"/>
      <p:bldP spid="72" grpId="1" animBg="1"/>
      <p:bldP spid="71" grpId="0" animBg="1"/>
      <p:bldP spid="71" grpId="1" animBg="1"/>
      <p:bldP spid="71" grpId="2" animBg="1"/>
      <p:bldP spid="90" grpId="0" animBg="1"/>
      <p:bldP spid="90" grpId="1" animBg="1"/>
      <p:bldP spid="90" grpId="2" animBg="1"/>
      <p:bldP spid="91" grpId="0" animBg="1"/>
      <p:bldP spid="91" grpId="1" animBg="1"/>
      <p:bldP spid="91" grpId="2" animBg="1"/>
      <p:bldP spid="92" grpId="0" animBg="1"/>
      <p:bldP spid="92" grpId="1" animBg="1"/>
      <p:bldP spid="92" grpId="2" animBg="1"/>
      <p:bldP spid="93" grpId="0" animBg="1"/>
      <p:bldP spid="93" grpId="1" animBg="1"/>
      <p:bldP spid="93" grpId="2" animBg="1"/>
      <p:bldP spid="95" grpId="0"/>
      <p:bldP spid="95" grpId="1"/>
      <p:bldP spid="105" grpId="0" animBg="1"/>
      <p:bldP spid="105" grpId="1" animBg="1"/>
      <p:bldP spid="105" grpId="2"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 name="Picture 2"/>
          <p:cNvPicPr>
            <a:picLocks noChangeAspect="1" noChangeArrowheads="1"/>
          </p:cNvPicPr>
          <p:nvPr/>
        </p:nvPicPr>
        <p:blipFill>
          <a:blip r:embed="rId4"/>
          <a:srcRect/>
          <a:stretch>
            <a:fillRect/>
          </a:stretch>
        </p:blipFill>
        <p:spPr bwMode="auto">
          <a:xfrm>
            <a:off x="6477000" y="762000"/>
            <a:ext cx="762000" cy="1030941"/>
          </a:xfrm>
          <a:prstGeom prst="rect">
            <a:avLst/>
          </a:prstGeom>
          <a:noFill/>
          <a:ln w="9525">
            <a:noFill/>
            <a:miter lim="800000"/>
            <a:headEnd/>
            <a:tailEnd/>
          </a:ln>
          <a:effectLst/>
        </p:spPr>
      </p:pic>
      <p:sp>
        <p:nvSpPr>
          <p:cNvPr id="69" name="Rectangle 68"/>
          <p:cNvSpPr/>
          <p:nvPr/>
        </p:nvSpPr>
        <p:spPr>
          <a:xfrm>
            <a:off x="6464808" y="1475232"/>
            <a:ext cx="762000" cy="3474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152400"/>
            <a:ext cx="8229600" cy="1143000"/>
          </a:xfrm>
        </p:spPr>
        <p:txBody>
          <a:bodyPr/>
          <a:lstStyle/>
          <a:p>
            <a:r>
              <a:rPr lang="en-US" dirty="0" smtClean="0"/>
              <a:t>Report Protocol</a:t>
            </a:r>
            <a:endParaRPr lang="en-US" dirty="0"/>
          </a:p>
        </p:txBody>
      </p:sp>
      <p:cxnSp>
        <p:nvCxnSpPr>
          <p:cNvPr id="6" name="Straight Connector 5"/>
          <p:cNvCxnSpPr/>
          <p:nvPr/>
        </p:nvCxnSpPr>
        <p:spPr>
          <a:xfrm rot="5400000">
            <a:off x="2134394" y="2742406"/>
            <a:ext cx="22860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5400000">
            <a:off x="4801394" y="2742406"/>
            <a:ext cx="22860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 name="Group 103"/>
          <p:cNvGrpSpPr/>
          <p:nvPr/>
        </p:nvGrpSpPr>
        <p:grpSpPr>
          <a:xfrm>
            <a:off x="3276600" y="2209800"/>
            <a:ext cx="2667001" cy="381001"/>
            <a:chOff x="3276600" y="2209800"/>
            <a:chExt cx="2667001" cy="381001"/>
          </a:xfrm>
        </p:grpSpPr>
        <p:cxnSp>
          <p:nvCxnSpPr>
            <p:cNvPr id="9" name="Straight Arrow Connector 8"/>
            <p:cNvCxnSpPr/>
            <p:nvPr/>
          </p:nvCxnSpPr>
          <p:spPr>
            <a:xfrm flipV="1">
              <a:off x="3276600" y="2590800"/>
              <a:ext cx="2667001" cy="1"/>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581401" y="2209800"/>
              <a:ext cx="2057230" cy="369332"/>
            </a:xfrm>
            <a:prstGeom prst="rect">
              <a:avLst/>
            </a:prstGeom>
            <a:noFill/>
          </p:spPr>
          <p:txBody>
            <a:bodyPr wrap="none" rtlCol="0">
              <a:spAutoFit/>
            </a:bodyPr>
            <a:lstStyle/>
            <a:p>
              <a:r>
                <a:rPr lang="en-US" b="1" dirty="0" smtClean="0"/>
                <a:t>request</a:t>
              </a:r>
              <a:r>
                <a:rPr lang="en-US" dirty="0" smtClean="0"/>
                <a:t>: cafe1, </a:t>
              </a:r>
              <a:r>
                <a:rPr lang="en-US" i="1" dirty="0" err="1" smtClean="0"/>
                <a:t>T</a:t>
              </a:r>
              <a:r>
                <a:rPr lang="en-US" i="1" baseline="-25000" dirty="0" err="1" smtClean="0"/>
                <a:t>blind</a:t>
              </a:r>
              <a:endParaRPr lang="en-US" i="1" dirty="0"/>
            </a:p>
          </p:txBody>
        </p:sp>
      </p:grpSp>
      <p:grpSp>
        <p:nvGrpSpPr>
          <p:cNvPr id="5" name="Group 104"/>
          <p:cNvGrpSpPr/>
          <p:nvPr/>
        </p:nvGrpSpPr>
        <p:grpSpPr>
          <a:xfrm>
            <a:off x="3276600" y="2971800"/>
            <a:ext cx="2667000" cy="382588"/>
            <a:chOff x="3276600" y="2971800"/>
            <a:chExt cx="2667000" cy="382588"/>
          </a:xfrm>
        </p:grpSpPr>
        <p:cxnSp>
          <p:nvCxnSpPr>
            <p:cNvPr id="11" name="Straight Arrow Connector 10"/>
            <p:cNvCxnSpPr/>
            <p:nvPr/>
          </p:nvCxnSpPr>
          <p:spPr>
            <a:xfrm rot="10800000">
              <a:off x="3276600" y="3352800"/>
              <a:ext cx="2667000"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019866" y="2971800"/>
              <a:ext cx="1200008" cy="369332"/>
            </a:xfrm>
            <a:prstGeom prst="rect">
              <a:avLst/>
            </a:prstGeom>
            <a:noFill/>
          </p:spPr>
          <p:txBody>
            <a:bodyPr wrap="none" rtlCol="0">
              <a:spAutoFit/>
            </a:bodyPr>
            <a:lstStyle/>
            <a:p>
              <a:r>
                <a:rPr lang="en-US" b="1" dirty="0" smtClean="0"/>
                <a:t>reply</a:t>
              </a:r>
              <a:r>
                <a:rPr lang="en-US" dirty="0" smtClean="0"/>
                <a:t>: </a:t>
              </a:r>
              <a:r>
                <a:rPr lang="en-US" i="1" dirty="0" err="1" smtClean="0"/>
                <a:t>S</a:t>
              </a:r>
              <a:r>
                <a:rPr lang="en-US" i="1" baseline="-25000" dirty="0" err="1" smtClean="0"/>
                <a:t>blind</a:t>
              </a:r>
              <a:endParaRPr lang="en-US" i="1" dirty="0"/>
            </a:p>
          </p:txBody>
        </p:sp>
      </p:grpSp>
      <p:sp>
        <p:nvSpPr>
          <p:cNvPr id="15" name="TextBox 14"/>
          <p:cNvSpPr txBox="1"/>
          <p:nvPr/>
        </p:nvSpPr>
        <p:spPr>
          <a:xfrm>
            <a:off x="228600" y="1752600"/>
            <a:ext cx="2913042" cy="369332"/>
          </a:xfrm>
          <a:prstGeom prst="rect">
            <a:avLst/>
          </a:prstGeom>
          <a:noFill/>
        </p:spPr>
        <p:txBody>
          <a:bodyPr wrap="none" rtlCol="0">
            <a:spAutoFit/>
          </a:bodyPr>
          <a:lstStyle/>
          <a:p>
            <a:r>
              <a:rPr lang="en-US" dirty="0" smtClean="0"/>
              <a:t>{</a:t>
            </a:r>
            <a:r>
              <a:rPr lang="en-US" i="1" dirty="0" smtClean="0">
                <a:solidFill>
                  <a:schemeClr val="accent1"/>
                </a:solidFill>
              </a:rPr>
              <a:t>k</a:t>
            </a:r>
            <a:r>
              <a:rPr lang="en-US" i="1" baseline="-25000" dirty="0" smtClean="0">
                <a:solidFill>
                  <a:schemeClr val="accent1"/>
                </a:solidFill>
              </a:rPr>
              <a:t>cafe1</a:t>
            </a:r>
            <a:r>
              <a:rPr lang="en-US" dirty="0" smtClean="0"/>
              <a:t>, </a:t>
            </a:r>
            <a:r>
              <a:rPr lang="en-US" i="1" dirty="0" smtClean="0"/>
              <a:t>k</a:t>
            </a:r>
            <a:r>
              <a:rPr lang="en-US" i="1" baseline="30000" dirty="0" smtClean="0"/>
              <a:t>-1</a:t>
            </a:r>
            <a:r>
              <a:rPr lang="en-US" i="1" baseline="-25000" dirty="0" smtClean="0"/>
              <a:t>cafe1</a:t>
            </a:r>
            <a:r>
              <a:rPr lang="en-US" dirty="0" smtClean="0"/>
              <a:t>} </a:t>
            </a:r>
            <a:r>
              <a:rPr lang="en-US" sz="1400" dirty="0" smtClean="0">
                <a:sym typeface="Symbol"/>
              </a:rPr>
              <a:t></a:t>
            </a:r>
            <a:r>
              <a:rPr lang="en-US" dirty="0" smtClean="0"/>
              <a:t> new key pair</a:t>
            </a:r>
          </a:p>
        </p:txBody>
      </p:sp>
      <p:sp>
        <p:nvSpPr>
          <p:cNvPr id="19" name="TextBox 18"/>
          <p:cNvSpPr txBox="1"/>
          <p:nvPr/>
        </p:nvSpPr>
        <p:spPr>
          <a:xfrm>
            <a:off x="5943600" y="2514600"/>
            <a:ext cx="3200400" cy="923330"/>
          </a:xfrm>
          <a:prstGeom prst="rect">
            <a:avLst/>
          </a:prstGeom>
          <a:noFill/>
        </p:spPr>
        <p:txBody>
          <a:bodyPr wrap="square" rtlCol="0">
            <a:spAutoFit/>
          </a:bodyPr>
          <a:lstStyle/>
          <a:p>
            <a:r>
              <a:rPr lang="en-US" b="1" dirty="0" smtClean="0"/>
              <a:t>If</a:t>
            </a:r>
            <a:r>
              <a:rPr lang="en-US" dirty="0" smtClean="0"/>
              <a:t> Alice requested cafe1 before</a:t>
            </a:r>
          </a:p>
          <a:p>
            <a:r>
              <a:rPr lang="en-US" b="1" dirty="0" smtClean="0"/>
              <a:t>then</a:t>
            </a:r>
            <a:r>
              <a:rPr lang="en-US" dirty="0" smtClean="0"/>
              <a:t> abort</a:t>
            </a:r>
          </a:p>
          <a:p>
            <a:r>
              <a:rPr lang="en-US" b="1" dirty="0" smtClean="0"/>
              <a:t>else</a:t>
            </a:r>
            <a:r>
              <a:rPr lang="en-US" dirty="0" smtClean="0"/>
              <a:t> sign the token </a:t>
            </a:r>
            <a:r>
              <a:rPr lang="en-US" dirty="0" smtClean="0">
                <a:sym typeface="Symbol"/>
              </a:rPr>
              <a:t> </a:t>
            </a:r>
            <a:r>
              <a:rPr lang="en-US" i="1" dirty="0" err="1" smtClean="0"/>
              <a:t>S</a:t>
            </a:r>
            <a:r>
              <a:rPr lang="en-US" i="1" baseline="-25000" dirty="0" err="1" smtClean="0"/>
              <a:t>blind</a:t>
            </a:r>
            <a:endParaRPr lang="en-US" i="1" dirty="0" smtClean="0"/>
          </a:p>
        </p:txBody>
      </p:sp>
      <p:grpSp>
        <p:nvGrpSpPr>
          <p:cNvPr id="8" name="Group 101"/>
          <p:cNvGrpSpPr/>
          <p:nvPr/>
        </p:nvGrpSpPr>
        <p:grpSpPr>
          <a:xfrm>
            <a:off x="3276600" y="1066800"/>
            <a:ext cx="2667000" cy="839788"/>
            <a:chOff x="3276600" y="1066800"/>
            <a:chExt cx="2667000" cy="839788"/>
          </a:xfrm>
        </p:grpSpPr>
        <p:cxnSp>
          <p:nvCxnSpPr>
            <p:cNvPr id="20" name="Straight Arrow Connector 19"/>
            <p:cNvCxnSpPr/>
            <p:nvPr/>
          </p:nvCxnSpPr>
          <p:spPr>
            <a:xfrm>
              <a:off x="3276600" y="1676400"/>
              <a:ext cx="2667000"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10800000">
              <a:off x="3276600" y="1752600"/>
              <a:ext cx="2667000"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3276600" y="1828800"/>
              <a:ext cx="2667000"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rot="10800000">
              <a:off x="3276600" y="1905000"/>
              <a:ext cx="2667000"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3562666" y="1066800"/>
              <a:ext cx="2080378" cy="646331"/>
            </a:xfrm>
            <a:prstGeom prst="rect">
              <a:avLst/>
            </a:prstGeom>
            <a:noFill/>
          </p:spPr>
          <p:txBody>
            <a:bodyPr wrap="none" rtlCol="0">
              <a:spAutoFit/>
            </a:bodyPr>
            <a:lstStyle/>
            <a:p>
              <a:pPr algn="ctr"/>
              <a:r>
                <a:rPr lang="en-US" dirty="0" smtClean="0"/>
                <a:t>authenticate and</a:t>
              </a:r>
            </a:p>
            <a:p>
              <a:pPr algn="ctr"/>
              <a:r>
                <a:rPr lang="en-US" dirty="0" smtClean="0"/>
                <a:t>download list of APs</a:t>
              </a:r>
              <a:endParaRPr lang="en-US" dirty="0"/>
            </a:p>
          </p:txBody>
        </p:sp>
      </p:grpSp>
      <p:sp>
        <p:nvSpPr>
          <p:cNvPr id="39" name="Rectangle 38"/>
          <p:cNvSpPr/>
          <p:nvPr/>
        </p:nvSpPr>
        <p:spPr>
          <a:xfrm>
            <a:off x="228600" y="3352800"/>
            <a:ext cx="3124200" cy="369332"/>
          </a:xfrm>
          <a:prstGeom prst="rect">
            <a:avLst/>
          </a:prstGeom>
        </p:spPr>
        <p:txBody>
          <a:bodyPr wrap="square">
            <a:spAutoFit/>
          </a:bodyPr>
          <a:lstStyle/>
          <a:p>
            <a:r>
              <a:rPr lang="en-US" dirty="0" err="1" smtClean="0"/>
              <a:t>Unblind</a:t>
            </a:r>
            <a:r>
              <a:rPr lang="en-US" dirty="0" smtClean="0"/>
              <a:t> the signature </a:t>
            </a:r>
            <a:r>
              <a:rPr lang="en-US" dirty="0" smtClean="0">
                <a:sym typeface="Symbol"/>
              </a:rPr>
              <a:t> </a:t>
            </a:r>
            <a:r>
              <a:rPr lang="en-US" i="1" dirty="0" smtClean="0"/>
              <a:t>S</a:t>
            </a:r>
            <a:r>
              <a:rPr lang="en-US" i="1" baseline="-25000" dirty="0" smtClean="0"/>
              <a:t>cafe1</a:t>
            </a:r>
            <a:r>
              <a:rPr lang="en-US" dirty="0" smtClean="0">
                <a:sym typeface="Symbol"/>
              </a:rPr>
              <a:t> </a:t>
            </a:r>
            <a:endParaRPr lang="en-US" dirty="0" smtClean="0"/>
          </a:p>
        </p:txBody>
      </p:sp>
      <p:sp>
        <p:nvSpPr>
          <p:cNvPr id="52" name="Rectangle 51"/>
          <p:cNvSpPr/>
          <p:nvPr/>
        </p:nvSpPr>
        <p:spPr>
          <a:xfrm>
            <a:off x="304800" y="5943600"/>
            <a:ext cx="2971800" cy="369332"/>
          </a:xfrm>
          <a:prstGeom prst="rect">
            <a:avLst/>
          </a:prstGeom>
        </p:spPr>
        <p:txBody>
          <a:bodyPr wrap="square">
            <a:spAutoFit/>
          </a:bodyPr>
          <a:lstStyle/>
          <a:p>
            <a:r>
              <a:rPr lang="en-US" i="1" dirty="0" smtClean="0"/>
              <a:t>R</a:t>
            </a:r>
            <a:r>
              <a:rPr lang="en-US" dirty="0" smtClean="0"/>
              <a:t>  </a:t>
            </a:r>
            <a:r>
              <a:rPr lang="en-US" sz="1400" dirty="0" smtClean="0">
                <a:sym typeface="Symbol"/>
              </a:rPr>
              <a:t></a:t>
            </a:r>
            <a:r>
              <a:rPr lang="en-US" dirty="0" smtClean="0"/>
              <a:t> report on cafe1</a:t>
            </a:r>
          </a:p>
        </p:txBody>
      </p:sp>
      <p:grpSp>
        <p:nvGrpSpPr>
          <p:cNvPr id="10" name="Group 109"/>
          <p:cNvGrpSpPr/>
          <p:nvPr/>
        </p:nvGrpSpPr>
        <p:grpSpPr>
          <a:xfrm>
            <a:off x="3276600" y="5105400"/>
            <a:ext cx="2667001" cy="978932"/>
            <a:chOff x="3276600" y="5105400"/>
            <a:chExt cx="2667001" cy="978932"/>
          </a:xfrm>
        </p:grpSpPr>
        <p:sp>
          <p:nvSpPr>
            <p:cNvPr id="53" name="TextBox 52"/>
            <p:cNvSpPr txBox="1"/>
            <p:nvPr/>
          </p:nvSpPr>
          <p:spPr>
            <a:xfrm>
              <a:off x="3276600" y="5715000"/>
              <a:ext cx="2667000" cy="369332"/>
            </a:xfrm>
            <a:prstGeom prst="rect">
              <a:avLst/>
            </a:prstGeom>
            <a:noFill/>
          </p:spPr>
          <p:txBody>
            <a:bodyPr wrap="square" rtlCol="0">
              <a:spAutoFit/>
            </a:bodyPr>
            <a:lstStyle/>
            <a:p>
              <a:pPr algn="ctr"/>
              <a:r>
                <a:rPr lang="en-US" dirty="0" smtClean="0">
                  <a:solidFill>
                    <a:schemeClr val="bg1">
                      <a:lumMod val="50000"/>
                    </a:schemeClr>
                  </a:solidFill>
                </a:rPr>
                <a:t>mix network</a:t>
              </a:r>
              <a:endParaRPr lang="en-US" dirty="0">
                <a:solidFill>
                  <a:schemeClr val="bg1">
                    <a:lumMod val="50000"/>
                  </a:schemeClr>
                </a:solidFill>
              </a:endParaRPr>
            </a:p>
          </p:txBody>
        </p:sp>
        <p:grpSp>
          <p:nvGrpSpPr>
            <p:cNvPr id="12" name="Group 105"/>
            <p:cNvGrpSpPr/>
            <p:nvPr/>
          </p:nvGrpSpPr>
          <p:grpSpPr>
            <a:xfrm>
              <a:off x="3276600" y="5105400"/>
              <a:ext cx="2667001" cy="646331"/>
              <a:chOff x="3276600" y="5105400"/>
              <a:chExt cx="2667001" cy="646331"/>
            </a:xfrm>
          </p:grpSpPr>
          <p:cxnSp>
            <p:nvCxnSpPr>
              <p:cNvPr id="42" name="Straight Arrow Connector 41"/>
              <p:cNvCxnSpPr/>
              <p:nvPr/>
            </p:nvCxnSpPr>
            <p:spPr>
              <a:xfrm flipV="1">
                <a:off x="3276600" y="5715000"/>
                <a:ext cx="2667001" cy="1"/>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5" name="Rectangle 64"/>
              <p:cNvSpPr/>
              <p:nvPr/>
            </p:nvSpPr>
            <p:spPr>
              <a:xfrm>
                <a:off x="3352800" y="5105400"/>
                <a:ext cx="2448452" cy="646331"/>
              </a:xfrm>
              <a:prstGeom prst="rect">
                <a:avLst/>
              </a:prstGeom>
            </p:spPr>
            <p:txBody>
              <a:bodyPr wrap="square">
                <a:spAutoFit/>
              </a:bodyPr>
              <a:lstStyle/>
              <a:p>
                <a:pPr algn="ctr"/>
                <a:r>
                  <a:rPr lang="en-US" b="1" dirty="0" smtClean="0"/>
                  <a:t>submit</a:t>
                </a:r>
                <a:r>
                  <a:rPr lang="en-US" dirty="0" smtClean="0"/>
                  <a:t>:</a:t>
                </a:r>
              </a:p>
              <a:p>
                <a:pPr algn="ctr"/>
                <a:r>
                  <a:rPr lang="en-US" dirty="0" smtClean="0"/>
                  <a:t>cafe1, </a:t>
                </a:r>
                <a:r>
                  <a:rPr lang="en-US" i="1" dirty="0" smtClean="0"/>
                  <a:t>S</a:t>
                </a:r>
                <a:r>
                  <a:rPr lang="en-US" i="1" baseline="-25000" dirty="0" smtClean="0"/>
                  <a:t>cafe1</a:t>
                </a:r>
                <a:r>
                  <a:rPr lang="en-US" dirty="0" smtClean="0"/>
                  <a:t>, </a:t>
                </a:r>
                <a:r>
                  <a:rPr lang="en-US" i="1" dirty="0" smtClean="0"/>
                  <a:t>k</a:t>
                </a:r>
                <a:r>
                  <a:rPr lang="en-US" i="1" baseline="-25000" dirty="0" smtClean="0"/>
                  <a:t>cafe1</a:t>
                </a:r>
                <a:r>
                  <a:rPr lang="en-US" dirty="0" smtClean="0"/>
                  <a:t>, </a:t>
                </a:r>
                <a:r>
                  <a:rPr lang="en-US" i="1" dirty="0" smtClean="0"/>
                  <a:t>R</a:t>
                </a:r>
                <a:r>
                  <a:rPr lang="en-US" dirty="0" smtClean="0"/>
                  <a:t>, </a:t>
                </a:r>
                <a:r>
                  <a:rPr lang="en-US" i="1" dirty="0" smtClean="0"/>
                  <a:t>S</a:t>
                </a:r>
                <a:r>
                  <a:rPr lang="en-US" i="1" baseline="-25000" dirty="0" smtClean="0"/>
                  <a:t>R</a:t>
                </a:r>
                <a:endParaRPr lang="en-US" i="1" dirty="0"/>
              </a:p>
            </p:txBody>
          </p:sp>
        </p:grpSp>
      </p:grpSp>
      <p:sp>
        <p:nvSpPr>
          <p:cNvPr id="66" name="Rectangle 65"/>
          <p:cNvSpPr/>
          <p:nvPr/>
        </p:nvSpPr>
        <p:spPr>
          <a:xfrm>
            <a:off x="5930813" y="5486400"/>
            <a:ext cx="3096617" cy="1046440"/>
          </a:xfrm>
          <a:prstGeom prst="rect">
            <a:avLst/>
          </a:prstGeom>
        </p:spPr>
        <p:txBody>
          <a:bodyPr wrap="square">
            <a:spAutoFit/>
          </a:bodyPr>
          <a:lstStyle/>
          <a:p>
            <a:r>
              <a:rPr lang="en-US" dirty="0" smtClean="0"/>
              <a:t>Verify the signatures</a:t>
            </a:r>
            <a:br>
              <a:rPr lang="en-US" dirty="0" smtClean="0"/>
            </a:br>
            <a:endParaRPr lang="en-US" sz="800" dirty="0" smtClean="0"/>
          </a:p>
          <a:p>
            <a:r>
              <a:rPr lang="en-US" dirty="0" smtClean="0"/>
              <a:t>Delete old reports signed with </a:t>
            </a:r>
            <a:r>
              <a:rPr lang="en-US" i="1" dirty="0" smtClean="0"/>
              <a:t>k</a:t>
            </a:r>
            <a:r>
              <a:rPr lang="en-US" i="1" baseline="-25000" dirty="0" smtClean="0"/>
              <a:t>cafe1</a:t>
            </a:r>
            <a:endParaRPr lang="en-US" i="1" dirty="0" smtClean="0"/>
          </a:p>
        </p:txBody>
      </p:sp>
      <p:grpSp>
        <p:nvGrpSpPr>
          <p:cNvPr id="16" name="Group 79"/>
          <p:cNvGrpSpPr/>
          <p:nvPr/>
        </p:nvGrpSpPr>
        <p:grpSpPr>
          <a:xfrm>
            <a:off x="381000" y="914400"/>
            <a:ext cx="1251290" cy="902916"/>
            <a:chOff x="1066800" y="1066800"/>
            <a:chExt cx="1251290" cy="902916"/>
          </a:xfrm>
        </p:grpSpPr>
        <p:pic>
          <p:nvPicPr>
            <p:cNvPr id="78" name="Picture 77" descr="laptop1.png"/>
            <p:cNvPicPr>
              <a:picLocks noChangeAspect="1"/>
            </p:cNvPicPr>
            <p:nvPr/>
          </p:nvPicPr>
          <p:blipFill>
            <a:blip r:embed="rId5"/>
            <a:stretch>
              <a:fillRect/>
            </a:stretch>
          </p:blipFill>
          <p:spPr>
            <a:xfrm>
              <a:off x="1524000" y="1295400"/>
              <a:ext cx="794090" cy="674316"/>
            </a:xfrm>
            <a:prstGeom prst="rect">
              <a:avLst/>
            </a:prstGeom>
            <a:effectLst/>
          </p:spPr>
        </p:pic>
        <p:pic>
          <p:nvPicPr>
            <p:cNvPr id="79" name="Picture 12" descr="alice.png"/>
            <p:cNvPicPr>
              <a:picLocks noChangeAspect="1"/>
            </p:cNvPicPr>
            <p:nvPr/>
          </p:nvPicPr>
          <p:blipFill>
            <a:blip r:embed="rId6"/>
            <a:srcRect/>
            <a:stretch>
              <a:fillRect/>
            </a:stretch>
          </p:blipFill>
          <p:spPr bwMode="auto">
            <a:xfrm>
              <a:off x="1066800" y="1066800"/>
              <a:ext cx="710045" cy="668583"/>
            </a:xfrm>
            <a:prstGeom prst="rect">
              <a:avLst/>
            </a:prstGeom>
            <a:noFill/>
            <a:ln w="9525">
              <a:noFill/>
              <a:miter lim="800000"/>
              <a:headEnd/>
              <a:tailEnd/>
            </a:ln>
            <a:effectLst/>
          </p:spPr>
        </p:pic>
      </p:grpSp>
      <p:grpSp>
        <p:nvGrpSpPr>
          <p:cNvPr id="17" name="Group 106"/>
          <p:cNvGrpSpPr/>
          <p:nvPr/>
        </p:nvGrpSpPr>
        <p:grpSpPr>
          <a:xfrm>
            <a:off x="381000" y="4191000"/>
            <a:ext cx="2746375" cy="995757"/>
            <a:chOff x="381000" y="4191000"/>
            <a:chExt cx="2746375" cy="995757"/>
          </a:xfrm>
        </p:grpSpPr>
        <p:grpSp>
          <p:nvGrpSpPr>
            <p:cNvPr id="18" name="Group 80"/>
            <p:cNvGrpSpPr/>
            <p:nvPr/>
          </p:nvGrpSpPr>
          <p:grpSpPr>
            <a:xfrm>
              <a:off x="381000" y="4267200"/>
              <a:ext cx="1251290" cy="902916"/>
              <a:chOff x="1066800" y="1066800"/>
              <a:chExt cx="1251290" cy="902916"/>
            </a:xfrm>
          </p:grpSpPr>
          <p:pic>
            <p:nvPicPr>
              <p:cNvPr id="82" name="Picture 81" descr="laptop1.png"/>
              <p:cNvPicPr>
                <a:picLocks noChangeAspect="1"/>
              </p:cNvPicPr>
              <p:nvPr/>
            </p:nvPicPr>
            <p:blipFill>
              <a:blip r:embed="rId5"/>
              <a:stretch>
                <a:fillRect/>
              </a:stretch>
            </p:blipFill>
            <p:spPr>
              <a:xfrm>
                <a:off x="1524000" y="1295400"/>
                <a:ext cx="794090" cy="674316"/>
              </a:xfrm>
              <a:prstGeom prst="rect">
                <a:avLst/>
              </a:prstGeom>
              <a:effectLst/>
            </p:spPr>
          </p:pic>
          <p:pic>
            <p:nvPicPr>
              <p:cNvPr id="83" name="Picture 12" descr="alice.png"/>
              <p:cNvPicPr>
                <a:picLocks noChangeAspect="1"/>
              </p:cNvPicPr>
              <p:nvPr/>
            </p:nvPicPr>
            <p:blipFill>
              <a:blip r:embed="rId6"/>
              <a:srcRect/>
              <a:stretch>
                <a:fillRect/>
              </a:stretch>
            </p:blipFill>
            <p:spPr bwMode="auto">
              <a:xfrm>
                <a:off x="1066800" y="1066800"/>
                <a:ext cx="710045" cy="668583"/>
              </a:xfrm>
              <a:prstGeom prst="rect">
                <a:avLst/>
              </a:prstGeom>
              <a:noFill/>
              <a:ln w="9525">
                <a:noFill/>
                <a:miter lim="800000"/>
                <a:headEnd/>
                <a:tailEnd/>
              </a:ln>
              <a:effectLst/>
            </p:spPr>
          </p:pic>
        </p:grpSp>
        <p:pic>
          <p:nvPicPr>
            <p:cNvPr id="84" name="Picture 81" descr="ap2"/>
            <p:cNvPicPr>
              <a:picLocks noChangeAspect="1" noChangeArrowheads="1"/>
            </p:cNvPicPr>
            <p:nvPr/>
          </p:nvPicPr>
          <p:blipFill>
            <a:blip r:embed="rId7" cstate="screen"/>
            <a:srcRect/>
            <a:stretch>
              <a:fillRect/>
            </a:stretch>
          </p:blipFill>
          <p:spPr bwMode="auto">
            <a:xfrm>
              <a:off x="2362200" y="4419600"/>
              <a:ext cx="765175" cy="767157"/>
            </a:xfrm>
            <a:prstGeom prst="rect">
              <a:avLst/>
            </a:prstGeom>
            <a:noFill/>
            <a:ln w="9525">
              <a:noFill/>
              <a:miter lim="800000"/>
              <a:headEnd/>
              <a:tailEnd/>
            </a:ln>
          </p:spPr>
        </p:pic>
        <p:pic>
          <p:nvPicPr>
            <p:cNvPr id="85" name="Picture 99" descr="radiowaves2.png"/>
            <p:cNvPicPr>
              <a:picLocks noChangeAspect="1"/>
            </p:cNvPicPr>
            <p:nvPr/>
          </p:nvPicPr>
          <p:blipFill>
            <a:blip r:embed="rId8"/>
            <a:srcRect/>
            <a:stretch>
              <a:fillRect/>
            </a:stretch>
          </p:blipFill>
          <p:spPr bwMode="auto">
            <a:xfrm rot="5400000">
              <a:off x="1599862" y="4578516"/>
              <a:ext cx="610275" cy="457200"/>
            </a:xfrm>
            <a:prstGeom prst="rect">
              <a:avLst/>
            </a:prstGeom>
            <a:noFill/>
            <a:ln w="9525">
              <a:noFill/>
              <a:miter lim="800000"/>
              <a:headEnd/>
              <a:tailEnd/>
            </a:ln>
          </p:spPr>
        </p:pic>
        <p:sp>
          <p:nvSpPr>
            <p:cNvPr id="86" name="TextBox 85"/>
            <p:cNvSpPr txBox="1"/>
            <p:nvPr/>
          </p:nvSpPr>
          <p:spPr>
            <a:xfrm>
              <a:off x="1143000" y="4191000"/>
              <a:ext cx="1554400" cy="369332"/>
            </a:xfrm>
            <a:prstGeom prst="rect">
              <a:avLst/>
            </a:prstGeom>
            <a:noFill/>
          </p:spPr>
          <p:txBody>
            <a:bodyPr wrap="none" rtlCol="0">
              <a:spAutoFit/>
            </a:bodyPr>
            <a:lstStyle/>
            <a:p>
              <a:r>
                <a:rPr lang="en-US" dirty="0" smtClean="0"/>
                <a:t>measure cafe1</a:t>
              </a:r>
              <a:endParaRPr lang="en-US" dirty="0"/>
            </a:p>
          </p:txBody>
        </p:sp>
      </p:grpSp>
      <p:grpSp>
        <p:nvGrpSpPr>
          <p:cNvPr id="21" name="Group 107"/>
          <p:cNvGrpSpPr/>
          <p:nvPr/>
        </p:nvGrpSpPr>
        <p:grpSpPr>
          <a:xfrm>
            <a:off x="3276600" y="4267200"/>
            <a:ext cx="3886200" cy="2362994"/>
            <a:chOff x="3276600" y="4267200"/>
            <a:chExt cx="3886200" cy="2362994"/>
          </a:xfrm>
        </p:grpSpPr>
        <p:cxnSp>
          <p:nvCxnSpPr>
            <p:cNvPr id="40" name="Straight Connector 39"/>
            <p:cNvCxnSpPr/>
            <p:nvPr/>
          </p:nvCxnSpPr>
          <p:spPr>
            <a:xfrm rot="16200000" flipH="1">
              <a:off x="2705894" y="6057106"/>
              <a:ext cx="11430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5371306" y="6057900"/>
              <a:ext cx="1143794" cy="79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87" name="Can 86"/>
            <p:cNvSpPr/>
            <p:nvPr/>
          </p:nvSpPr>
          <p:spPr bwMode="auto">
            <a:xfrm>
              <a:off x="6477000" y="4267200"/>
              <a:ext cx="685800" cy="709315"/>
            </a:xfrm>
            <a:prstGeom prst="can">
              <a:avLst/>
            </a:prstGeom>
            <a:solidFill>
              <a:schemeClr val="bg2">
                <a:lumMod val="90000"/>
              </a:schemeClr>
            </a:solidFill>
            <a:ln w="12700" cap="flat" cmpd="sng" algn="ctr">
              <a:solidFill>
                <a:srgbClr val="000000"/>
              </a:solidFill>
              <a:prstDash val="solid"/>
              <a:round/>
              <a:headEnd type="none" w="med" len="med"/>
              <a:tailEnd type="none" w="med" len="med"/>
            </a:ln>
            <a:effectLst/>
          </p:spPr>
          <p:txBody>
            <a:bodyPr/>
            <a:lstStyle/>
            <a:p>
              <a:pPr>
                <a:defRPr/>
              </a:pPr>
              <a:endParaRPr lang="en-US" sz="900"/>
            </a:p>
          </p:txBody>
        </p:sp>
      </p:grpSp>
      <p:sp>
        <p:nvSpPr>
          <p:cNvPr id="89" name="Vertical Scroll 88"/>
          <p:cNvSpPr/>
          <p:nvPr/>
        </p:nvSpPr>
        <p:spPr>
          <a:xfrm>
            <a:off x="7467600" y="762000"/>
            <a:ext cx="1219200" cy="1066800"/>
          </a:xfrm>
          <a:prstGeom prst="verticalScroll">
            <a:avLst/>
          </a:prstGeom>
          <a:solidFill>
            <a:srgbClr val="FFFF99"/>
          </a:solidFill>
          <a:ln w="31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200" dirty="0" smtClean="0">
                <a:solidFill>
                  <a:schemeClr val="tx1"/>
                </a:solidFill>
              </a:rPr>
              <a:t>cafe1</a:t>
            </a:r>
          </a:p>
          <a:p>
            <a:pPr algn="ctr"/>
            <a:r>
              <a:rPr lang="en-US" sz="1200" dirty="0" err="1" smtClean="0">
                <a:solidFill>
                  <a:schemeClr val="tx1"/>
                </a:solidFill>
              </a:rPr>
              <a:t>cafesolstice</a:t>
            </a:r>
            <a:endParaRPr lang="en-US" sz="1200" dirty="0" smtClean="0">
              <a:solidFill>
                <a:schemeClr val="tx1"/>
              </a:solidFill>
            </a:endParaRPr>
          </a:p>
          <a:p>
            <a:pPr algn="ctr"/>
            <a:r>
              <a:rPr lang="en-US" sz="1200" dirty="0" err="1" smtClean="0">
                <a:solidFill>
                  <a:schemeClr val="tx1"/>
                </a:solidFill>
              </a:rPr>
              <a:t>tmobile</a:t>
            </a:r>
            <a:r>
              <a:rPr lang="en-US" sz="1200" dirty="0" smtClean="0">
                <a:solidFill>
                  <a:schemeClr val="tx1"/>
                </a:solidFill>
              </a:rPr>
              <a:t> #4</a:t>
            </a:r>
          </a:p>
          <a:p>
            <a:pPr algn="ctr"/>
            <a:r>
              <a:rPr lang="en-US" sz="1200" dirty="0" smtClean="0">
                <a:solidFill>
                  <a:schemeClr val="tx1"/>
                </a:solidFill>
              </a:rPr>
              <a:t>AT&amp;T #54</a:t>
            </a:r>
          </a:p>
          <a:p>
            <a:pPr algn="ctr"/>
            <a:r>
              <a:rPr lang="en-US" sz="1200" dirty="0" smtClean="0">
                <a:solidFill>
                  <a:schemeClr val="tx1"/>
                </a:solidFill>
                <a:sym typeface="Symbol"/>
              </a:rPr>
              <a:t></a:t>
            </a:r>
            <a:endParaRPr lang="en-US" sz="1200" dirty="0" smtClean="0">
              <a:solidFill>
                <a:schemeClr val="tx1"/>
              </a:solidFill>
            </a:endParaRPr>
          </a:p>
        </p:txBody>
      </p:sp>
      <p:pic>
        <p:nvPicPr>
          <p:cNvPr id="58" name="Picture 57" descr="token.png"/>
          <p:cNvPicPr>
            <a:picLocks noChangeAspect="1"/>
          </p:cNvPicPr>
          <p:nvPr/>
        </p:nvPicPr>
        <p:blipFill>
          <a:blip r:embed="rId9" cstate="print">
            <a:duotone>
              <a:schemeClr val="accent1">
                <a:shade val="45000"/>
                <a:satMod val="135000"/>
              </a:schemeClr>
              <a:prstClr val="white"/>
            </a:duotone>
          </a:blip>
          <a:stretch>
            <a:fillRect/>
          </a:stretch>
        </p:blipFill>
        <p:spPr>
          <a:xfrm>
            <a:off x="1752600" y="1066800"/>
            <a:ext cx="739525" cy="690428"/>
          </a:xfrm>
          <a:prstGeom prst="rect">
            <a:avLst/>
          </a:prstGeom>
          <a:effectLst>
            <a:outerShdw blurRad="50800" dist="38100" dir="2700000" algn="tl" rotWithShape="0">
              <a:prstClr val="black">
                <a:alpha val="40000"/>
              </a:prstClr>
            </a:outerShdw>
          </a:effectLst>
        </p:spPr>
      </p:pic>
      <p:pic>
        <p:nvPicPr>
          <p:cNvPr id="59" name="Picture 58" descr="token.png"/>
          <p:cNvPicPr>
            <a:picLocks noChangeAspect="1"/>
          </p:cNvPicPr>
          <p:nvPr/>
        </p:nvPicPr>
        <p:blipFill>
          <a:blip r:embed="rId9" cstate="print">
            <a:biLevel thresh="50000"/>
            <a:lum bright="-80000"/>
          </a:blip>
          <a:stretch>
            <a:fillRect/>
          </a:stretch>
        </p:blipFill>
        <p:spPr>
          <a:xfrm>
            <a:off x="1752600" y="1066800"/>
            <a:ext cx="739525" cy="690428"/>
          </a:xfrm>
          <a:prstGeom prst="rect">
            <a:avLst/>
          </a:prstGeom>
          <a:effectLst>
            <a:outerShdw blurRad="50800" dist="38100" dir="2700000" algn="tl" rotWithShape="0">
              <a:prstClr val="black">
                <a:alpha val="40000"/>
              </a:prstClr>
            </a:outerShdw>
          </a:effectLst>
        </p:spPr>
      </p:pic>
      <p:grpSp>
        <p:nvGrpSpPr>
          <p:cNvPr id="22" name="Group 87"/>
          <p:cNvGrpSpPr/>
          <p:nvPr/>
        </p:nvGrpSpPr>
        <p:grpSpPr>
          <a:xfrm>
            <a:off x="6477000" y="1828800"/>
            <a:ext cx="739525" cy="690428"/>
            <a:chOff x="4267200" y="2590800"/>
            <a:chExt cx="739525" cy="690428"/>
          </a:xfrm>
        </p:grpSpPr>
        <p:pic>
          <p:nvPicPr>
            <p:cNvPr id="61" name="Picture 60" descr="token.png"/>
            <p:cNvPicPr>
              <a:picLocks noChangeAspect="1"/>
            </p:cNvPicPr>
            <p:nvPr/>
          </p:nvPicPr>
          <p:blipFill>
            <a:blip r:embed="rId9" cstate="print">
              <a:biLevel thresh="50000"/>
              <a:lum bright="-80000"/>
            </a:blip>
            <a:stretch>
              <a:fillRect/>
            </a:stretch>
          </p:blipFill>
          <p:spPr>
            <a:xfrm>
              <a:off x="4267200" y="2590800"/>
              <a:ext cx="739525" cy="690428"/>
            </a:xfrm>
            <a:prstGeom prst="rect">
              <a:avLst/>
            </a:prstGeom>
            <a:effectLst>
              <a:outerShdw blurRad="50800" dist="38100" dir="2700000" algn="tl" rotWithShape="0">
                <a:prstClr val="black">
                  <a:alpha val="40000"/>
                </a:prstClr>
              </a:outerShdw>
            </a:effectLst>
          </p:spPr>
        </p:pic>
        <p:pic>
          <p:nvPicPr>
            <p:cNvPr id="62" name="Picture 61" descr="official_stamp.gif"/>
            <p:cNvPicPr>
              <a:picLocks noChangeAspect="1"/>
            </p:cNvPicPr>
            <p:nvPr/>
          </p:nvPicPr>
          <p:blipFill>
            <a:blip r:embed="rId10">
              <a:grayscl/>
              <a:lum bright="100000"/>
            </a:blip>
            <a:stretch>
              <a:fillRect/>
            </a:stretch>
          </p:blipFill>
          <p:spPr>
            <a:xfrm>
              <a:off x="4267200" y="2819400"/>
              <a:ext cx="730785" cy="303276"/>
            </a:xfrm>
            <a:prstGeom prst="rect">
              <a:avLst/>
            </a:prstGeom>
          </p:spPr>
        </p:pic>
      </p:grpSp>
      <p:grpSp>
        <p:nvGrpSpPr>
          <p:cNvPr id="24" name="Group 86"/>
          <p:cNvGrpSpPr/>
          <p:nvPr/>
        </p:nvGrpSpPr>
        <p:grpSpPr>
          <a:xfrm>
            <a:off x="1752600" y="2667000"/>
            <a:ext cx="739525" cy="690428"/>
            <a:chOff x="4191000" y="4419600"/>
            <a:chExt cx="739525" cy="690428"/>
          </a:xfrm>
        </p:grpSpPr>
        <p:pic>
          <p:nvPicPr>
            <p:cNvPr id="64" name="Picture 63" descr="token.png"/>
            <p:cNvPicPr>
              <a:picLocks noChangeAspect="1"/>
            </p:cNvPicPr>
            <p:nvPr/>
          </p:nvPicPr>
          <p:blipFill>
            <a:blip r:embed="rId9" cstate="print">
              <a:duotone>
                <a:schemeClr val="accent1">
                  <a:shade val="45000"/>
                  <a:satMod val="135000"/>
                </a:schemeClr>
                <a:prstClr val="white"/>
              </a:duotone>
            </a:blip>
            <a:stretch>
              <a:fillRect/>
            </a:stretch>
          </p:blipFill>
          <p:spPr>
            <a:xfrm>
              <a:off x="4191000" y="4419600"/>
              <a:ext cx="739525" cy="690428"/>
            </a:xfrm>
            <a:prstGeom prst="rect">
              <a:avLst/>
            </a:prstGeom>
            <a:effectLst>
              <a:outerShdw blurRad="50800" dist="38100" dir="2700000" algn="tl" rotWithShape="0">
                <a:prstClr val="black">
                  <a:alpha val="40000"/>
                </a:prstClr>
              </a:outerShdw>
            </a:effectLst>
          </p:spPr>
        </p:pic>
        <p:pic>
          <p:nvPicPr>
            <p:cNvPr id="67" name="Picture 66" descr="official_stamp.gif"/>
            <p:cNvPicPr>
              <a:picLocks noChangeAspect="1"/>
            </p:cNvPicPr>
            <p:nvPr/>
          </p:nvPicPr>
          <p:blipFill>
            <a:blip r:embed="rId10">
              <a:biLevel thresh="50000"/>
              <a:lum bright="-100000"/>
            </a:blip>
            <a:stretch>
              <a:fillRect/>
            </a:stretch>
          </p:blipFill>
          <p:spPr>
            <a:xfrm>
              <a:off x="4191000" y="4648200"/>
              <a:ext cx="730785" cy="303276"/>
            </a:xfrm>
            <a:prstGeom prst="rect">
              <a:avLst/>
            </a:prstGeom>
          </p:spPr>
        </p:pic>
      </p:grpSp>
      <p:sp>
        <p:nvSpPr>
          <p:cNvPr id="72" name="Folded Corner 71"/>
          <p:cNvSpPr/>
          <p:nvPr/>
        </p:nvSpPr>
        <p:spPr bwMode="auto">
          <a:xfrm>
            <a:off x="1066800" y="5334000"/>
            <a:ext cx="1679956" cy="597317"/>
          </a:xfrm>
          <a:prstGeom prst="foldedCorner">
            <a:avLst/>
          </a:prstGeom>
          <a:solidFill>
            <a:srgbClr val="FFFF00"/>
          </a:solidFill>
          <a:ln w="12700" cap="flat" cmpd="sng" algn="ctr">
            <a:solidFill>
              <a:srgbClr val="000000"/>
            </a:solidFill>
            <a:prstDash val="solid"/>
            <a:round/>
            <a:headEnd type="none" w="med" len="med"/>
            <a:tailEnd type="none" w="med" len="med"/>
          </a:ln>
          <a:effectLst>
            <a:outerShdw blurRad="50800" dist="38100" dir="2700000" algn="tl" rotWithShape="0">
              <a:prstClr val="black">
                <a:alpha val="40000"/>
              </a:prstClr>
            </a:outerShdw>
          </a:effectLst>
        </p:spPr>
        <p:txBody>
          <a:bodyPr anchor="t"/>
          <a:lstStyle/>
          <a:p>
            <a:pPr algn="l">
              <a:defRPr/>
            </a:pPr>
            <a:r>
              <a:rPr lang="en-US" sz="1400" b="1" dirty="0" smtClean="0">
                <a:solidFill>
                  <a:schemeClr val="tx1">
                    <a:lumMod val="50000"/>
                    <a:lumOff val="50000"/>
                  </a:schemeClr>
                </a:solidFill>
              </a:rPr>
              <a:t>Report on </a:t>
            </a:r>
            <a:r>
              <a:rPr lang="en-US" sz="1400" b="1" dirty="0" smtClean="0">
                <a:solidFill>
                  <a:schemeClr val="accent1"/>
                </a:solidFill>
              </a:rPr>
              <a:t>cafe1</a:t>
            </a:r>
            <a:endParaRPr lang="en-US" sz="1400" b="1" dirty="0">
              <a:solidFill>
                <a:schemeClr val="accent1"/>
              </a:solidFill>
            </a:endParaRPr>
          </a:p>
          <a:p>
            <a:pPr algn="l">
              <a:defRPr/>
            </a:pPr>
            <a:r>
              <a:rPr lang="en-US" sz="1400" dirty="0">
                <a:solidFill>
                  <a:schemeClr val="tx1">
                    <a:lumMod val="50000"/>
                    <a:lumOff val="50000"/>
                  </a:schemeClr>
                </a:solidFill>
              </a:rPr>
              <a:t>Bandwidth: </a:t>
            </a:r>
            <a:r>
              <a:rPr lang="en-US" sz="1400" dirty="0" smtClean="0">
                <a:solidFill>
                  <a:schemeClr val="tx1">
                    <a:lumMod val="50000"/>
                    <a:lumOff val="50000"/>
                  </a:schemeClr>
                </a:solidFill>
              </a:rPr>
              <a:t>5 Mbps</a:t>
            </a:r>
            <a:endParaRPr lang="en-US" sz="1400" dirty="0">
              <a:solidFill>
                <a:schemeClr val="tx1">
                  <a:lumMod val="50000"/>
                  <a:lumOff val="50000"/>
                </a:schemeClr>
              </a:solidFill>
            </a:endParaRPr>
          </a:p>
        </p:txBody>
      </p:sp>
      <p:grpSp>
        <p:nvGrpSpPr>
          <p:cNvPr id="25" name="Group 92"/>
          <p:cNvGrpSpPr/>
          <p:nvPr/>
        </p:nvGrpSpPr>
        <p:grpSpPr>
          <a:xfrm>
            <a:off x="2438400" y="5181600"/>
            <a:ext cx="457200" cy="457200"/>
            <a:chOff x="4191000" y="4419600"/>
            <a:chExt cx="739525" cy="690428"/>
          </a:xfrm>
        </p:grpSpPr>
        <p:pic>
          <p:nvPicPr>
            <p:cNvPr id="74" name="Picture 73" descr="token.png"/>
            <p:cNvPicPr>
              <a:picLocks noChangeAspect="1"/>
            </p:cNvPicPr>
            <p:nvPr/>
          </p:nvPicPr>
          <p:blipFill>
            <a:blip r:embed="rId11" cstate="print">
              <a:duotone>
                <a:schemeClr val="accent1">
                  <a:shade val="45000"/>
                  <a:satMod val="135000"/>
                </a:schemeClr>
                <a:prstClr val="white"/>
              </a:duotone>
            </a:blip>
            <a:stretch>
              <a:fillRect/>
            </a:stretch>
          </p:blipFill>
          <p:spPr>
            <a:xfrm>
              <a:off x="4191000" y="4419600"/>
              <a:ext cx="739525" cy="690428"/>
            </a:xfrm>
            <a:prstGeom prst="rect">
              <a:avLst/>
            </a:prstGeom>
            <a:effectLst>
              <a:outerShdw blurRad="50800" dist="38100" dir="2700000" algn="tl" rotWithShape="0">
                <a:prstClr val="black">
                  <a:alpha val="40000"/>
                </a:prstClr>
              </a:outerShdw>
            </a:effectLst>
          </p:spPr>
        </p:pic>
        <p:pic>
          <p:nvPicPr>
            <p:cNvPr id="75" name="Picture 74" descr="official_stamp.gif"/>
            <p:cNvPicPr>
              <a:picLocks noChangeAspect="1"/>
            </p:cNvPicPr>
            <p:nvPr/>
          </p:nvPicPr>
          <p:blipFill>
            <a:blip r:embed="rId10">
              <a:biLevel thresh="50000"/>
              <a:lum bright="-100000"/>
            </a:blip>
            <a:stretch>
              <a:fillRect/>
            </a:stretch>
          </p:blipFill>
          <p:spPr>
            <a:xfrm>
              <a:off x="4191000" y="4648200"/>
              <a:ext cx="730785" cy="303276"/>
            </a:xfrm>
            <a:prstGeom prst="rect">
              <a:avLst/>
            </a:prstGeom>
          </p:spPr>
        </p:pic>
      </p:grpSp>
      <p:grpSp>
        <p:nvGrpSpPr>
          <p:cNvPr id="26" name="Group 96"/>
          <p:cNvGrpSpPr/>
          <p:nvPr/>
        </p:nvGrpSpPr>
        <p:grpSpPr>
          <a:xfrm>
            <a:off x="1066800" y="5181600"/>
            <a:ext cx="1828800" cy="749717"/>
            <a:chOff x="1219200" y="5638800"/>
            <a:chExt cx="1828800" cy="749717"/>
          </a:xfrm>
        </p:grpSpPr>
        <p:sp>
          <p:nvSpPr>
            <p:cNvPr id="98" name="Folded Corner 97"/>
            <p:cNvSpPr/>
            <p:nvPr/>
          </p:nvSpPr>
          <p:spPr bwMode="auto">
            <a:xfrm>
              <a:off x="1219200" y="5791200"/>
              <a:ext cx="1679956" cy="597317"/>
            </a:xfrm>
            <a:prstGeom prst="foldedCorner">
              <a:avLst/>
            </a:prstGeom>
            <a:solidFill>
              <a:srgbClr val="FFFF00"/>
            </a:solidFill>
            <a:ln w="12700" cap="flat" cmpd="sng" algn="ctr">
              <a:solidFill>
                <a:srgbClr val="000000"/>
              </a:solidFill>
              <a:prstDash val="solid"/>
              <a:round/>
              <a:headEnd type="none" w="med" len="med"/>
              <a:tailEnd type="none" w="med" len="med"/>
            </a:ln>
            <a:effectLst>
              <a:outerShdw blurRad="50800" dist="38100" dir="2700000" algn="tl" rotWithShape="0">
                <a:prstClr val="black">
                  <a:alpha val="40000"/>
                </a:prstClr>
              </a:outerShdw>
            </a:effectLst>
          </p:spPr>
          <p:txBody>
            <a:bodyPr anchor="t"/>
            <a:lstStyle/>
            <a:p>
              <a:pPr algn="l">
                <a:defRPr/>
              </a:pPr>
              <a:r>
                <a:rPr lang="en-US" sz="1400" b="1" dirty="0" smtClean="0">
                  <a:solidFill>
                    <a:schemeClr val="tx1">
                      <a:lumMod val="50000"/>
                      <a:lumOff val="50000"/>
                    </a:schemeClr>
                  </a:solidFill>
                </a:rPr>
                <a:t>Report on </a:t>
              </a:r>
              <a:r>
                <a:rPr lang="en-US" sz="1400" b="1" dirty="0" smtClean="0">
                  <a:solidFill>
                    <a:schemeClr val="accent1"/>
                  </a:solidFill>
                </a:rPr>
                <a:t>cafe1</a:t>
              </a:r>
              <a:endParaRPr lang="en-US" sz="1400" b="1" dirty="0">
                <a:solidFill>
                  <a:schemeClr val="accent1"/>
                </a:solidFill>
              </a:endParaRPr>
            </a:p>
            <a:p>
              <a:pPr algn="l">
                <a:defRPr/>
              </a:pPr>
              <a:r>
                <a:rPr lang="en-US" sz="1400" dirty="0">
                  <a:solidFill>
                    <a:schemeClr val="tx1">
                      <a:lumMod val="50000"/>
                      <a:lumOff val="50000"/>
                    </a:schemeClr>
                  </a:solidFill>
                </a:rPr>
                <a:t>Bandwidth: </a:t>
              </a:r>
              <a:r>
                <a:rPr lang="en-US" sz="1400" dirty="0" smtClean="0">
                  <a:solidFill>
                    <a:schemeClr val="tx1">
                      <a:lumMod val="50000"/>
                      <a:lumOff val="50000"/>
                    </a:schemeClr>
                  </a:solidFill>
                </a:rPr>
                <a:t>5 Mbps</a:t>
              </a:r>
              <a:endParaRPr lang="en-US" sz="1400" dirty="0">
                <a:solidFill>
                  <a:schemeClr val="tx1">
                    <a:lumMod val="50000"/>
                    <a:lumOff val="50000"/>
                  </a:schemeClr>
                </a:solidFill>
              </a:endParaRPr>
            </a:p>
          </p:txBody>
        </p:sp>
        <p:grpSp>
          <p:nvGrpSpPr>
            <p:cNvPr id="27" name="Group 92"/>
            <p:cNvGrpSpPr/>
            <p:nvPr/>
          </p:nvGrpSpPr>
          <p:grpSpPr>
            <a:xfrm>
              <a:off x="2590800" y="5638800"/>
              <a:ext cx="457200" cy="457200"/>
              <a:chOff x="4191000" y="4879885"/>
              <a:chExt cx="739525" cy="690428"/>
            </a:xfrm>
          </p:grpSpPr>
          <p:pic>
            <p:nvPicPr>
              <p:cNvPr id="100" name="Picture 99" descr="token.png"/>
              <p:cNvPicPr>
                <a:picLocks noChangeAspect="1"/>
              </p:cNvPicPr>
              <p:nvPr/>
            </p:nvPicPr>
            <p:blipFill>
              <a:blip r:embed="rId11" cstate="print">
                <a:duotone>
                  <a:schemeClr val="accent1">
                    <a:shade val="45000"/>
                    <a:satMod val="135000"/>
                  </a:schemeClr>
                  <a:prstClr val="white"/>
                </a:duotone>
              </a:blip>
              <a:stretch>
                <a:fillRect/>
              </a:stretch>
            </p:blipFill>
            <p:spPr>
              <a:xfrm>
                <a:off x="4191000" y="4879885"/>
                <a:ext cx="739525" cy="690428"/>
              </a:xfrm>
              <a:prstGeom prst="rect">
                <a:avLst/>
              </a:prstGeom>
              <a:effectLst>
                <a:outerShdw blurRad="50800" dist="38100" dir="2700000" algn="tl" rotWithShape="0">
                  <a:prstClr val="black">
                    <a:alpha val="40000"/>
                  </a:prstClr>
                </a:outerShdw>
              </a:effectLst>
            </p:spPr>
          </p:pic>
          <p:pic>
            <p:nvPicPr>
              <p:cNvPr id="101" name="Picture 100" descr="official_stamp.gif"/>
              <p:cNvPicPr>
                <a:picLocks noChangeAspect="1"/>
              </p:cNvPicPr>
              <p:nvPr/>
            </p:nvPicPr>
            <p:blipFill>
              <a:blip r:embed="rId10">
                <a:biLevel thresh="50000"/>
                <a:lum bright="-100000"/>
              </a:blip>
              <a:stretch>
                <a:fillRect/>
              </a:stretch>
            </p:blipFill>
            <p:spPr>
              <a:xfrm>
                <a:off x="4191000" y="5108487"/>
                <a:ext cx="730786" cy="303277"/>
              </a:xfrm>
              <a:prstGeom prst="rect">
                <a:avLst/>
              </a:prstGeom>
            </p:spPr>
          </p:pic>
        </p:grpSp>
      </p:grpSp>
      <p:sp>
        <p:nvSpPr>
          <p:cNvPr id="103" name="Rectangle 102"/>
          <p:cNvSpPr/>
          <p:nvPr/>
        </p:nvSpPr>
        <p:spPr>
          <a:xfrm>
            <a:off x="228600" y="2057400"/>
            <a:ext cx="3124200" cy="646331"/>
          </a:xfrm>
          <a:prstGeom prst="rect">
            <a:avLst/>
          </a:prstGeom>
        </p:spPr>
        <p:txBody>
          <a:bodyPr wrap="square">
            <a:spAutoFit/>
          </a:bodyPr>
          <a:lstStyle/>
          <a:p>
            <a:endParaRPr lang="en-US" dirty="0" smtClean="0"/>
          </a:p>
          <a:p>
            <a:r>
              <a:rPr lang="en-US" dirty="0" smtClean="0"/>
              <a:t>Blind the token </a:t>
            </a:r>
            <a:r>
              <a:rPr lang="en-US" i="1" dirty="0" smtClean="0"/>
              <a:t>k</a:t>
            </a:r>
            <a:r>
              <a:rPr lang="en-US" i="1" baseline="-25000" dirty="0" smtClean="0"/>
              <a:t>cafe1 </a:t>
            </a:r>
            <a:r>
              <a:rPr lang="en-US" dirty="0" smtClean="0">
                <a:sym typeface="Symbol"/>
              </a:rPr>
              <a:t></a:t>
            </a:r>
            <a:r>
              <a:rPr lang="en-US" i="1" dirty="0" smtClean="0">
                <a:sym typeface="Symbol"/>
              </a:rPr>
              <a:t> </a:t>
            </a:r>
            <a:r>
              <a:rPr lang="en-US" i="1" dirty="0" err="1" smtClean="0"/>
              <a:t>T</a:t>
            </a:r>
            <a:r>
              <a:rPr lang="en-US" i="1" baseline="-25000" dirty="0" err="1" smtClean="0"/>
              <a:t>blind</a:t>
            </a:r>
            <a:endParaRPr lang="en-US" i="1" dirty="0" smtClean="0"/>
          </a:p>
        </p:txBody>
      </p:sp>
      <p:sp>
        <p:nvSpPr>
          <p:cNvPr id="109" name="Rectangle 108"/>
          <p:cNvSpPr/>
          <p:nvPr/>
        </p:nvSpPr>
        <p:spPr>
          <a:xfrm>
            <a:off x="304800" y="6248400"/>
            <a:ext cx="2971800" cy="369332"/>
          </a:xfrm>
          <a:prstGeom prst="rect">
            <a:avLst/>
          </a:prstGeom>
        </p:spPr>
        <p:txBody>
          <a:bodyPr wrap="square">
            <a:spAutoFit/>
          </a:bodyPr>
          <a:lstStyle/>
          <a:p>
            <a:r>
              <a:rPr lang="en-US" dirty="0" smtClean="0"/>
              <a:t>Sign the report </a:t>
            </a:r>
            <a:r>
              <a:rPr lang="en-US" dirty="0" smtClean="0">
                <a:sym typeface="Symbol"/>
              </a:rPr>
              <a:t> </a:t>
            </a:r>
            <a:r>
              <a:rPr lang="en-US" i="1" dirty="0" smtClean="0"/>
              <a:t>S</a:t>
            </a:r>
            <a:r>
              <a:rPr lang="en-US" i="1" baseline="-25000" dirty="0" smtClean="0"/>
              <a:t>R</a:t>
            </a:r>
            <a:r>
              <a:rPr lang="en-US" dirty="0" smtClean="0">
                <a:sym typeface="Symbol"/>
              </a:rPr>
              <a:t> </a:t>
            </a:r>
            <a:endParaRPr lang="en-US" dirty="0" smtClean="0"/>
          </a:p>
        </p:txBody>
      </p:sp>
      <p:sp>
        <p:nvSpPr>
          <p:cNvPr id="68" name="TextBox 67"/>
          <p:cNvSpPr txBox="1"/>
          <p:nvPr/>
        </p:nvSpPr>
        <p:spPr>
          <a:xfrm>
            <a:off x="7467600" y="457200"/>
            <a:ext cx="1404808" cy="369332"/>
          </a:xfrm>
          <a:prstGeom prst="rect">
            <a:avLst/>
          </a:prstGeom>
          <a:noFill/>
        </p:spPr>
        <p:txBody>
          <a:bodyPr wrap="none" rtlCol="0">
            <a:spAutoFit/>
          </a:bodyPr>
          <a:lstStyle/>
          <a:p>
            <a:r>
              <a:rPr lang="en-US" dirty="0" smtClean="0"/>
              <a:t>List of all APs</a:t>
            </a:r>
            <a:endParaRPr lang="en-US" dirty="0"/>
          </a:p>
        </p:txBody>
      </p:sp>
      <p:sp>
        <p:nvSpPr>
          <p:cNvPr id="71" name="Slide Number Placeholder 70"/>
          <p:cNvSpPr>
            <a:spLocks noGrp="1"/>
          </p:cNvSpPr>
          <p:nvPr>
            <p:ph type="sldNum" sz="quarter" idx="12"/>
          </p:nvPr>
        </p:nvSpPr>
        <p:spPr/>
        <p:txBody>
          <a:bodyPr/>
          <a:lstStyle/>
          <a:p>
            <a:fld id="{D106CAAC-188D-4FBD-8217-F6D4C11263E9}" type="slidenum">
              <a:rPr lang="en-US" smtClean="0"/>
              <a:pPr/>
              <a:t>46</a:t>
            </a:fld>
            <a:endParaRPr lang="en-US"/>
          </a:p>
        </p:txBody>
      </p:sp>
      <p:grpSp>
        <p:nvGrpSpPr>
          <p:cNvPr id="115" name="Group 114"/>
          <p:cNvGrpSpPr/>
          <p:nvPr/>
        </p:nvGrpSpPr>
        <p:grpSpPr>
          <a:xfrm>
            <a:off x="1752600" y="0"/>
            <a:ext cx="1586608" cy="1757228"/>
            <a:chOff x="1219200" y="-1143000"/>
            <a:chExt cx="1586608" cy="1757228"/>
          </a:xfrm>
        </p:grpSpPr>
        <p:grpSp>
          <p:nvGrpSpPr>
            <p:cNvPr id="113" name="Group 112"/>
            <p:cNvGrpSpPr/>
            <p:nvPr/>
          </p:nvGrpSpPr>
          <p:grpSpPr>
            <a:xfrm>
              <a:off x="1219200" y="-1143000"/>
              <a:ext cx="1196725" cy="1757228"/>
              <a:chOff x="1676400" y="-1090965"/>
              <a:chExt cx="1196725" cy="1757228"/>
            </a:xfrm>
          </p:grpSpPr>
          <p:pic>
            <p:nvPicPr>
              <p:cNvPr id="73" name="Picture 72" descr="token.png"/>
              <p:cNvPicPr>
                <a:picLocks noChangeAspect="1"/>
              </p:cNvPicPr>
              <p:nvPr/>
            </p:nvPicPr>
            <p:blipFill>
              <a:blip r:embed="rId9" cstate="print">
                <a:duotone>
                  <a:schemeClr val="accent1">
                    <a:shade val="45000"/>
                    <a:satMod val="135000"/>
                  </a:schemeClr>
                  <a:prstClr val="white"/>
                </a:duotone>
              </a:blip>
              <a:stretch>
                <a:fillRect/>
              </a:stretch>
            </p:blipFill>
            <p:spPr>
              <a:xfrm>
                <a:off x="1676400" y="-24165"/>
                <a:ext cx="739525" cy="690428"/>
              </a:xfrm>
              <a:prstGeom prst="rect">
                <a:avLst/>
              </a:prstGeom>
              <a:effectLst>
                <a:outerShdw blurRad="50800" dist="38100" dir="2700000" algn="tl" rotWithShape="0">
                  <a:prstClr val="black">
                    <a:alpha val="40000"/>
                  </a:prstClr>
                </a:outerShdw>
              </a:effectLst>
            </p:spPr>
          </p:pic>
          <p:pic>
            <p:nvPicPr>
              <p:cNvPr id="81" name="Picture 80" descr="token.png"/>
              <p:cNvPicPr>
                <a:picLocks noChangeAspect="1"/>
              </p:cNvPicPr>
              <p:nvPr/>
            </p:nvPicPr>
            <p:blipFill>
              <a:blip r:embed="rId9" cstate="print">
                <a:duotone>
                  <a:schemeClr val="accent2">
                    <a:shade val="45000"/>
                    <a:satMod val="135000"/>
                  </a:schemeClr>
                  <a:prstClr val="white"/>
                </a:duotone>
              </a:blip>
              <a:stretch>
                <a:fillRect/>
              </a:stretch>
            </p:blipFill>
            <p:spPr>
              <a:xfrm>
                <a:off x="1905000" y="-24165"/>
                <a:ext cx="739525" cy="690428"/>
              </a:xfrm>
              <a:prstGeom prst="rect">
                <a:avLst/>
              </a:prstGeom>
              <a:effectLst>
                <a:outerShdw blurRad="50800" dist="38100" dir="2700000" algn="tl" rotWithShape="0">
                  <a:prstClr val="black">
                    <a:alpha val="40000"/>
                  </a:prstClr>
                </a:outerShdw>
              </a:effectLst>
            </p:spPr>
          </p:pic>
          <p:pic>
            <p:nvPicPr>
              <p:cNvPr id="91" name="Picture 90" descr="token.png"/>
              <p:cNvPicPr>
                <a:picLocks noChangeAspect="1"/>
              </p:cNvPicPr>
              <p:nvPr/>
            </p:nvPicPr>
            <p:blipFill>
              <a:blip r:embed="rId9" cstate="print">
                <a:duotone>
                  <a:schemeClr val="accent3">
                    <a:shade val="45000"/>
                    <a:satMod val="135000"/>
                  </a:schemeClr>
                  <a:prstClr val="white"/>
                </a:duotone>
              </a:blip>
              <a:stretch>
                <a:fillRect/>
              </a:stretch>
            </p:blipFill>
            <p:spPr>
              <a:xfrm>
                <a:off x="2133600" y="-24165"/>
                <a:ext cx="739525" cy="690428"/>
              </a:xfrm>
              <a:prstGeom prst="rect">
                <a:avLst/>
              </a:prstGeom>
              <a:effectLst>
                <a:outerShdw blurRad="50800" dist="38100" dir="2700000" algn="tl" rotWithShape="0">
                  <a:prstClr val="black">
                    <a:alpha val="40000"/>
                  </a:prstClr>
                </a:outerShdw>
              </a:effectLst>
            </p:spPr>
          </p:pic>
          <p:sp>
            <p:nvSpPr>
              <p:cNvPr id="106" name="TextBox 105"/>
              <p:cNvSpPr txBox="1"/>
              <p:nvPr/>
            </p:nvSpPr>
            <p:spPr>
              <a:xfrm rot="16200000">
                <a:off x="1682959" y="-487924"/>
                <a:ext cx="630237" cy="338554"/>
              </a:xfrm>
              <a:prstGeom prst="rect">
                <a:avLst/>
              </a:prstGeom>
              <a:noFill/>
            </p:spPr>
            <p:txBody>
              <a:bodyPr wrap="none" rtlCol="0">
                <a:spAutoFit/>
              </a:bodyPr>
              <a:lstStyle/>
              <a:p>
                <a:r>
                  <a:rPr lang="en-US" sz="1600" dirty="0" smtClean="0">
                    <a:solidFill>
                      <a:srgbClr val="0000FF"/>
                    </a:solidFill>
                  </a:rPr>
                  <a:t>cafe1</a:t>
                </a:r>
                <a:endParaRPr lang="en-US" sz="1600" dirty="0">
                  <a:solidFill>
                    <a:srgbClr val="0000FF"/>
                  </a:solidFill>
                </a:endParaRPr>
              </a:p>
            </p:txBody>
          </p:sp>
          <p:sp>
            <p:nvSpPr>
              <p:cNvPr id="107" name="TextBox 106"/>
              <p:cNvSpPr txBox="1"/>
              <p:nvPr/>
            </p:nvSpPr>
            <p:spPr>
              <a:xfrm rot="16200000">
                <a:off x="1917470" y="-722434"/>
                <a:ext cx="1075615" cy="338554"/>
              </a:xfrm>
              <a:prstGeom prst="rect">
                <a:avLst/>
              </a:prstGeom>
              <a:noFill/>
            </p:spPr>
            <p:txBody>
              <a:bodyPr wrap="none" rtlCol="0">
                <a:spAutoFit/>
              </a:bodyPr>
              <a:lstStyle/>
              <a:p>
                <a:r>
                  <a:rPr lang="en-US" sz="1600" dirty="0" smtClean="0">
                    <a:solidFill>
                      <a:srgbClr val="00B050"/>
                    </a:solidFill>
                  </a:rPr>
                  <a:t>starbucks2</a:t>
                </a:r>
                <a:endParaRPr lang="en-US" sz="1600" dirty="0">
                  <a:solidFill>
                    <a:srgbClr val="00B050"/>
                  </a:solidFill>
                </a:endParaRPr>
              </a:p>
            </p:txBody>
          </p:sp>
          <p:sp>
            <p:nvSpPr>
              <p:cNvPr id="112" name="TextBox 111"/>
              <p:cNvSpPr txBox="1"/>
              <p:nvPr/>
            </p:nvSpPr>
            <p:spPr>
              <a:xfrm rot="16077337">
                <a:off x="1922693" y="-482085"/>
                <a:ext cx="630237" cy="338554"/>
              </a:xfrm>
              <a:prstGeom prst="rect">
                <a:avLst/>
              </a:prstGeom>
              <a:noFill/>
            </p:spPr>
            <p:txBody>
              <a:bodyPr wrap="none" rtlCol="0">
                <a:spAutoFit/>
              </a:bodyPr>
              <a:lstStyle/>
              <a:p>
                <a:r>
                  <a:rPr lang="en-US" sz="1600" dirty="0" smtClean="0">
                    <a:solidFill>
                      <a:srgbClr val="FF0000"/>
                    </a:solidFill>
                  </a:rPr>
                  <a:t>cafe2</a:t>
                </a:r>
                <a:endParaRPr lang="en-US" sz="1600" dirty="0">
                  <a:solidFill>
                    <a:srgbClr val="FF0000"/>
                  </a:solidFill>
                </a:endParaRPr>
              </a:p>
            </p:txBody>
          </p:sp>
        </p:grpSp>
        <p:sp>
          <p:nvSpPr>
            <p:cNvPr id="114" name="TextBox 113"/>
            <p:cNvSpPr txBox="1"/>
            <p:nvPr/>
          </p:nvSpPr>
          <p:spPr>
            <a:xfrm>
              <a:off x="2362200" y="0"/>
              <a:ext cx="443608" cy="400110"/>
            </a:xfrm>
            <a:prstGeom prst="rect">
              <a:avLst/>
            </a:prstGeom>
            <a:noFill/>
          </p:spPr>
          <p:txBody>
            <a:bodyPr wrap="square" rtlCol="0">
              <a:spAutoFit/>
            </a:bodyPr>
            <a:lstStyle/>
            <a:p>
              <a:r>
                <a:rPr lang="en-US" sz="2000" b="1" dirty="0" smtClean="0"/>
                <a:t>…</a:t>
              </a:r>
              <a:endParaRPr lang="en-US" sz="2000" b="1" dirty="0"/>
            </a:p>
          </p:txBody>
        </p:sp>
      </p:grpSp>
      <p:sp>
        <p:nvSpPr>
          <p:cNvPr id="116" name="TextBox 115"/>
          <p:cNvSpPr txBox="1"/>
          <p:nvPr/>
        </p:nvSpPr>
        <p:spPr>
          <a:xfrm>
            <a:off x="228600" y="2057400"/>
            <a:ext cx="2913042" cy="646331"/>
          </a:xfrm>
          <a:prstGeom prst="rect">
            <a:avLst/>
          </a:prstGeom>
          <a:noFill/>
        </p:spPr>
        <p:txBody>
          <a:bodyPr wrap="none" rtlCol="0">
            <a:spAutoFit/>
          </a:bodyPr>
          <a:lstStyle/>
          <a:p>
            <a:r>
              <a:rPr lang="en-US" dirty="0" smtClean="0"/>
              <a:t>{</a:t>
            </a:r>
            <a:r>
              <a:rPr lang="en-US" i="1" dirty="0" smtClean="0">
                <a:solidFill>
                  <a:srgbClr val="FF0000"/>
                </a:solidFill>
              </a:rPr>
              <a:t>k</a:t>
            </a:r>
            <a:r>
              <a:rPr lang="en-US" i="1" baseline="-25000" dirty="0" smtClean="0">
                <a:solidFill>
                  <a:srgbClr val="FF0000"/>
                </a:solidFill>
              </a:rPr>
              <a:t>cafe2</a:t>
            </a:r>
            <a:r>
              <a:rPr lang="en-US" dirty="0" smtClean="0"/>
              <a:t>, </a:t>
            </a:r>
            <a:r>
              <a:rPr lang="en-US" i="1" dirty="0" smtClean="0"/>
              <a:t>k</a:t>
            </a:r>
            <a:r>
              <a:rPr lang="en-US" i="1" baseline="30000" dirty="0" smtClean="0"/>
              <a:t>-1</a:t>
            </a:r>
            <a:r>
              <a:rPr lang="en-US" i="1" baseline="-25000" dirty="0" smtClean="0"/>
              <a:t>cafe2</a:t>
            </a:r>
            <a:r>
              <a:rPr lang="en-US" dirty="0" smtClean="0"/>
              <a:t>} </a:t>
            </a:r>
            <a:r>
              <a:rPr lang="en-US" sz="1400" dirty="0" smtClean="0">
                <a:sym typeface="Symbol"/>
              </a:rPr>
              <a:t></a:t>
            </a:r>
            <a:r>
              <a:rPr lang="en-US" dirty="0" smtClean="0"/>
              <a:t> new key pair</a:t>
            </a:r>
          </a:p>
          <a:p>
            <a:r>
              <a:rPr lang="en-US" dirty="0" smtClean="0"/>
              <a:t>…</a:t>
            </a:r>
          </a:p>
        </p:txBody>
      </p:sp>
    </p:spTree>
    <p:custDataLst>
      <p:tags r:id="rId1"/>
    </p:custDataLst>
    <p:extLst>
      <p:ext uri="{BB962C8B-B14F-4D97-AF65-F5344CB8AC3E}">
        <p14:creationId xmlns:p14="http://schemas.microsoft.com/office/powerpoint/2010/main" val="2682555840"/>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xit" presetSubtype="0" fill="hold" grpId="0" nodeType="withEffect">
                                  <p:stCondLst>
                                    <p:cond delay="0"/>
                                  </p:stCondLst>
                                  <p:childTnLst>
                                    <p:animEffect transition="out" filter="fade">
                                      <p:cBhvr>
                                        <p:cTn id="9" dur="500"/>
                                        <p:tgtEl>
                                          <p:spTgt spid="68"/>
                                        </p:tgtEl>
                                      </p:cBhvr>
                                    </p:animEffect>
                                    <p:set>
                                      <p:cBhvr>
                                        <p:cTn id="10" dur="1" fill="hold">
                                          <p:stCondLst>
                                            <p:cond delay="499"/>
                                          </p:stCondLst>
                                        </p:cTn>
                                        <p:tgtEl>
                                          <p:spTgt spid="68"/>
                                        </p:tgtEl>
                                        <p:attrNameLst>
                                          <p:attrName>style.visibility</p:attrName>
                                        </p:attrNameLst>
                                      </p:cBhvr>
                                      <p:to>
                                        <p:strVal val="hidden"/>
                                      </p:to>
                                    </p:set>
                                  </p:childTnLst>
                                </p:cTn>
                              </p:par>
                            </p:childTnLst>
                          </p:cTn>
                        </p:par>
                        <p:par>
                          <p:cTn id="11" fill="hold">
                            <p:stCondLst>
                              <p:cond delay="500"/>
                            </p:stCondLst>
                            <p:childTnLst>
                              <p:par>
                                <p:cTn id="12" presetID="35" presetClass="path" presetSubtype="0" accel="50000" decel="50000" fill="hold" grpId="0" nodeType="afterEffect">
                                  <p:stCondLst>
                                    <p:cond delay="0"/>
                                  </p:stCondLst>
                                  <p:childTnLst>
                                    <p:animMotion origin="layout" path="M -3.33333E-6 0 L -0.65 0 " pathEditMode="relative" rAng="0" ptsTypes="AA">
                                      <p:cBhvr>
                                        <p:cTn id="13" dur="2000" fill="hold"/>
                                        <p:tgtEl>
                                          <p:spTgt spid="89"/>
                                        </p:tgtEl>
                                        <p:attrNameLst>
                                          <p:attrName>ppt_x</p:attrName>
                                          <p:attrName>ppt_y</p:attrName>
                                        </p:attrNameLst>
                                      </p:cBhvr>
                                      <p:rCtr x="-325" y="0"/>
                                    </p:animMotion>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grpId="1" nodeType="clickEffect">
                                  <p:stCondLst>
                                    <p:cond delay="0"/>
                                  </p:stCondLst>
                                  <p:childTnLst>
                                    <p:set>
                                      <p:cBhvr>
                                        <p:cTn id="17" dur="1" fill="hold">
                                          <p:stCondLst>
                                            <p:cond delay="0"/>
                                          </p:stCondLst>
                                        </p:cTn>
                                        <p:tgtEl>
                                          <p:spTgt spid="89"/>
                                        </p:tgtEl>
                                        <p:attrNameLst>
                                          <p:attrName>style.visibility</p:attrName>
                                        </p:attrNameLst>
                                      </p:cBhvr>
                                      <p:to>
                                        <p:strVal val="hidden"/>
                                      </p:to>
                                    </p:set>
                                  </p:childTnLst>
                                </p:cTn>
                              </p:par>
                              <p:par>
                                <p:cTn id="18" presetID="10" presetClass="entr" presetSubtype="0" fill="hold" nodeType="withEffect">
                                  <p:stCondLst>
                                    <p:cond delay="0"/>
                                  </p:stCondLst>
                                  <p:childTnLst>
                                    <p:set>
                                      <p:cBhvr>
                                        <p:cTn id="19" dur="1" fill="hold">
                                          <p:stCondLst>
                                            <p:cond delay="0"/>
                                          </p:stCondLst>
                                        </p:cTn>
                                        <p:tgtEl>
                                          <p:spTgt spid="115"/>
                                        </p:tgtEl>
                                        <p:attrNameLst>
                                          <p:attrName>style.visibility</p:attrName>
                                        </p:attrNameLst>
                                      </p:cBhvr>
                                      <p:to>
                                        <p:strVal val="visible"/>
                                      </p:to>
                                    </p:set>
                                    <p:animEffect transition="in" filter="fade">
                                      <p:cBhvr>
                                        <p:cTn id="20" dur="500"/>
                                        <p:tgtEl>
                                          <p:spTgt spid="115"/>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16"/>
                                        </p:tgtEl>
                                        <p:attrNameLst>
                                          <p:attrName>style.visibility</p:attrName>
                                        </p:attrNameLst>
                                      </p:cBhvr>
                                      <p:to>
                                        <p:strVal val="visible"/>
                                      </p:to>
                                    </p:set>
                                    <p:animEffect transition="in" filter="fade">
                                      <p:cBhvr>
                                        <p:cTn id="26" dur="500"/>
                                        <p:tgtEl>
                                          <p:spTgt spid="11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500"/>
                                        <p:tgtEl>
                                          <p:spTgt spid="115"/>
                                        </p:tgtEl>
                                      </p:cBhvr>
                                    </p:animEffect>
                                    <p:set>
                                      <p:cBhvr>
                                        <p:cTn id="31" dur="1" fill="hold">
                                          <p:stCondLst>
                                            <p:cond delay="499"/>
                                          </p:stCondLst>
                                        </p:cTn>
                                        <p:tgtEl>
                                          <p:spTgt spid="115"/>
                                        </p:tgtEl>
                                        <p:attrNameLst>
                                          <p:attrName>style.visibility</p:attrName>
                                        </p:attrNameLst>
                                      </p:cBhvr>
                                      <p:to>
                                        <p:strVal val="hidden"/>
                                      </p:to>
                                    </p:set>
                                  </p:childTnLst>
                                </p:cTn>
                              </p:par>
                              <p:par>
                                <p:cTn id="32" presetID="10" presetClass="exit" presetSubtype="0" fill="hold" grpId="1" nodeType="withEffect">
                                  <p:stCondLst>
                                    <p:cond delay="0"/>
                                  </p:stCondLst>
                                  <p:childTnLst>
                                    <p:animEffect transition="out" filter="fade">
                                      <p:cBhvr>
                                        <p:cTn id="33" dur="500"/>
                                        <p:tgtEl>
                                          <p:spTgt spid="116"/>
                                        </p:tgtEl>
                                      </p:cBhvr>
                                    </p:animEffect>
                                    <p:set>
                                      <p:cBhvr>
                                        <p:cTn id="34" dur="1" fill="hold">
                                          <p:stCondLst>
                                            <p:cond delay="499"/>
                                          </p:stCondLst>
                                        </p:cTn>
                                        <p:tgtEl>
                                          <p:spTgt spid="116"/>
                                        </p:tgtEl>
                                        <p:attrNameLst>
                                          <p:attrName>style.visibility</p:attrName>
                                        </p:attrNameLst>
                                      </p:cBhvr>
                                      <p:to>
                                        <p:strVal val="hidden"/>
                                      </p:to>
                                    </p:set>
                                  </p:childTnLst>
                                </p:cTn>
                              </p:par>
                              <p:par>
                                <p:cTn id="35" presetID="1" presetClass="entr" presetSubtype="0" fill="hold" nodeType="withEffect">
                                  <p:stCondLst>
                                    <p:cond delay="0"/>
                                  </p:stCondLst>
                                  <p:childTnLst>
                                    <p:set>
                                      <p:cBhvr>
                                        <p:cTn id="36" dur="1" fill="hold">
                                          <p:stCondLst>
                                            <p:cond delay="0"/>
                                          </p:stCondLst>
                                        </p:cTn>
                                        <p:tgtEl>
                                          <p:spTgt spid="5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0" presetClass="exit" presetSubtype="0" fill="hold" nodeType="clickEffect">
                                  <p:stCondLst>
                                    <p:cond delay="0"/>
                                  </p:stCondLst>
                                  <p:childTnLst>
                                    <p:animEffect transition="out" filter="fade">
                                      <p:cBhvr>
                                        <p:cTn id="40" dur="3000"/>
                                        <p:tgtEl>
                                          <p:spTgt spid="58"/>
                                        </p:tgtEl>
                                      </p:cBhvr>
                                    </p:animEffect>
                                    <p:set>
                                      <p:cBhvr>
                                        <p:cTn id="41" dur="1" fill="hold">
                                          <p:stCondLst>
                                            <p:cond delay="2999"/>
                                          </p:stCondLst>
                                        </p:cTn>
                                        <p:tgtEl>
                                          <p:spTgt spid="58"/>
                                        </p:tgtEl>
                                        <p:attrNameLst>
                                          <p:attrName>style.visibility</p:attrName>
                                        </p:attrNameLst>
                                      </p:cBhvr>
                                      <p:to>
                                        <p:strVal val="hidden"/>
                                      </p:to>
                                    </p:set>
                                  </p:childTnLst>
                                </p:cTn>
                              </p:par>
                              <p:par>
                                <p:cTn id="42" presetID="10" presetClass="entr" presetSubtype="0" fill="hold" grpId="0" nodeType="withEffect">
                                  <p:stCondLst>
                                    <p:cond delay="0"/>
                                  </p:stCondLst>
                                  <p:childTnLst>
                                    <p:set>
                                      <p:cBhvr>
                                        <p:cTn id="43" dur="1" fill="hold">
                                          <p:stCondLst>
                                            <p:cond delay="0"/>
                                          </p:stCondLst>
                                        </p:cTn>
                                        <p:tgtEl>
                                          <p:spTgt spid="103"/>
                                        </p:tgtEl>
                                        <p:attrNameLst>
                                          <p:attrName>style.visibility</p:attrName>
                                        </p:attrNameLst>
                                      </p:cBhvr>
                                      <p:to>
                                        <p:strVal val="visible"/>
                                      </p:to>
                                    </p:set>
                                    <p:animEffect transition="in" filter="fade">
                                      <p:cBhvr>
                                        <p:cTn id="44" dur="500"/>
                                        <p:tgtEl>
                                          <p:spTgt spid="103"/>
                                        </p:tgtEl>
                                      </p:cBhvr>
                                    </p:animEffect>
                                  </p:childTnLst>
                                </p:cTn>
                              </p:par>
                              <p:par>
                                <p:cTn id="45" presetID="10" presetClass="entr" presetSubtype="0" fill="hold" nodeType="with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fade">
                                      <p:cBhvr>
                                        <p:cTn id="47" dur="500"/>
                                        <p:tgtEl>
                                          <p:spTgt spid="59"/>
                                        </p:tgtEl>
                                      </p:cBhvr>
                                    </p:animEffect>
                                  </p:childTnLst>
                                </p:cTn>
                              </p:par>
                            </p:childTnLst>
                          </p:cTn>
                        </p:par>
                      </p:childTnLst>
                    </p:cTn>
                  </p:par>
                  <p:par>
                    <p:cTn id="48" fill="hold">
                      <p:stCondLst>
                        <p:cond delay="indefinite"/>
                      </p:stCondLst>
                      <p:childTnLst>
                        <p:par>
                          <p:cTn id="49" fill="hold">
                            <p:stCondLst>
                              <p:cond delay="0"/>
                            </p:stCondLst>
                            <p:childTnLst>
                              <p:par>
                                <p:cTn id="50" presetID="0" presetClass="path" presetSubtype="0" accel="50000" decel="50000" fill="hold" nodeType="clickEffect">
                                  <p:stCondLst>
                                    <p:cond delay="0"/>
                                  </p:stCondLst>
                                  <p:childTnLst>
                                    <p:animMotion origin="layout" path="M -0.00052 0.00023 L 0.12743 0.17206 L 0.41979 0.17206 L 0.51337 0.10962 " pathEditMode="relative" ptsTypes="AAAA">
                                      <p:cBhvr>
                                        <p:cTn id="51" dur="2000" fill="hold"/>
                                        <p:tgtEl>
                                          <p:spTgt spid="59"/>
                                        </p:tgtEl>
                                        <p:attrNameLst>
                                          <p:attrName>ppt_x</p:attrName>
                                          <p:attrName>ppt_y</p:attrName>
                                        </p:attrNameLst>
                                      </p:cBhvr>
                                    </p:animMotion>
                                  </p:childTnLst>
                                </p:cTn>
                              </p:par>
                              <p:par>
                                <p:cTn id="52" presetID="10" presetClass="entr" presetSubtype="0" fill="hold" nodeType="withEffect">
                                  <p:stCondLst>
                                    <p:cond delay="0"/>
                                  </p:stCondLst>
                                  <p:childTnLst>
                                    <p:set>
                                      <p:cBhvr>
                                        <p:cTn id="53" dur="1" fill="hold">
                                          <p:stCondLst>
                                            <p:cond delay="0"/>
                                          </p:stCondLst>
                                        </p:cTn>
                                        <p:tgtEl>
                                          <p:spTgt spid="3"/>
                                        </p:tgtEl>
                                        <p:attrNameLst>
                                          <p:attrName>style.visibility</p:attrName>
                                        </p:attrNameLst>
                                      </p:cBhvr>
                                      <p:to>
                                        <p:strVal val="visible"/>
                                      </p:to>
                                    </p:set>
                                    <p:animEffect transition="in" filter="fade">
                                      <p:cBhvr>
                                        <p:cTn id="54" dur="500"/>
                                        <p:tgtEl>
                                          <p:spTgt spid="3"/>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xit" presetSubtype="0" fill="hold" nodeType="clickEffect">
                                  <p:stCondLst>
                                    <p:cond delay="0"/>
                                  </p:stCondLst>
                                  <p:childTnLst>
                                    <p:animEffect transition="out" filter="fade">
                                      <p:cBhvr>
                                        <p:cTn id="58" dur="500"/>
                                        <p:tgtEl>
                                          <p:spTgt spid="59"/>
                                        </p:tgtEl>
                                      </p:cBhvr>
                                    </p:animEffect>
                                    <p:set>
                                      <p:cBhvr>
                                        <p:cTn id="59" dur="1" fill="hold">
                                          <p:stCondLst>
                                            <p:cond delay="499"/>
                                          </p:stCondLst>
                                        </p:cTn>
                                        <p:tgtEl>
                                          <p:spTgt spid="59"/>
                                        </p:tgtEl>
                                        <p:attrNameLst>
                                          <p:attrName>style.visibility</p:attrName>
                                        </p:attrNameLst>
                                      </p:cBhvr>
                                      <p:to>
                                        <p:strVal val="hidden"/>
                                      </p:to>
                                    </p:set>
                                  </p:childTnLst>
                                </p:cTn>
                              </p:par>
                              <p:par>
                                <p:cTn id="60" presetID="1" presetClass="entr" presetSubtype="0" fill="hold" nodeType="withEffect">
                                  <p:stCondLst>
                                    <p:cond delay="0"/>
                                  </p:stCondLst>
                                  <p:childTnLst>
                                    <p:set>
                                      <p:cBhvr>
                                        <p:cTn id="61" dur="1" fill="hold">
                                          <p:stCondLst>
                                            <p:cond delay="0"/>
                                          </p:stCondLst>
                                        </p:cTn>
                                        <p:tgtEl>
                                          <p:spTgt spid="22"/>
                                        </p:tgtEl>
                                        <p:attrNameLst>
                                          <p:attrName>style.visibility</p:attrName>
                                        </p:attrNameLst>
                                      </p:cBhvr>
                                      <p:to>
                                        <p:strVal val="visible"/>
                                      </p:to>
                                    </p:set>
                                  </p:childTnLst>
                                </p:cTn>
                              </p:par>
                              <p:par>
                                <p:cTn id="62" presetID="10" presetClass="entr" presetSubtype="0" fill="hold" grpId="0" nodeType="with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fade">
                                      <p:cBhvr>
                                        <p:cTn id="64" dur="500"/>
                                        <p:tgtEl>
                                          <p:spTgt spid="19"/>
                                        </p:tgtEl>
                                      </p:cBhvr>
                                    </p:animEffect>
                                  </p:childTnLst>
                                </p:cTn>
                              </p:par>
                            </p:childTnLst>
                          </p:cTn>
                        </p:par>
                      </p:childTnLst>
                    </p:cTn>
                  </p:par>
                  <p:par>
                    <p:cTn id="65" fill="hold">
                      <p:stCondLst>
                        <p:cond delay="indefinite"/>
                      </p:stCondLst>
                      <p:childTnLst>
                        <p:par>
                          <p:cTn id="66" fill="hold">
                            <p:stCondLst>
                              <p:cond delay="0"/>
                            </p:stCondLst>
                            <p:childTnLst>
                              <p:par>
                                <p:cTn id="67" presetID="0" presetClass="path" presetSubtype="0" accel="50000" decel="50000" fill="hold" nodeType="clickEffect">
                                  <p:stCondLst>
                                    <p:cond delay="0"/>
                                  </p:stCondLst>
                                  <p:childTnLst>
                                    <p:animMotion origin="layout" path="M 4.44444E-6 7.60407E-6 L -0.0974 0.17369 L -0.39115 0.17554 L -0.51892 0.12489 " pathEditMode="relative" ptsTypes="AAAA">
                                      <p:cBhvr>
                                        <p:cTn id="68" dur="2000" fill="hold"/>
                                        <p:tgtEl>
                                          <p:spTgt spid="22"/>
                                        </p:tgtEl>
                                        <p:attrNameLst>
                                          <p:attrName>ppt_x</p:attrName>
                                          <p:attrName>ppt_y</p:attrName>
                                        </p:attrNameLst>
                                      </p:cBhvr>
                                    </p:animMotion>
                                  </p:childTnLst>
                                </p:cTn>
                              </p:par>
                              <p:par>
                                <p:cTn id="69" presetID="10" presetClass="entr" presetSubtype="0" fill="hold" nodeType="withEffect">
                                  <p:stCondLst>
                                    <p:cond delay="0"/>
                                  </p:stCondLst>
                                  <p:childTnLst>
                                    <p:set>
                                      <p:cBhvr>
                                        <p:cTn id="70" dur="1" fill="hold">
                                          <p:stCondLst>
                                            <p:cond delay="0"/>
                                          </p:stCondLst>
                                        </p:cTn>
                                        <p:tgtEl>
                                          <p:spTgt spid="5"/>
                                        </p:tgtEl>
                                        <p:attrNameLst>
                                          <p:attrName>style.visibility</p:attrName>
                                        </p:attrNameLst>
                                      </p:cBhvr>
                                      <p:to>
                                        <p:strVal val="visible"/>
                                      </p:to>
                                    </p:set>
                                    <p:animEffect transition="in" filter="fade">
                                      <p:cBhvr>
                                        <p:cTn id="71" dur="500"/>
                                        <p:tgtEl>
                                          <p:spTgt spid="5"/>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xit" presetSubtype="0" fill="hold" nodeType="clickEffect">
                                  <p:stCondLst>
                                    <p:cond delay="0"/>
                                  </p:stCondLst>
                                  <p:childTnLst>
                                    <p:animEffect transition="out" filter="fade">
                                      <p:cBhvr>
                                        <p:cTn id="75" dur="1000"/>
                                        <p:tgtEl>
                                          <p:spTgt spid="22"/>
                                        </p:tgtEl>
                                      </p:cBhvr>
                                    </p:animEffect>
                                    <p:set>
                                      <p:cBhvr>
                                        <p:cTn id="76" dur="1" fill="hold">
                                          <p:stCondLst>
                                            <p:cond delay="999"/>
                                          </p:stCondLst>
                                        </p:cTn>
                                        <p:tgtEl>
                                          <p:spTgt spid="22"/>
                                        </p:tgtEl>
                                        <p:attrNameLst>
                                          <p:attrName>style.visibility</p:attrName>
                                        </p:attrNameLst>
                                      </p:cBhvr>
                                      <p:to>
                                        <p:strVal val="hidden"/>
                                      </p:to>
                                    </p:set>
                                  </p:childTnLst>
                                </p:cTn>
                              </p:par>
                              <p:par>
                                <p:cTn id="77" presetID="10" presetClass="entr" presetSubtype="0" fill="hold" nodeType="with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500"/>
                                        <p:tgtEl>
                                          <p:spTgt spid="24"/>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39"/>
                                        </p:tgtEl>
                                        <p:attrNameLst>
                                          <p:attrName>style.visibility</p:attrName>
                                        </p:attrNameLst>
                                      </p:cBhvr>
                                      <p:to>
                                        <p:strVal val="visible"/>
                                      </p:to>
                                    </p:set>
                                    <p:animEffect transition="in" filter="fade">
                                      <p:cBhvr>
                                        <p:cTn id="82" dur="500"/>
                                        <p:tgtEl>
                                          <p:spTgt spid="39"/>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fade">
                                      <p:cBhvr>
                                        <p:cTn id="87" dur="500"/>
                                        <p:tgtEl>
                                          <p:spTgt spid="17"/>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72"/>
                                        </p:tgtEl>
                                        <p:attrNameLst>
                                          <p:attrName>style.visibility</p:attrName>
                                        </p:attrNameLst>
                                      </p:cBhvr>
                                      <p:to>
                                        <p:strVal val="visible"/>
                                      </p:to>
                                    </p:set>
                                    <p:animEffect transition="in" filter="fade">
                                      <p:cBhvr>
                                        <p:cTn id="90" dur="500"/>
                                        <p:tgtEl>
                                          <p:spTgt spid="72"/>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52"/>
                                        </p:tgtEl>
                                        <p:attrNameLst>
                                          <p:attrName>style.visibility</p:attrName>
                                        </p:attrNameLst>
                                      </p:cBhvr>
                                      <p:to>
                                        <p:strVal val="visible"/>
                                      </p:to>
                                    </p:set>
                                    <p:animEffect transition="in" filter="fade">
                                      <p:cBhvr>
                                        <p:cTn id="93" dur="500"/>
                                        <p:tgtEl>
                                          <p:spTgt spid="52"/>
                                        </p:tgtEl>
                                      </p:cBhvr>
                                    </p:animEffect>
                                  </p:childTnLst>
                                </p:cTn>
                              </p:par>
                              <p:par>
                                <p:cTn id="94" presetID="10" presetClass="entr" presetSubtype="0" fill="hold" nodeType="with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fade">
                                      <p:cBhvr>
                                        <p:cTn id="96" dur="500"/>
                                        <p:tgtEl>
                                          <p:spTgt spid="21"/>
                                        </p:tgtEl>
                                      </p:cBhvr>
                                    </p:animEffect>
                                  </p:childTnLst>
                                </p:cTn>
                              </p:par>
                            </p:childTnLst>
                          </p:cTn>
                        </p:par>
                      </p:childTnLst>
                    </p:cTn>
                  </p:par>
                  <p:par>
                    <p:cTn id="97" fill="hold">
                      <p:stCondLst>
                        <p:cond delay="indefinite"/>
                      </p:stCondLst>
                      <p:childTnLst>
                        <p:par>
                          <p:cTn id="98" fill="hold">
                            <p:stCondLst>
                              <p:cond delay="0"/>
                            </p:stCondLst>
                            <p:childTnLst>
                              <p:par>
                                <p:cTn id="99" presetID="10" presetClass="entr" presetSubtype="0" fill="hold" nodeType="clickEffect">
                                  <p:stCondLst>
                                    <p:cond delay="0"/>
                                  </p:stCondLst>
                                  <p:childTnLst>
                                    <p:set>
                                      <p:cBhvr>
                                        <p:cTn id="100" dur="1" fill="hold">
                                          <p:stCondLst>
                                            <p:cond delay="0"/>
                                          </p:stCondLst>
                                        </p:cTn>
                                        <p:tgtEl>
                                          <p:spTgt spid="25"/>
                                        </p:tgtEl>
                                        <p:attrNameLst>
                                          <p:attrName>style.visibility</p:attrName>
                                        </p:attrNameLst>
                                      </p:cBhvr>
                                      <p:to>
                                        <p:strVal val="visible"/>
                                      </p:to>
                                    </p:set>
                                    <p:animEffect transition="in" filter="fade">
                                      <p:cBhvr>
                                        <p:cTn id="101" dur="500"/>
                                        <p:tgtEl>
                                          <p:spTgt spid="25"/>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109"/>
                                        </p:tgtEl>
                                        <p:attrNameLst>
                                          <p:attrName>style.visibility</p:attrName>
                                        </p:attrNameLst>
                                      </p:cBhvr>
                                      <p:to>
                                        <p:strVal val="visible"/>
                                      </p:to>
                                    </p:set>
                                    <p:animEffect transition="in" filter="fade">
                                      <p:cBhvr>
                                        <p:cTn id="104" dur="500"/>
                                        <p:tgtEl>
                                          <p:spTgt spid="109"/>
                                        </p:tgtEl>
                                      </p:cBhvr>
                                    </p:animEffec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nodeType="clickEffect">
                                  <p:stCondLst>
                                    <p:cond delay="0"/>
                                  </p:stCondLst>
                                  <p:childTnLst>
                                    <p:set>
                                      <p:cBhvr>
                                        <p:cTn id="108" dur="1" fill="hold">
                                          <p:stCondLst>
                                            <p:cond delay="0"/>
                                          </p:stCondLst>
                                        </p:cTn>
                                        <p:tgtEl>
                                          <p:spTgt spid="26"/>
                                        </p:tgtEl>
                                        <p:attrNameLst>
                                          <p:attrName>style.visibility</p:attrName>
                                        </p:attrNameLst>
                                      </p:cBhvr>
                                      <p:to>
                                        <p:strVal val="visible"/>
                                      </p:to>
                                    </p:set>
                                  </p:childTnLst>
                                </p:cTn>
                              </p:par>
                            </p:childTnLst>
                          </p:cTn>
                        </p:par>
                        <p:par>
                          <p:cTn id="109" fill="hold">
                            <p:stCondLst>
                              <p:cond delay="0"/>
                            </p:stCondLst>
                            <p:childTnLst>
                              <p:par>
                                <p:cTn id="110" presetID="1" presetClass="exit" presetSubtype="0" fill="hold" grpId="1" nodeType="afterEffect">
                                  <p:stCondLst>
                                    <p:cond delay="0"/>
                                  </p:stCondLst>
                                  <p:childTnLst>
                                    <p:set>
                                      <p:cBhvr>
                                        <p:cTn id="111" dur="1" fill="hold">
                                          <p:stCondLst>
                                            <p:cond delay="0"/>
                                          </p:stCondLst>
                                        </p:cTn>
                                        <p:tgtEl>
                                          <p:spTgt spid="72"/>
                                        </p:tgtEl>
                                        <p:attrNameLst>
                                          <p:attrName>style.visibility</p:attrName>
                                        </p:attrNameLst>
                                      </p:cBhvr>
                                      <p:to>
                                        <p:strVal val="hidden"/>
                                      </p:to>
                                    </p:set>
                                  </p:childTnLst>
                                </p:cTn>
                              </p:par>
                            </p:childTnLst>
                          </p:cTn>
                        </p:par>
                        <p:par>
                          <p:cTn id="112" fill="hold">
                            <p:stCondLst>
                              <p:cond delay="0"/>
                            </p:stCondLst>
                            <p:childTnLst>
                              <p:par>
                                <p:cTn id="113" presetID="1" presetClass="exit" presetSubtype="0" fill="hold" nodeType="afterEffect">
                                  <p:stCondLst>
                                    <p:cond delay="0"/>
                                  </p:stCondLst>
                                  <p:childTnLst>
                                    <p:set>
                                      <p:cBhvr>
                                        <p:cTn id="114" dur="1" fill="hold">
                                          <p:stCondLst>
                                            <p:cond delay="0"/>
                                          </p:stCondLst>
                                        </p:cTn>
                                        <p:tgtEl>
                                          <p:spTgt spid="25"/>
                                        </p:tgtEl>
                                        <p:attrNameLst>
                                          <p:attrName>style.visibility</p:attrName>
                                        </p:attrNameLst>
                                      </p:cBhvr>
                                      <p:to>
                                        <p:strVal val="hidden"/>
                                      </p:to>
                                    </p:set>
                                  </p:childTnLst>
                                </p:cTn>
                              </p:par>
                              <p:par>
                                <p:cTn id="115" presetID="0" presetClass="path" presetSubtype="0" accel="50000" decel="50000" fill="hold" nodeType="withEffect">
                                  <p:stCondLst>
                                    <p:cond delay="0"/>
                                  </p:stCondLst>
                                  <p:childTnLst>
                                    <p:animMotion origin="layout" path="M -1.11111E-6 -9.14894E-6 L 0.44028 -0.00162 L 0.67413 -0.14015 " pathEditMode="relative" ptsTypes="AAA">
                                      <p:cBhvr>
                                        <p:cTn id="116" dur="2000" fill="hold"/>
                                        <p:tgtEl>
                                          <p:spTgt spid="26"/>
                                        </p:tgtEl>
                                        <p:attrNameLst>
                                          <p:attrName>ppt_x</p:attrName>
                                          <p:attrName>ppt_y</p:attrName>
                                        </p:attrNameLst>
                                      </p:cBhvr>
                                    </p:animMotion>
                                  </p:childTnLst>
                                </p:cTn>
                              </p:par>
                              <p:par>
                                <p:cTn id="117" presetID="10" presetClass="entr" presetSubtype="0" fill="hold" nodeType="withEffect">
                                  <p:stCondLst>
                                    <p:cond delay="0"/>
                                  </p:stCondLst>
                                  <p:childTnLst>
                                    <p:set>
                                      <p:cBhvr>
                                        <p:cTn id="118" dur="1" fill="hold">
                                          <p:stCondLst>
                                            <p:cond delay="0"/>
                                          </p:stCondLst>
                                        </p:cTn>
                                        <p:tgtEl>
                                          <p:spTgt spid="10"/>
                                        </p:tgtEl>
                                        <p:attrNameLst>
                                          <p:attrName>style.visibility</p:attrName>
                                        </p:attrNameLst>
                                      </p:cBhvr>
                                      <p:to>
                                        <p:strVal val="visible"/>
                                      </p:to>
                                    </p:set>
                                    <p:animEffect transition="in" filter="fade">
                                      <p:cBhvr>
                                        <p:cTn id="119" dur="500"/>
                                        <p:tgtEl>
                                          <p:spTgt spid="10"/>
                                        </p:tgtEl>
                                      </p:cBhvr>
                                    </p:animEffect>
                                  </p:childTnLst>
                                </p:cTn>
                              </p:par>
                            </p:childTnLst>
                          </p:cTn>
                        </p:par>
                        <p:par>
                          <p:cTn id="120" fill="hold">
                            <p:stCondLst>
                              <p:cond delay="2000"/>
                            </p:stCondLst>
                            <p:childTnLst>
                              <p:par>
                                <p:cTn id="121" presetID="10" presetClass="entr" presetSubtype="0" fill="hold" grpId="0" nodeType="afterEffect">
                                  <p:stCondLst>
                                    <p:cond delay="0"/>
                                  </p:stCondLst>
                                  <p:childTnLst>
                                    <p:set>
                                      <p:cBhvr>
                                        <p:cTn id="122" dur="1" fill="hold">
                                          <p:stCondLst>
                                            <p:cond delay="0"/>
                                          </p:stCondLst>
                                        </p:cTn>
                                        <p:tgtEl>
                                          <p:spTgt spid="66"/>
                                        </p:tgtEl>
                                        <p:attrNameLst>
                                          <p:attrName>style.visibility</p:attrName>
                                        </p:attrNameLst>
                                      </p:cBhvr>
                                      <p:to>
                                        <p:strVal val="visible"/>
                                      </p:to>
                                    </p:set>
                                    <p:animEffect transition="in" filter="fade">
                                      <p:cBhvr>
                                        <p:cTn id="123"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9" grpId="0"/>
      <p:bldP spid="39" grpId="0"/>
      <p:bldP spid="52" grpId="0"/>
      <p:bldP spid="66" grpId="0"/>
      <p:bldP spid="89" grpId="0" animBg="1"/>
      <p:bldP spid="89" grpId="1" animBg="1"/>
      <p:bldP spid="72" grpId="0" animBg="1"/>
      <p:bldP spid="72" grpId="1" animBg="1"/>
      <p:bldP spid="103" grpId="0"/>
      <p:bldP spid="109" grpId="0"/>
      <p:bldP spid="68" grpId="0"/>
      <p:bldP spid="116" grpId="0"/>
      <p:bldP spid="116" grpId="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rot="5400000">
            <a:off x="2134394" y="2742406"/>
            <a:ext cx="22860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5400000">
            <a:off x="4801394" y="2742406"/>
            <a:ext cx="22860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 name="Group 103"/>
          <p:cNvGrpSpPr/>
          <p:nvPr/>
        </p:nvGrpSpPr>
        <p:grpSpPr>
          <a:xfrm>
            <a:off x="3276600" y="2209800"/>
            <a:ext cx="2667001" cy="381001"/>
            <a:chOff x="3276600" y="2209800"/>
            <a:chExt cx="2667001" cy="381001"/>
          </a:xfrm>
        </p:grpSpPr>
        <p:cxnSp>
          <p:nvCxnSpPr>
            <p:cNvPr id="9" name="Straight Arrow Connector 8"/>
            <p:cNvCxnSpPr/>
            <p:nvPr/>
          </p:nvCxnSpPr>
          <p:spPr>
            <a:xfrm flipV="1">
              <a:off x="3276600" y="2590800"/>
              <a:ext cx="2667001" cy="1"/>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581401" y="2209800"/>
              <a:ext cx="2057230" cy="369332"/>
            </a:xfrm>
            <a:prstGeom prst="rect">
              <a:avLst/>
            </a:prstGeom>
            <a:noFill/>
          </p:spPr>
          <p:txBody>
            <a:bodyPr wrap="none" rtlCol="0">
              <a:spAutoFit/>
            </a:bodyPr>
            <a:lstStyle/>
            <a:p>
              <a:r>
                <a:rPr lang="en-US" b="1" dirty="0" smtClean="0"/>
                <a:t>request</a:t>
              </a:r>
              <a:r>
                <a:rPr lang="en-US" dirty="0" smtClean="0"/>
                <a:t>: cafe1, </a:t>
              </a:r>
              <a:r>
                <a:rPr lang="en-US" i="1" dirty="0" err="1" smtClean="0"/>
                <a:t>T</a:t>
              </a:r>
              <a:r>
                <a:rPr lang="en-US" i="1" baseline="-25000" dirty="0" err="1" smtClean="0"/>
                <a:t>blind</a:t>
              </a:r>
              <a:endParaRPr lang="en-US" i="1" dirty="0"/>
            </a:p>
          </p:txBody>
        </p:sp>
      </p:grpSp>
      <p:grpSp>
        <p:nvGrpSpPr>
          <p:cNvPr id="5" name="Group 104"/>
          <p:cNvGrpSpPr/>
          <p:nvPr/>
        </p:nvGrpSpPr>
        <p:grpSpPr>
          <a:xfrm>
            <a:off x="3276600" y="2971800"/>
            <a:ext cx="2667000" cy="382588"/>
            <a:chOff x="3276600" y="2971800"/>
            <a:chExt cx="2667000" cy="382588"/>
          </a:xfrm>
        </p:grpSpPr>
        <p:cxnSp>
          <p:nvCxnSpPr>
            <p:cNvPr id="11" name="Straight Arrow Connector 10"/>
            <p:cNvCxnSpPr/>
            <p:nvPr/>
          </p:nvCxnSpPr>
          <p:spPr>
            <a:xfrm rot="10800000">
              <a:off x="3276600" y="3352800"/>
              <a:ext cx="2667000"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019866" y="2971800"/>
              <a:ext cx="1200008" cy="369332"/>
            </a:xfrm>
            <a:prstGeom prst="rect">
              <a:avLst/>
            </a:prstGeom>
            <a:noFill/>
          </p:spPr>
          <p:txBody>
            <a:bodyPr wrap="none" rtlCol="0">
              <a:spAutoFit/>
            </a:bodyPr>
            <a:lstStyle/>
            <a:p>
              <a:r>
                <a:rPr lang="en-US" b="1" dirty="0" smtClean="0"/>
                <a:t>reply</a:t>
              </a:r>
              <a:r>
                <a:rPr lang="en-US" dirty="0" smtClean="0"/>
                <a:t>: </a:t>
              </a:r>
              <a:r>
                <a:rPr lang="en-US" i="1" dirty="0" err="1" smtClean="0"/>
                <a:t>S</a:t>
              </a:r>
              <a:r>
                <a:rPr lang="en-US" i="1" baseline="-25000" dirty="0" err="1" smtClean="0"/>
                <a:t>blind</a:t>
              </a:r>
              <a:endParaRPr lang="en-US" i="1" dirty="0"/>
            </a:p>
          </p:txBody>
        </p:sp>
      </p:grpSp>
      <p:grpSp>
        <p:nvGrpSpPr>
          <p:cNvPr id="8" name="Group 101"/>
          <p:cNvGrpSpPr/>
          <p:nvPr/>
        </p:nvGrpSpPr>
        <p:grpSpPr>
          <a:xfrm>
            <a:off x="3276600" y="1066800"/>
            <a:ext cx="2667000" cy="839788"/>
            <a:chOff x="3276600" y="1066800"/>
            <a:chExt cx="2667000" cy="839788"/>
          </a:xfrm>
        </p:grpSpPr>
        <p:cxnSp>
          <p:nvCxnSpPr>
            <p:cNvPr id="20" name="Straight Arrow Connector 19"/>
            <p:cNvCxnSpPr/>
            <p:nvPr/>
          </p:nvCxnSpPr>
          <p:spPr>
            <a:xfrm>
              <a:off x="3276600" y="1676400"/>
              <a:ext cx="2667000"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10800000">
              <a:off x="3276600" y="1752600"/>
              <a:ext cx="2667000"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3276600" y="1828800"/>
              <a:ext cx="2667000"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rot="10800000">
              <a:off x="3276600" y="1905000"/>
              <a:ext cx="2667000"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3562666" y="1066800"/>
              <a:ext cx="2080378" cy="646331"/>
            </a:xfrm>
            <a:prstGeom prst="rect">
              <a:avLst/>
            </a:prstGeom>
            <a:noFill/>
          </p:spPr>
          <p:txBody>
            <a:bodyPr wrap="none" rtlCol="0">
              <a:spAutoFit/>
            </a:bodyPr>
            <a:lstStyle/>
            <a:p>
              <a:pPr algn="ctr"/>
              <a:r>
                <a:rPr lang="en-US" dirty="0" smtClean="0"/>
                <a:t>authenticate and</a:t>
              </a:r>
            </a:p>
            <a:p>
              <a:pPr algn="ctr"/>
              <a:r>
                <a:rPr lang="en-US" dirty="0" smtClean="0"/>
                <a:t>download list of APs</a:t>
              </a:r>
              <a:endParaRPr lang="en-US" dirty="0"/>
            </a:p>
          </p:txBody>
        </p:sp>
      </p:grpSp>
      <p:grpSp>
        <p:nvGrpSpPr>
          <p:cNvPr id="10" name="Group 79"/>
          <p:cNvGrpSpPr/>
          <p:nvPr/>
        </p:nvGrpSpPr>
        <p:grpSpPr>
          <a:xfrm>
            <a:off x="381000" y="914400"/>
            <a:ext cx="1251290" cy="902916"/>
            <a:chOff x="1066800" y="1066800"/>
            <a:chExt cx="1251290" cy="902916"/>
          </a:xfrm>
        </p:grpSpPr>
        <p:pic>
          <p:nvPicPr>
            <p:cNvPr id="78" name="Picture 77" descr="laptop1.png"/>
            <p:cNvPicPr>
              <a:picLocks noChangeAspect="1"/>
            </p:cNvPicPr>
            <p:nvPr/>
          </p:nvPicPr>
          <p:blipFill>
            <a:blip r:embed="rId4"/>
            <a:stretch>
              <a:fillRect/>
            </a:stretch>
          </p:blipFill>
          <p:spPr>
            <a:xfrm>
              <a:off x="1524000" y="1295400"/>
              <a:ext cx="794090" cy="674316"/>
            </a:xfrm>
            <a:prstGeom prst="rect">
              <a:avLst/>
            </a:prstGeom>
            <a:effectLst/>
          </p:spPr>
        </p:pic>
        <p:pic>
          <p:nvPicPr>
            <p:cNvPr id="79" name="Picture 12" descr="alice.png"/>
            <p:cNvPicPr>
              <a:picLocks noChangeAspect="1"/>
            </p:cNvPicPr>
            <p:nvPr/>
          </p:nvPicPr>
          <p:blipFill>
            <a:blip r:embed="rId5"/>
            <a:srcRect/>
            <a:stretch>
              <a:fillRect/>
            </a:stretch>
          </p:blipFill>
          <p:spPr bwMode="auto">
            <a:xfrm>
              <a:off x="1066800" y="1066800"/>
              <a:ext cx="710045" cy="668583"/>
            </a:xfrm>
            <a:prstGeom prst="rect">
              <a:avLst/>
            </a:prstGeom>
            <a:noFill/>
            <a:ln w="9525">
              <a:noFill/>
              <a:miter lim="800000"/>
              <a:headEnd/>
              <a:tailEnd/>
            </a:ln>
            <a:effectLst/>
          </p:spPr>
        </p:pic>
      </p:grpSp>
      <p:grpSp>
        <p:nvGrpSpPr>
          <p:cNvPr id="12" name="Group 106"/>
          <p:cNvGrpSpPr/>
          <p:nvPr/>
        </p:nvGrpSpPr>
        <p:grpSpPr>
          <a:xfrm>
            <a:off x="381000" y="4191000"/>
            <a:ext cx="2746375" cy="995757"/>
            <a:chOff x="381000" y="4191000"/>
            <a:chExt cx="2746375" cy="995757"/>
          </a:xfrm>
        </p:grpSpPr>
        <p:grpSp>
          <p:nvGrpSpPr>
            <p:cNvPr id="15" name="Group 80"/>
            <p:cNvGrpSpPr/>
            <p:nvPr/>
          </p:nvGrpSpPr>
          <p:grpSpPr>
            <a:xfrm>
              <a:off x="381000" y="4267200"/>
              <a:ext cx="1251290" cy="902916"/>
              <a:chOff x="1066800" y="1066800"/>
              <a:chExt cx="1251290" cy="902916"/>
            </a:xfrm>
          </p:grpSpPr>
          <p:pic>
            <p:nvPicPr>
              <p:cNvPr id="82" name="Picture 81" descr="laptop1.png"/>
              <p:cNvPicPr>
                <a:picLocks noChangeAspect="1"/>
              </p:cNvPicPr>
              <p:nvPr/>
            </p:nvPicPr>
            <p:blipFill>
              <a:blip r:embed="rId4"/>
              <a:stretch>
                <a:fillRect/>
              </a:stretch>
            </p:blipFill>
            <p:spPr>
              <a:xfrm>
                <a:off x="1524000" y="1295400"/>
                <a:ext cx="794090" cy="674316"/>
              </a:xfrm>
              <a:prstGeom prst="rect">
                <a:avLst/>
              </a:prstGeom>
              <a:effectLst/>
            </p:spPr>
          </p:pic>
          <p:pic>
            <p:nvPicPr>
              <p:cNvPr id="83" name="Picture 12" descr="alice.png"/>
              <p:cNvPicPr>
                <a:picLocks noChangeAspect="1"/>
              </p:cNvPicPr>
              <p:nvPr/>
            </p:nvPicPr>
            <p:blipFill>
              <a:blip r:embed="rId5"/>
              <a:srcRect/>
              <a:stretch>
                <a:fillRect/>
              </a:stretch>
            </p:blipFill>
            <p:spPr bwMode="auto">
              <a:xfrm>
                <a:off x="1066800" y="1066800"/>
                <a:ext cx="710045" cy="668583"/>
              </a:xfrm>
              <a:prstGeom prst="rect">
                <a:avLst/>
              </a:prstGeom>
              <a:noFill/>
              <a:ln w="9525">
                <a:noFill/>
                <a:miter lim="800000"/>
                <a:headEnd/>
                <a:tailEnd/>
              </a:ln>
              <a:effectLst/>
            </p:spPr>
          </p:pic>
        </p:grpSp>
        <p:pic>
          <p:nvPicPr>
            <p:cNvPr id="84" name="Picture 81" descr="ap2"/>
            <p:cNvPicPr>
              <a:picLocks noChangeAspect="1" noChangeArrowheads="1"/>
            </p:cNvPicPr>
            <p:nvPr/>
          </p:nvPicPr>
          <p:blipFill>
            <a:blip r:embed="rId6" cstate="screen"/>
            <a:srcRect/>
            <a:stretch>
              <a:fillRect/>
            </a:stretch>
          </p:blipFill>
          <p:spPr bwMode="auto">
            <a:xfrm>
              <a:off x="2362200" y="4419600"/>
              <a:ext cx="765175" cy="767157"/>
            </a:xfrm>
            <a:prstGeom prst="rect">
              <a:avLst/>
            </a:prstGeom>
            <a:noFill/>
            <a:ln w="9525">
              <a:noFill/>
              <a:miter lim="800000"/>
              <a:headEnd/>
              <a:tailEnd/>
            </a:ln>
          </p:spPr>
        </p:pic>
        <p:pic>
          <p:nvPicPr>
            <p:cNvPr id="85" name="Picture 99" descr="radiowaves2.png"/>
            <p:cNvPicPr>
              <a:picLocks noChangeAspect="1"/>
            </p:cNvPicPr>
            <p:nvPr/>
          </p:nvPicPr>
          <p:blipFill>
            <a:blip r:embed="rId7"/>
            <a:srcRect/>
            <a:stretch>
              <a:fillRect/>
            </a:stretch>
          </p:blipFill>
          <p:spPr bwMode="auto">
            <a:xfrm rot="5400000">
              <a:off x="1599862" y="4578516"/>
              <a:ext cx="610275" cy="457200"/>
            </a:xfrm>
            <a:prstGeom prst="rect">
              <a:avLst/>
            </a:prstGeom>
            <a:noFill/>
            <a:ln w="9525">
              <a:noFill/>
              <a:miter lim="800000"/>
              <a:headEnd/>
              <a:tailEnd/>
            </a:ln>
          </p:spPr>
        </p:pic>
        <p:sp>
          <p:nvSpPr>
            <p:cNvPr id="86" name="TextBox 85"/>
            <p:cNvSpPr txBox="1"/>
            <p:nvPr/>
          </p:nvSpPr>
          <p:spPr>
            <a:xfrm>
              <a:off x="1143000" y="4191000"/>
              <a:ext cx="1554400" cy="369332"/>
            </a:xfrm>
            <a:prstGeom prst="rect">
              <a:avLst/>
            </a:prstGeom>
            <a:noFill/>
          </p:spPr>
          <p:txBody>
            <a:bodyPr wrap="none" rtlCol="0">
              <a:spAutoFit/>
            </a:bodyPr>
            <a:lstStyle/>
            <a:p>
              <a:r>
                <a:rPr lang="en-US" dirty="0" smtClean="0"/>
                <a:t>measure cafe1</a:t>
              </a:r>
              <a:endParaRPr lang="en-US" dirty="0"/>
            </a:p>
          </p:txBody>
        </p:sp>
      </p:grpSp>
      <p:grpSp>
        <p:nvGrpSpPr>
          <p:cNvPr id="16" name="Group 107"/>
          <p:cNvGrpSpPr/>
          <p:nvPr/>
        </p:nvGrpSpPr>
        <p:grpSpPr>
          <a:xfrm>
            <a:off x="3276600" y="4267200"/>
            <a:ext cx="3886200" cy="2362994"/>
            <a:chOff x="3276600" y="4267200"/>
            <a:chExt cx="3886200" cy="2362994"/>
          </a:xfrm>
        </p:grpSpPr>
        <p:cxnSp>
          <p:nvCxnSpPr>
            <p:cNvPr id="40" name="Straight Connector 39"/>
            <p:cNvCxnSpPr/>
            <p:nvPr/>
          </p:nvCxnSpPr>
          <p:spPr>
            <a:xfrm rot="16200000" flipH="1">
              <a:off x="2705894" y="6057106"/>
              <a:ext cx="11430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5371306" y="6057900"/>
              <a:ext cx="1143794" cy="79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87" name="Can 86"/>
            <p:cNvSpPr/>
            <p:nvPr/>
          </p:nvSpPr>
          <p:spPr bwMode="auto">
            <a:xfrm>
              <a:off x="6477000" y="4267200"/>
              <a:ext cx="685800" cy="709315"/>
            </a:xfrm>
            <a:prstGeom prst="can">
              <a:avLst/>
            </a:prstGeom>
            <a:solidFill>
              <a:schemeClr val="bg2">
                <a:lumMod val="90000"/>
              </a:schemeClr>
            </a:solidFill>
            <a:ln w="12700" cap="flat" cmpd="sng" algn="ctr">
              <a:solidFill>
                <a:srgbClr val="000000"/>
              </a:solidFill>
              <a:prstDash val="solid"/>
              <a:round/>
              <a:headEnd type="none" w="med" len="med"/>
              <a:tailEnd type="none" w="med" len="med"/>
            </a:ln>
            <a:effectLst/>
          </p:spPr>
          <p:txBody>
            <a:bodyPr/>
            <a:lstStyle/>
            <a:p>
              <a:pPr>
                <a:defRPr/>
              </a:pPr>
              <a:endParaRPr lang="en-US" sz="900"/>
            </a:p>
          </p:txBody>
        </p:sp>
      </p:grpSp>
      <p:grpSp>
        <p:nvGrpSpPr>
          <p:cNvPr id="17" name="Group 96"/>
          <p:cNvGrpSpPr/>
          <p:nvPr/>
        </p:nvGrpSpPr>
        <p:grpSpPr>
          <a:xfrm>
            <a:off x="7219950" y="4216400"/>
            <a:ext cx="1828800" cy="749717"/>
            <a:chOff x="1219200" y="5638800"/>
            <a:chExt cx="1828800" cy="749717"/>
          </a:xfrm>
        </p:grpSpPr>
        <p:sp>
          <p:nvSpPr>
            <p:cNvPr id="69" name="Folded Corner 68"/>
            <p:cNvSpPr/>
            <p:nvPr/>
          </p:nvSpPr>
          <p:spPr bwMode="auto">
            <a:xfrm>
              <a:off x="1219200" y="5791200"/>
              <a:ext cx="1679956" cy="597317"/>
            </a:xfrm>
            <a:prstGeom prst="foldedCorner">
              <a:avLst/>
            </a:prstGeom>
            <a:solidFill>
              <a:srgbClr val="FFFF00"/>
            </a:solidFill>
            <a:ln w="12700" cap="flat" cmpd="sng" algn="ctr">
              <a:solidFill>
                <a:srgbClr val="000000"/>
              </a:solidFill>
              <a:prstDash val="solid"/>
              <a:round/>
              <a:headEnd type="none" w="med" len="med"/>
              <a:tailEnd type="none" w="med" len="med"/>
            </a:ln>
            <a:effectLst>
              <a:outerShdw blurRad="50800" dist="38100" dir="2700000" algn="tl" rotWithShape="0">
                <a:prstClr val="black">
                  <a:alpha val="40000"/>
                </a:prstClr>
              </a:outerShdw>
            </a:effectLst>
          </p:spPr>
          <p:txBody>
            <a:bodyPr anchor="t"/>
            <a:lstStyle/>
            <a:p>
              <a:pPr algn="l">
                <a:defRPr/>
              </a:pPr>
              <a:r>
                <a:rPr lang="en-US" sz="1400" b="1" dirty="0" smtClean="0">
                  <a:solidFill>
                    <a:schemeClr val="tx1">
                      <a:lumMod val="50000"/>
                      <a:lumOff val="50000"/>
                    </a:schemeClr>
                  </a:solidFill>
                </a:rPr>
                <a:t>Report on </a:t>
              </a:r>
              <a:r>
                <a:rPr lang="en-US" sz="1400" b="1" dirty="0" smtClean="0">
                  <a:solidFill>
                    <a:schemeClr val="accent1"/>
                  </a:solidFill>
                </a:rPr>
                <a:t>cafe1</a:t>
              </a:r>
              <a:endParaRPr lang="en-US" sz="1400" b="1" dirty="0">
                <a:solidFill>
                  <a:schemeClr val="accent1"/>
                </a:solidFill>
              </a:endParaRPr>
            </a:p>
            <a:p>
              <a:pPr algn="l">
                <a:defRPr/>
              </a:pPr>
              <a:r>
                <a:rPr lang="en-US" sz="1400" dirty="0">
                  <a:solidFill>
                    <a:schemeClr val="tx1">
                      <a:lumMod val="50000"/>
                      <a:lumOff val="50000"/>
                    </a:schemeClr>
                  </a:solidFill>
                </a:rPr>
                <a:t>Bandwidth: </a:t>
              </a:r>
              <a:r>
                <a:rPr lang="en-US" sz="1400" dirty="0" smtClean="0">
                  <a:solidFill>
                    <a:schemeClr val="tx1">
                      <a:lumMod val="50000"/>
                      <a:lumOff val="50000"/>
                    </a:schemeClr>
                  </a:solidFill>
                </a:rPr>
                <a:t>5 Mbps</a:t>
              </a:r>
              <a:endParaRPr lang="en-US" sz="1400" dirty="0">
                <a:solidFill>
                  <a:schemeClr val="tx1">
                    <a:lumMod val="50000"/>
                    <a:lumOff val="50000"/>
                  </a:schemeClr>
                </a:solidFill>
              </a:endParaRPr>
            </a:p>
          </p:txBody>
        </p:sp>
        <p:grpSp>
          <p:nvGrpSpPr>
            <p:cNvPr id="18" name="Group 92"/>
            <p:cNvGrpSpPr/>
            <p:nvPr/>
          </p:nvGrpSpPr>
          <p:grpSpPr>
            <a:xfrm>
              <a:off x="2590800" y="5638800"/>
              <a:ext cx="457200" cy="457200"/>
              <a:chOff x="4191000" y="4879885"/>
              <a:chExt cx="739525" cy="690428"/>
            </a:xfrm>
          </p:grpSpPr>
          <p:pic>
            <p:nvPicPr>
              <p:cNvPr id="71" name="Picture 70" descr="token.png"/>
              <p:cNvPicPr>
                <a:picLocks noChangeAspect="1"/>
              </p:cNvPicPr>
              <p:nvPr/>
            </p:nvPicPr>
            <p:blipFill>
              <a:blip r:embed="rId8" cstate="print">
                <a:duotone>
                  <a:schemeClr val="accent1">
                    <a:shade val="45000"/>
                    <a:satMod val="135000"/>
                  </a:schemeClr>
                  <a:prstClr val="white"/>
                </a:duotone>
              </a:blip>
              <a:stretch>
                <a:fillRect/>
              </a:stretch>
            </p:blipFill>
            <p:spPr>
              <a:xfrm>
                <a:off x="4191000" y="4879885"/>
                <a:ext cx="739525" cy="690428"/>
              </a:xfrm>
              <a:prstGeom prst="rect">
                <a:avLst/>
              </a:prstGeom>
              <a:effectLst>
                <a:outerShdw blurRad="50800" dist="38100" dir="2700000" algn="tl" rotWithShape="0">
                  <a:prstClr val="black">
                    <a:alpha val="40000"/>
                  </a:prstClr>
                </a:outerShdw>
              </a:effectLst>
            </p:spPr>
          </p:pic>
          <p:pic>
            <p:nvPicPr>
              <p:cNvPr id="73" name="Picture 72" descr="official_stamp.gif"/>
              <p:cNvPicPr>
                <a:picLocks noChangeAspect="1"/>
              </p:cNvPicPr>
              <p:nvPr/>
            </p:nvPicPr>
            <p:blipFill>
              <a:blip r:embed="rId9">
                <a:biLevel thresh="50000"/>
                <a:lum bright="-100000"/>
              </a:blip>
              <a:stretch>
                <a:fillRect/>
              </a:stretch>
            </p:blipFill>
            <p:spPr>
              <a:xfrm>
                <a:off x="4191000" y="5108487"/>
                <a:ext cx="730786" cy="303277"/>
              </a:xfrm>
              <a:prstGeom prst="rect">
                <a:avLst/>
              </a:prstGeom>
            </p:spPr>
          </p:pic>
        </p:grpSp>
      </p:grpSp>
      <p:sp>
        <p:nvSpPr>
          <p:cNvPr id="75" name="Rectangle 74"/>
          <p:cNvSpPr/>
          <p:nvPr/>
        </p:nvSpPr>
        <p:spPr>
          <a:xfrm>
            <a:off x="6019800" y="1981200"/>
            <a:ext cx="2895600" cy="1200329"/>
          </a:xfrm>
          <a:prstGeom prst="rect">
            <a:avLst/>
          </a:prstGeom>
          <a:noFill/>
          <a:effectLst/>
        </p:spPr>
        <p:txBody>
          <a:bodyPr wrap="square">
            <a:spAutoFit/>
          </a:bodyPr>
          <a:lstStyle/>
          <a:p>
            <a:pPr marL="0" lvl="1"/>
            <a:r>
              <a:rPr lang="en-US" b="1" dirty="0" smtClean="0"/>
              <a:t>Problem</a:t>
            </a:r>
            <a:r>
              <a:rPr lang="en-US" dirty="0" smtClean="0"/>
              <a:t>: Asking for a token reveals the target AP</a:t>
            </a:r>
          </a:p>
          <a:p>
            <a:pPr marL="0" lvl="1"/>
            <a:r>
              <a:rPr lang="en-US" b="1" dirty="0" smtClean="0"/>
              <a:t>Solution</a:t>
            </a:r>
            <a:r>
              <a:rPr lang="en-US" dirty="0" smtClean="0"/>
              <a:t>: Ask for the tokens for </a:t>
            </a:r>
            <a:r>
              <a:rPr lang="en-US" i="1" dirty="0" smtClean="0"/>
              <a:t>all</a:t>
            </a:r>
            <a:r>
              <a:rPr lang="en-US" dirty="0" smtClean="0"/>
              <a:t> APs in a city</a:t>
            </a:r>
          </a:p>
        </p:txBody>
      </p:sp>
      <p:grpSp>
        <p:nvGrpSpPr>
          <p:cNvPr id="19" name="Group 118"/>
          <p:cNvGrpSpPr/>
          <p:nvPr/>
        </p:nvGrpSpPr>
        <p:grpSpPr>
          <a:xfrm>
            <a:off x="381000" y="4419600"/>
            <a:ext cx="8686800" cy="2274516"/>
            <a:chOff x="381000" y="4419600"/>
            <a:chExt cx="8686800" cy="2274516"/>
          </a:xfrm>
        </p:grpSpPr>
        <p:grpSp>
          <p:nvGrpSpPr>
            <p:cNvPr id="21" name="Group 116"/>
            <p:cNvGrpSpPr/>
            <p:nvPr/>
          </p:nvGrpSpPr>
          <p:grpSpPr>
            <a:xfrm>
              <a:off x="381000" y="5029200"/>
              <a:ext cx="1251290" cy="1664916"/>
              <a:chOff x="381000" y="5029200"/>
              <a:chExt cx="1251290" cy="1664916"/>
            </a:xfrm>
          </p:grpSpPr>
          <p:pic>
            <p:nvPicPr>
              <p:cNvPr id="89" name="Picture 88" descr="laptop1.png"/>
              <p:cNvPicPr>
                <a:picLocks noChangeAspect="1"/>
              </p:cNvPicPr>
              <p:nvPr/>
            </p:nvPicPr>
            <p:blipFill>
              <a:blip r:embed="rId4"/>
              <a:stretch>
                <a:fillRect/>
              </a:stretch>
            </p:blipFill>
            <p:spPr>
              <a:xfrm>
                <a:off x="838200" y="6019800"/>
                <a:ext cx="794090" cy="674316"/>
              </a:xfrm>
              <a:prstGeom prst="rect">
                <a:avLst/>
              </a:prstGeom>
              <a:effectLst/>
            </p:spPr>
          </p:pic>
          <p:pic>
            <p:nvPicPr>
              <p:cNvPr id="90" name="Picture 89" descr="devil"/>
              <p:cNvPicPr>
                <a:picLocks noChangeAspect="1" noChangeArrowheads="1"/>
              </p:cNvPicPr>
              <p:nvPr/>
            </p:nvPicPr>
            <p:blipFill>
              <a:blip r:embed="rId10" cstate="screen"/>
              <a:srcRect/>
              <a:stretch>
                <a:fillRect/>
              </a:stretch>
            </p:blipFill>
            <p:spPr bwMode="auto">
              <a:xfrm flipH="1">
                <a:off x="381000" y="5867400"/>
                <a:ext cx="643630" cy="674316"/>
              </a:xfrm>
              <a:prstGeom prst="rect">
                <a:avLst/>
              </a:prstGeom>
              <a:noFill/>
              <a:ln w="9525">
                <a:noFill/>
                <a:miter lim="800000"/>
                <a:headEnd/>
                <a:tailEnd/>
              </a:ln>
              <a:effectLst/>
            </p:spPr>
          </p:pic>
          <p:pic>
            <p:nvPicPr>
              <p:cNvPr id="113" name="Picture 112" descr="charlie.png"/>
              <p:cNvPicPr>
                <a:picLocks noChangeAspect="1"/>
              </p:cNvPicPr>
              <p:nvPr/>
            </p:nvPicPr>
            <p:blipFill>
              <a:blip r:embed="rId11" cstate="screen"/>
              <a:stretch>
                <a:fillRect/>
              </a:stretch>
            </p:blipFill>
            <p:spPr>
              <a:xfrm flipH="1">
                <a:off x="457200" y="5029200"/>
                <a:ext cx="403356" cy="751586"/>
              </a:xfrm>
              <a:prstGeom prst="rect">
                <a:avLst/>
              </a:prstGeom>
              <a:effectLst/>
            </p:spPr>
          </p:pic>
          <p:pic>
            <p:nvPicPr>
              <p:cNvPr id="114" name="Picture 113" descr="laptop1.png"/>
              <p:cNvPicPr>
                <a:picLocks noChangeAspect="1"/>
              </p:cNvPicPr>
              <p:nvPr/>
            </p:nvPicPr>
            <p:blipFill>
              <a:blip r:embed="rId4"/>
              <a:stretch>
                <a:fillRect/>
              </a:stretch>
            </p:blipFill>
            <p:spPr>
              <a:xfrm>
                <a:off x="838200" y="5257800"/>
                <a:ext cx="794090" cy="674316"/>
              </a:xfrm>
              <a:prstGeom prst="rect">
                <a:avLst/>
              </a:prstGeom>
              <a:effectLst/>
            </p:spPr>
          </p:pic>
        </p:grpSp>
        <p:grpSp>
          <p:nvGrpSpPr>
            <p:cNvPr id="22" name="Group 117"/>
            <p:cNvGrpSpPr/>
            <p:nvPr/>
          </p:nvGrpSpPr>
          <p:grpSpPr>
            <a:xfrm>
              <a:off x="6019800" y="4419600"/>
              <a:ext cx="3048000" cy="2267129"/>
              <a:chOff x="6019800" y="4419600"/>
              <a:chExt cx="3048000" cy="2267129"/>
            </a:xfrm>
          </p:grpSpPr>
          <p:grpSp>
            <p:nvGrpSpPr>
              <p:cNvPr id="24" name="Group 96"/>
              <p:cNvGrpSpPr/>
              <p:nvPr/>
            </p:nvGrpSpPr>
            <p:grpSpPr>
              <a:xfrm>
                <a:off x="7239000" y="4419600"/>
                <a:ext cx="1828800" cy="749717"/>
                <a:chOff x="1219200" y="5638800"/>
                <a:chExt cx="1828800" cy="749717"/>
              </a:xfrm>
            </p:grpSpPr>
            <p:sp>
              <p:nvSpPr>
                <p:cNvPr id="97" name="Folded Corner 96"/>
                <p:cNvSpPr/>
                <p:nvPr/>
              </p:nvSpPr>
              <p:spPr bwMode="auto">
                <a:xfrm>
                  <a:off x="1219200" y="5791200"/>
                  <a:ext cx="1679956" cy="597317"/>
                </a:xfrm>
                <a:prstGeom prst="foldedCorner">
                  <a:avLst/>
                </a:prstGeom>
                <a:solidFill>
                  <a:srgbClr val="FFFF00"/>
                </a:solidFill>
                <a:ln w="12700" cap="flat" cmpd="sng" algn="ctr">
                  <a:solidFill>
                    <a:srgbClr val="000000"/>
                  </a:solidFill>
                  <a:prstDash val="solid"/>
                  <a:round/>
                  <a:headEnd type="none" w="med" len="med"/>
                  <a:tailEnd type="none" w="med" len="med"/>
                </a:ln>
                <a:effectLst>
                  <a:outerShdw blurRad="50800" dist="38100" dir="2700000" algn="tl" rotWithShape="0">
                    <a:prstClr val="black">
                      <a:alpha val="40000"/>
                    </a:prstClr>
                  </a:outerShdw>
                </a:effectLst>
              </p:spPr>
              <p:txBody>
                <a:bodyPr anchor="t"/>
                <a:lstStyle/>
                <a:p>
                  <a:pPr algn="l">
                    <a:defRPr/>
                  </a:pPr>
                  <a:r>
                    <a:rPr lang="en-US" sz="1400" b="1" dirty="0" smtClean="0">
                      <a:solidFill>
                        <a:schemeClr val="tx1">
                          <a:lumMod val="50000"/>
                          <a:lumOff val="50000"/>
                        </a:schemeClr>
                      </a:solidFill>
                    </a:rPr>
                    <a:t>Report on </a:t>
                  </a:r>
                  <a:r>
                    <a:rPr lang="en-US" sz="1400" b="1" dirty="0" smtClean="0">
                      <a:solidFill>
                        <a:schemeClr val="accent1"/>
                      </a:solidFill>
                    </a:rPr>
                    <a:t>cafe1</a:t>
                  </a:r>
                  <a:endParaRPr lang="en-US" sz="1400" b="1" dirty="0">
                    <a:solidFill>
                      <a:schemeClr val="accent1"/>
                    </a:solidFill>
                  </a:endParaRPr>
                </a:p>
                <a:p>
                  <a:pPr algn="l">
                    <a:defRPr/>
                  </a:pPr>
                  <a:r>
                    <a:rPr lang="en-US" sz="1400" dirty="0">
                      <a:solidFill>
                        <a:schemeClr val="tx1">
                          <a:lumMod val="50000"/>
                          <a:lumOff val="50000"/>
                        </a:schemeClr>
                      </a:solidFill>
                    </a:rPr>
                    <a:t>Bandwidth: </a:t>
                  </a:r>
                  <a:r>
                    <a:rPr lang="en-US" sz="1400" dirty="0" smtClean="0">
                      <a:solidFill>
                        <a:schemeClr val="tx1">
                          <a:lumMod val="50000"/>
                          <a:lumOff val="50000"/>
                        </a:schemeClr>
                      </a:solidFill>
                    </a:rPr>
                    <a:t>5 Mbps</a:t>
                  </a:r>
                  <a:endParaRPr lang="en-US" sz="1400" dirty="0">
                    <a:solidFill>
                      <a:schemeClr val="tx1">
                        <a:lumMod val="50000"/>
                        <a:lumOff val="50000"/>
                      </a:schemeClr>
                    </a:solidFill>
                  </a:endParaRPr>
                </a:p>
              </p:txBody>
            </p:sp>
            <p:grpSp>
              <p:nvGrpSpPr>
                <p:cNvPr id="25" name="Group 92"/>
                <p:cNvGrpSpPr/>
                <p:nvPr/>
              </p:nvGrpSpPr>
              <p:grpSpPr>
                <a:xfrm>
                  <a:off x="2590800" y="5638800"/>
                  <a:ext cx="457200" cy="457200"/>
                  <a:chOff x="4191000" y="4879885"/>
                  <a:chExt cx="739525" cy="690428"/>
                </a:xfrm>
              </p:grpSpPr>
              <p:pic>
                <p:nvPicPr>
                  <p:cNvPr id="100" name="Picture 99" descr="token.png"/>
                  <p:cNvPicPr>
                    <a:picLocks noChangeAspect="1"/>
                  </p:cNvPicPr>
                  <p:nvPr/>
                </p:nvPicPr>
                <p:blipFill>
                  <a:blip r:embed="rId8" cstate="print">
                    <a:duotone>
                      <a:schemeClr val="accent1">
                        <a:shade val="45000"/>
                        <a:satMod val="135000"/>
                      </a:schemeClr>
                      <a:prstClr val="white"/>
                    </a:duotone>
                  </a:blip>
                  <a:stretch>
                    <a:fillRect/>
                  </a:stretch>
                </p:blipFill>
                <p:spPr>
                  <a:xfrm>
                    <a:off x="4191000" y="4879885"/>
                    <a:ext cx="739525" cy="690428"/>
                  </a:xfrm>
                  <a:prstGeom prst="rect">
                    <a:avLst/>
                  </a:prstGeom>
                  <a:effectLst>
                    <a:outerShdw blurRad="50800" dist="38100" dir="2700000" algn="tl" rotWithShape="0">
                      <a:prstClr val="black">
                        <a:alpha val="40000"/>
                      </a:prstClr>
                    </a:outerShdw>
                  </a:effectLst>
                </p:spPr>
              </p:pic>
              <p:pic>
                <p:nvPicPr>
                  <p:cNvPr id="101" name="Picture 100" descr="official_stamp.gif"/>
                  <p:cNvPicPr>
                    <a:picLocks noChangeAspect="1"/>
                  </p:cNvPicPr>
                  <p:nvPr/>
                </p:nvPicPr>
                <p:blipFill>
                  <a:blip r:embed="rId9">
                    <a:biLevel thresh="50000"/>
                    <a:lum bright="-100000"/>
                  </a:blip>
                  <a:stretch>
                    <a:fillRect/>
                  </a:stretch>
                </p:blipFill>
                <p:spPr>
                  <a:xfrm>
                    <a:off x="4191000" y="5108487"/>
                    <a:ext cx="730786" cy="303277"/>
                  </a:xfrm>
                  <a:prstGeom prst="rect">
                    <a:avLst/>
                  </a:prstGeom>
                </p:spPr>
              </p:pic>
            </p:grpSp>
          </p:grpSp>
          <p:grpSp>
            <p:nvGrpSpPr>
              <p:cNvPr id="26" name="Group 96"/>
              <p:cNvGrpSpPr/>
              <p:nvPr/>
            </p:nvGrpSpPr>
            <p:grpSpPr>
              <a:xfrm>
                <a:off x="7239000" y="4648200"/>
                <a:ext cx="1828800" cy="749717"/>
                <a:chOff x="1219200" y="5638800"/>
                <a:chExt cx="1828800" cy="749717"/>
              </a:xfrm>
            </p:grpSpPr>
            <p:sp>
              <p:nvSpPr>
                <p:cNvPr id="106" name="Folded Corner 105"/>
                <p:cNvSpPr/>
                <p:nvPr/>
              </p:nvSpPr>
              <p:spPr bwMode="auto">
                <a:xfrm>
                  <a:off x="1219200" y="5791200"/>
                  <a:ext cx="1679956" cy="597317"/>
                </a:xfrm>
                <a:prstGeom prst="foldedCorner">
                  <a:avLst/>
                </a:prstGeom>
                <a:solidFill>
                  <a:srgbClr val="FFFF00"/>
                </a:solidFill>
                <a:ln w="12700" cap="flat" cmpd="sng" algn="ctr">
                  <a:solidFill>
                    <a:srgbClr val="000000"/>
                  </a:solidFill>
                  <a:prstDash val="solid"/>
                  <a:round/>
                  <a:headEnd type="none" w="med" len="med"/>
                  <a:tailEnd type="none" w="med" len="med"/>
                </a:ln>
                <a:effectLst>
                  <a:outerShdw blurRad="50800" dist="38100" dir="2700000" algn="tl" rotWithShape="0">
                    <a:prstClr val="black">
                      <a:alpha val="40000"/>
                    </a:prstClr>
                  </a:outerShdw>
                </a:effectLst>
              </p:spPr>
              <p:txBody>
                <a:bodyPr anchor="t"/>
                <a:lstStyle/>
                <a:p>
                  <a:pPr algn="l">
                    <a:defRPr/>
                  </a:pPr>
                  <a:r>
                    <a:rPr lang="en-US" sz="1400" b="1" dirty="0" smtClean="0">
                      <a:solidFill>
                        <a:schemeClr val="tx1">
                          <a:lumMod val="50000"/>
                          <a:lumOff val="50000"/>
                        </a:schemeClr>
                      </a:solidFill>
                    </a:rPr>
                    <a:t>Report on </a:t>
                  </a:r>
                  <a:r>
                    <a:rPr lang="en-US" sz="1400" b="1" dirty="0" smtClean="0">
                      <a:solidFill>
                        <a:schemeClr val="accent1"/>
                      </a:solidFill>
                    </a:rPr>
                    <a:t>cafe1</a:t>
                  </a:r>
                  <a:endParaRPr lang="en-US" sz="1400" b="1" dirty="0">
                    <a:solidFill>
                      <a:schemeClr val="accent1"/>
                    </a:solidFill>
                  </a:endParaRPr>
                </a:p>
                <a:p>
                  <a:pPr algn="l">
                    <a:defRPr/>
                  </a:pPr>
                  <a:r>
                    <a:rPr lang="en-US" sz="1400" dirty="0">
                      <a:solidFill>
                        <a:schemeClr val="tx1">
                          <a:lumMod val="50000"/>
                          <a:lumOff val="50000"/>
                        </a:schemeClr>
                      </a:solidFill>
                    </a:rPr>
                    <a:t>Bandwidth: </a:t>
                  </a:r>
                  <a:r>
                    <a:rPr lang="en-US" sz="1400" b="1" dirty="0" smtClean="0">
                      <a:solidFill>
                        <a:srgbClr val="FF0000"/>
                      </a:solidFill>
                    </a:rPr>
                    <a:t>100 Mb</a:t>
                  </a:r>
                  <a:endParaRPr lang="en-US" sz="1400" b="1" dirty="0">
                    <a:solidFill>
                      <a:srgbClr val="FF0000"/>
                    </a:solidFill>
                  </a:endParaRPr>
                </a:p>
              </p:txBody>
            </p:sp>
            <p:grpSp>
              <p:nvGrpSpPr>
                <p:cNvPr id="27" name="Group 92"/>
                <p:cNvGrpSpPr/>
                <p:nvPr/>
              </p:nvGrpSpPr>
              <p:grpSpPr>
                <a:xfrm>
                  <a:off x="2590800" y="5638800"/>
                  <a:ext cx="457200" cy="457200"/>
                  <a:chOff x="4191000" y="4879885"/>
                  <a:chExt cx="739525" cy="690428"/>
                </a:xfrm>
              </p:grpSpPr>
              <p:pic>
                <p:nvPicPr>
                  <p:cNvPr id="111" name="Picture 110" descr="token.png"/>
                  <p:cNvPicPr>
                    <a:picLocks noChangeAspect="1"/>
                  </p:cNvPicPr>
                  <p:nvPr/>
                </p:nvPicPr>
                <p:blipFill>
                  <a:blip r:embed="rId8" cstate="print">
                    <a:duotone>
                      <a:schemeClr val="accent1">
                        <a:shade val="45000"/>
                        <a:satMod val="135000"/>
                      </a:schemeClr>
                      <a:prstClr val="white"/>
                    </a:duotone>
                  </a:blip>
                  <a:stretch>
                    <a:fillRect/>
                  </a:stretch>
                </p:blipFill>
                <p:spPr>
                  <a:xfrm>
                    <a:off x="4191000" y="4879885"/>
                    <a:ext cx="739525" cy="690428"/>
                  </a:xfrm>
                  <a:prstGeom prst="rect">
                    <a:avLst/>
                  </a:prstGeom>
                  <a:effectLst>
                    <a:outerShdw blurRad="50800" dist="38100" dir="2700000" algn="tl" rotWithShape="0">
                      <a:prstClr val="black">
                        <a:alpha val="40000"/>
                      </a:prstClr>
                    </a:outerShdw>
                  </a:effectLst>
                </p:spPr>
              </p:pic>
              <p:pic>
                <p:nvPicPr>
                  <p:cNvPr id="112" name="Picture 111" descr="official_stamp.gif"/>
                  <p:cNvPicPr>
                    <a:picLocks noChangeAspect="1"/>
                  </p:cNvPicPr>
                  <p:nvPr/>
                </p:nvPicPr>
                <p:blipFill>
                  <a:blip r:embed="rId9">
                    <a:biLevel thresh="50000"/>
                    <a:lum bright="-100000"/>
                  </a:blip>
                  <a:stretch>
                    <a:fillRect/>
                  </a:stretch>
                </p:blipFill>
                <p:spPr>
                  <a:xfrm>
                    <a:off x="4191000" y="5108487"/>
                    <a:ext cx="730786" cy="303277"/>
                  </a:xfrm>
                  <a:prstGeom prst="rect">
                    <a:avLst/>
                  </a:prstGeom>
                </p:spPr>
              </p:pic>
            </p:grpSp>
          </p:grpSp>
          <p:sp>
            <p:nvSpPr>
              <p:cNvPr id="115" name="Rectangle 114"/>
              <p:cNvSpPr/>
              <p:nvPr/>
            </p:nvSpPr>
            <p:spPr>
              <a:xfrm>
                <a:off x="6019800" y="5486400"/>
                <a:ext cx="2971800" cy="1200329"/>
              </a:xfrm>
              <a:prstGeom prst="rect">
                <a:avLst/>
              </a:prstGeom>
              <a:noFill/>
              <a:effectLst/>
            </p:spPr>
            <p:txBody>
              <a:bodyPr wrap="square">
                <a:spAutoFit/>
              </a:bodyPr>
              <a:lstStyle/>
              <a:p>
                <a:pPr marL="0" lvl="1"/>
                <a:r>
                  <a:rPr lang="en-US" b="1" dirty="0" smtClean="0"/>
                  <a:t>Problem</a:t>
                </a:r>
                <a:r>
                  <a:rPr lang="en-US" dirty="0" smtClean="0"/>
                  <a:t>: Some users may submit bad reports</a:t>
                </a:r>
              </a:p>
              <a:p>
                <a:pPr marL="0" lvl="1"/>
                <a:r>
                  <a:rPr lang="en-US" b="1" dirty="0" smtClean="0"/>
                  <a:t>Solution</a:t>
                </a:r>
                <a:r>
                  <a:rPr lang="en-US" dirty="0" smtClean="0"/>
                  <a:t>: Robust summary functions (e.g., median)</a:t>
                </a:r>
                <a:endParaRPr lang="en-US" dirty="0"/>
              </a:p>
            </p:txBody>
          </p:sp>
        </p:grpSp>
      </p:grpSp>
      <p:sp>
        <p:nvSpPr>
          <p:cNvPr id="116" name="Rounded Rectangle 115"/>
          <p:cNvSpPr/>
          <p:nvPr/>
        </p:nvSpPr>
        <p:spPr>
          <a:xfrm>
            <a:off x="4419600" y="2209800"/>
            <a:ext cx="685800" cy="381000"/>
          </a:xfrm>
          <a:prstGeom prst="roundRect">
            <a:avLst/>
          </a:prstGeom>
          <a:noFill/>
          <a:ln w="5715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119"/>
          <p:cNvGrpSpPr/>
          <p:nvPr/>
        </p:nvGrpSpPr>
        <p:grpSpPr>
          <a:xfrm>
            <a:off x="3276600" y="5105400"/>
            <a:ext cx="2667001" cy="978932"/>
            <a:chOff x="3276600" y="5105400"/>
            <a:chExt cx="2667001" cy="978932"/>
          </a:xfrm>
        </p:grpSpPr>
        <p:sp>
          <p:nvSpPr>
            <p:cNvPr id="121" name="TextBox 120"/>
            <p:cNvSpPr txBox="1"/>
            <p:nvPr/>
          </p:nvSpPr>
          <p:spPr>
            <a:xfrm>
              <a:off x="3276600" y="5715000"/>
              <a:ext cx="2667000" cy="369332"/>
            </a:xfrm>
            <a:prstGeom prst="rect">
              <a:avLst/>
            </a:prstGeom>
            <a:noFill/>
          </p:spPr>
          <p:txBody>
            <a:bodyPr wrap="square" rtlCol="0">
              <a:spAutoFit/>
            </a:bodyPr>
            <a:lstStyle/>
            <a:p>
              <a:pPr algn="ctr"/>
              <a:r>
                <a:rPr lang="en-US" dirty="0" smtClean="0">
                  <a:solidFill>
                    <a:schemeClr val="bg1">
                      <a:lumMod val="50000"/>
                    </a:schemeClr>
                  </a:solidFill>
                </a:rPr>
                <a:t>mix network</a:t>
              </a:r>
              <a:endParaRPr lang="en-US" dirty="0">
                <a:solidFill>
                  <a:schemeClr val="bg1">
                    <a:lumMod val="50000"/>
                  </a:schemeClr>
                </a:solidFill>
              </a:endParaRPr>
            </a:p>
          </p:txBody>
        </p:sp>
        <p:grpSp>
          <p:nvGrpSpPr>
            <p:cNvPr id="29" name="Group 105"/>
            <p:cNvGrpSpPr/>
            <p:nvPr/>
          </p:nvGrpSpPr>
          <p:grpSpPr>
            <a:xfrm>
              <a:off x="3276600" y="5105400"/>
              <a:ext cx="2667001" cy="646331"/>
              <a:chOff x="3276600" y="5105400"/>
              <a:chExt cx="2667001" cy="646331"/>
            </a:xfrm>
          </p:grpSpPr>
          <p:cxnSp>
            <p:nvCxnSpPr>
              <p:cNvPr id="123" name="Straight Arrow Connector 122"/>
              <p:cNvCxnSpPr/>
              <p:nvPr/>
            </p:nvCxnSpPr>
            <p:spPr>
              <a:xfrm flipV="1">
                <a:off x="3276600" y="5715000"/>
                <a:ext cx="2667001" cy="1"/>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4" name="Rectangle 123"/>
              <p:cNvSpPr/>
              <p:nvPr/>
            </p:nvSpPr>
            <p:spPr>
              <a:xfrm>
                <a:off x="3352800" y="5105400"/>
                <a:ext cx="2448452" cy="646331"/>
              </a:xfrm>
              <a:prstGeom prst="rect">
                <a:avLst/>
              </a:prstGeom>
            </p:spPr>
            <p:txBody>
              <a:bodyPr wrap="square">
                <a:spAutoFit/>
              </a:bodyPr>
              <a:lstStyle/>
              <a:p>
                <a:pPr algn="ctr"/>
                <a:r>
                  <a:rPr lang="en-US" b="1" dirty="0" smtClean="0"/>
                  <a:t>submit</a:t>
                </a:r>
                <a:r>
                  <a:rPr lang="en-US" dirty="0" smtClean="0"/>
                  <a:t>:</a:t>
                </a:r>
              </a:p>
              <a:p>
                <a:pPr algn="ctr"/>
                <a:r>
                  <a:rPr lang="en-US" dirty="0" smtClean="0"/>
                  <a:t>cafe1, </a:t>
                </a:r>
                <a:r>
                  <a:rPr lang="en-US" i="1" dirty="0" smtClean="0"/>
                  <a:t>S</a:t>
                </a:r>
                <a:r>
                  <a:rPr lang="en-US" i="1" baseline="-25000" dirty="0" smtClean="0"/>
                  <a:t>cafe1</a:t>
                </a:r>
                <a:r>
                  <a:rPr lang="en-US" dirty="0" smtClean="0"/>
                  <a:t>, </a:t>
                </a:r>
                <a:r>
                  <a:rPr lang="en-US" i="1" dirty="0" smtClean="0"/>
                  <a:t>k</a:t>
                </a:r>
                <a:r>
                  <a:rPr lang="en-US" i="1" baseline="-25000" dirty="0" smtClean="0"/>
                  <a:t>cafe1</a:t>
                </a:r>
                <a:r>
                  <a:rPr lang="en-US" dirty="0" smtClean="0"/>
                  <a:t>, </a:t>
                </a:r>
                <a:r>
                  <a:rPr lang="en-US" i="1" dirty="0" smtClean="0"/>
                  <a:t>R</a:t>
                </a:r>
                <a:r>
                  <a:rPr lang="en-US" dirty="0" smtClean="0"/>
                  <a:t>, </a:t>
                </a:r>
                <a:r>
                  <a:rPr lang="en-US" i="1" dirty="0" smtClean="0"/>
                  <a:t>S</a:t>
                </a:r>
                <a:r>
                  <a:rPr lang="en-US" i="1" baseline="-25000" dirty="0" smtClean="0"/>
                  <a:t>R</a:t>
                </a:r>
                <a:endParaRPr lang="en-US" i="1" dirty="0"/>
              </a:p>
            </p:txBody>
          </p:sp>
        </p:grpSp>
      </p:grpSp>
      <p:pic>
        <p:nvPicPr>
          <p:cNvPr id="64" name="Picture 2"/>
          <p:cNvPicPr>
            <a:picLocks noChangeAspect="1" noChangeArrowheads="1"/>
          </p:cNvPicPr>
          <p:nvPr/>
        </p:nvPicPr>
        <p:blipFill>
          <a:blip r:embed="rId12"/>
          <a:srcRect/>
          <a:stretch>
            <a:fillRect/>
          </a:stretch>
        </p:blipFill>
        <p:spPr bwMode="auto">
          <a:xfrm>
            <a:off x="6477000" y="762000"/>
            <a:ext cx="762000" cy="1030941"/>
          </a:xfrm>
          <a:prstGeom prst="rect">
            <a:avLst/>
          </a:prstGeom>
          <a:noFill/>
          <a:ln w="9525">
            <a:noFill/>
            <a:miter lim="800000"/>
            <a:headEnd/>
            <a:tailEnd/>
          </a:ln>
          <a:effectLst/>
        </p:spPr>
      </p:pic>
      <p:sp>
        <p:nvSpPr>
          <p:cNvPr id="65" name="Rectangle 64"/>
          <p:cNvSpPr/>
          <p:nvPr/>
        </p:nvSpPr>
        <p:spPr>
          <a:xfrm>
            <a:off x="6464808" y="1475232"/>
            <a:ext cx="762000" cy="3474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86"/>
          <p:cNvGrpSpPr/>
          <p:nvPr/>
        </p:nvGrpSpPr>
        <p:grpSpPr>
          <a:xfrm>
            <a:off x="1752600" y="2667000"/>
            <a:ext cx="739525" cy="690428"/>
            <a:chOff x="4191000" y="4419600"/>
            <a:chExt cx="739525" cy="690428"/>
          </a:xfrm>
        </p:grpSpPr>
        <p:pic>
          <p:nvPicPr>
            <p:cNvPr id="67" name="Picture 66" descr="token.png"/>
            <p:cNvPicPr>
              <a:picLocks noChangeAspect="1"/>
            </p:cNvPicPr>
            <p:nvPr/>
          </p:nvPicPr>
          <p:blipFill>
            <a:blip r:embed="rId13" cstate="print">
              <a:duotone>
                <a:schemeClr val="accent1">
                  <a:shade val="45000"/>
                  <a:satMod val="135000"/>
                </a:schemeClr>
                <a:prstClr val="white"/>
              </a:duotone>
            </a:blip>
            <a:stretch>
              <a:fillRect/>
            </a:stretch>
          </p:blipFill>
          <p:spPr>
            <a:xfrm>
              <a:off x="4191000" y="4419600"/>
              <a:ext cx="739525" cy="690428"/>
            </a:xfrm>
            <a:prstGeom prst="rect">
              <a:avLst/>
            </a:prstGeom>
            <a:effectLst>
              <a:outerShdw blurRad="50800" dist="38100" dir="2700000" algn="tl" rotWithShape="0">
                <a:prstClr val="black">
                  <a:alpha val="40000"/>
                </a:prstClr>
              </a:outerShdw>
            </a:effectLst>
          </p:spPr>
        </p:pic>
        <p:pic>
          <p:nvPicPr>
            <p:cNvPr id="68" name="Picture 67" descr="official_stamp.gif"/>
            <p:cNvPicPr>
              <a:picLocks noChangeAspect="1"/>
            </p:cNvPicPr>
            <p:nvPr/>
          </p:nvPicPr>
          <p:blipFill>
            <a:blip r:embed="rId9">
              <a:biLevel thresh="50000"/>
              <a:lum bright="-100000"/>
            </a:blip>
            <a:stretch>
              <a:fillRect/>
            </a:stretch>
          </p:blipFill>
          <p:spPr>
            <a:xfrm>
              <a:off x="4191000" y="4648200"/>
              <a:ext cx="730785" cy="303276"/>
            </a:xfrm>
            <a:prstGeom prst="rect">
              <a:avLst/>
            </a:prstGeom>
          </p:spPr>
        </p:pic>
      </p:grpSp>
      <p:grpSp>
        <p:nvGrpSpPr>
          <p:cNvPr id="34" name="Group 86"/>
          <p:cNvGrpSpPr/>
          <p:nvPr/>
        </p:nvGrpSpPr>
        <p:grpSpPr>
          <a:xfrm>
            <a:off x="1524000" y="2667000"/>
            <a:ext cx="739525" cy="690428"/>
            <a:chOff x="4191000" y="4419600"/>
            <a:chExt cx="739525" cy="690428"/>
          </a:xfrm>
        </p:grpSpPr>
        <p:pic>
          <p:nvPicPr>
            <p:cNvPr id="72" name="Picture 71" descr="token.png"/>
            <p:cNvPicPr>
              <a:picLocks noChangeAspect="1"/>
            </p:cNvPicPr>
            <p:nvPr/>
          </p:nvPicPr>
          <p:blipFill>
            <a:blip r:embed="rId13" cstate="print">
              <a:duotone>
                <a:schemeClr val="accent2">
                  <a:shade val="45000"/>
                  <a:satMod val="135000"/>
                </a:schemeClr>
                <a:prstClr val="white"/>
              </a:duotone>
            </a:blip>
            <a:stretch>
              <a:fillRect/>
            </a:stretch>
          </p:blipFill>
          <p:spPr>
            <a:xfrm>
              <a:off x="4191000" y="4419600"/>
              <a:ext cx="739525" cy="690428"/>
            </a:xfrm>
            <a:prstGeom prst="rect">
              <a:avLst/>
            </a:prstGeom>
            <a:effectLst>
              <a:outerShdw blurRad="50800" dist="38100" dir="2700000" algn="tl" rotWithShape="0">
                <a:prstClr val="black">
                  <a:alpha val="40000"/>
                </a:prstClr>
              </a:outerShdw>
            </a:effectLst>
          </p:spPr>
        </p:pic>
        <p:pic>
          <p:nvPicPr>
            <p:cNvPr id="74" name="Picture 73" descr="official_stamp.gif"/>
            <p:cNvPicPr>
              <a:picLocks noChangeAspect="1"/>
            </p:cNvPicPr>
            <p:nvPr/>
          </p:nvPicPr>
          <p:blipFill>
            <a:blip r:embed="rId9">
              <a:biLevel thresh="50000"/>
              <a:lum bright="-100000"/>
            </a:blip>
            <a:stretch>
              <a:fillRect/>
            </a:stretch>
          </p:blipFill>
          <p:spPr>
            <a:xfrm>
              <a:off x="4191000" y="4648200"/>
              <a:ext cx="730785" cy="303276"/>
            </a:xfrm>
            <a:prstGeom prst="rect">
              <a:avLst/>
            </a:prstGeom>
          </p:spPr>
        </p:pic>
      </p:grpSp>
      <p:grpSp>
        <p:nvGrpSpPr>
          <p:cNvPr id="35" name="Group 86"/>
          <p:cNvGrpSpPr/>
          <p:nvPr/>
        </p:nvGrpSpPr>
        <p:grpSpPr>
          <a:xfrm>
            <a:off x="1295400" y="2667000"/>
            <a:ext cx="739525" cy="690428"/>
            <a:chOff x="4191000" y="4419600"/>
            <a:chExt cx="739525" cy="690428"/>
          </a:xfrm>
        </p:grpSpPr>
        <p:pic>
          <p:nvPicPr>
            <p:cNvPr id="77" name="Picture 76" descr="token.png"/>
            <p:cNvPicPr>
              <a:picLocks noChangeAspect="1"/>
            </p:cNvPicPr>
            <p:nvPr/>
          </p:nvPicPr>
          <p:blipFill>
            <a:blip r:embed="rId13" cstate="print">
              <a:duotone>
                <a:schemeClr val="accent3">
                  <a:shade val="45000"/>
                  <a:satMod val="135000"/>
                </a:schemeClr>
                <a:prstClr val="white"/>
              </a:duotone>
            </a:blip>
            <a:stretch>
              <a:fillRect/>
            </a:stretch>
          </p:blipFill>
          <p:spPr>
            <a:xfrm>
              <a:off x="4191000" y="4419600"/>
              <a:ext cx="739525" cy="690428"/>
            </a:xfrm>
            <a:prstGeom prst="rect">
              <a:avLst/>
            </a:prstGeom>
            <a:effectLst>
              <a:outerShdw blurRad="50800" dist="38100" dir="2700000" algn="tl" rotWithShape="0">
                <a:prstClr val="black">
                  <a:alpha val="40000"/>
                </a:prstClr>
              </a:outerShdw>
            </a:effectLst>
          </p:spPr>
        </p:pic>
        <p:pic>
          <p:nvPicPr>
            <p:cNvPr id="80" name="Picture 79" descr="official_stamp.gif"/>
            <p:cNvPicPr>
              <a:picLocks noChangeAspect="1"/>
            </p:cNvPicPr>
            <p:nvPr/>
          </p:nvPicPr>
          <p:blipFill>
            <a:blip r:embed="rId9">
              <a:biLevel thresh="50000"/>
              <a:lum bright="-100000"/>
            </a:blip>
            <a:stretch>
              <a:fillRect/>
            </a:stretch>
          </p:blipFill>
          <p:spPr>
            <a:xfrm>
              <a:off x="4191000" y="4648200"/>
              <a:ext cx="730785" cy="303276"/>
            </a:xfrm>
            <a:prstGeom prst="rect">
              <a:avLst/>
            </a:prstGeom>
          </p:spPr>
        </p:pic>
      </p:grpSp>
      <p:grpSp>
        <p:nvGrpSpPr>
          <p:cNvPr id="36" name="Group 86"/>
          <p:cNvGrpSpPr/>
          <p:nvPr/>
        </p:nvGrpSpPr>
        <p:grpSpPr>
          <a:xfrm>
            <a:off x="1066800" y="2667000"/>
            <a:ext cx="739525" cy="690428"/>
            <a:chOff x="4191000" y="4419600"/>
            <a:chExt cx="739525" cy="690428"/>
          </a:xfrm>
        </p:grpSpPr>
        <p:pic>
          <p:nvPicPr>
            <p:cNvPr id="88" name="Picture 87" descr="token.png"/>
            <p:cNvPicPr>
              <a:picLocks noChangeAspect="1"/>
            </p:cNvPicPr>
            <p:nvPr/>
          </p:nvPicPr>
          <p:blipFill>
            <a:blip r:embed="rId13" cstate="print">
              <a:duotone>
                <a:schemeClr val="accent4">
                  <a:shade val="45000"/>
                  <a:satMod val="135000"/>
                </a:schemeClr>
                <a:prstClr val="white"/>
              </a:duotone>
            </a:blip>
            <a:stretch>
              <a:fillRect/>
            </a:stretch>
          </p:blipFill>
          <p:spPr>
            <a:xfrm>
              <a:off x="4191000" y="4419600"/>
              <a:ext cx="739525" cy="690428"/>
            </a:xfrm>
            <a:prstGeom prst="rect">
              <a:avLst/>
            </a:prstGeom>
            <a:effectLst>
              <a:outerShdw blurRad="50800" dist="38100" dir="2700000" algn="tl" rotWithShape="0">
                <a:prstClr val="black">
                  <a:alpha val="40000"/>
                </a:prstClr>
              </a:outerShdw>
            </a:effectLst>
          </p:spPr>
        </p:pic>
        <p:pic>
          <p:nvPicPr>
            <p:cNvPr id="91" name="Picture 90" descr="official_stamp.gif"/>
            <p:cNvPicPr>
              <a:picLocks noChangeAspect="1"/>
            </p:cNvPicPr>
            <p:nvPr/>
          </p:nvPicPr>
          <p:blipFill>
            <a:blip r:embed="rId9">
              <a:biLevel thresh="50000"/>
              <a:lum bright="-100000"/>
            </a:blip>
            <a:stretch>
              <a:fillRect/>
            </a:stretch>
          </p:blipFill>
          <p:spPr>
            <a:xfrm>
              <a:off x="4191000" y="4648200"/>
              <a:ext cx="730785" cy="303276"/>
            </a:xfrm>
            <a:prstGeom prst="rect">
              <a:avLst/>
            </a:prstGeom>
          </p:spPr>
        </p:pic>
      </p:grpSp>
      <p:grpSp>
        <p:nvGrpSpPr>
          <p:cNvPr id="37" name="Group 86"/>
          <p:cNvGrpSpPr/>
          <p:nvPr/>
        </p:nvGrpSpPr>
        <p:grpSpPr>
          <a:xfrm>
            <a:off x="838200" y="2667000"/>
            <a:ext cx="739525" cy="690428"/>
            <a:chOff x="4191000" y="4419600"/>
            <a:chExt cx="739525" cy="690428"/>
          </a:xfrm>
        </p:grpSpPr>
        <p:pic>
          <p:nvPicPr>
            <p:cNvPr id="93" name="Picture 92" descr="token.png"/>
            <p:cNvPicPr>
              <a:picLocks noChangeAspect="1"/>
            </p:cNvPicPr>
            <p:nvPr/>
          </p:nvPicPr>
          <p:blipFill>
            <a:blip r:embed="rId13" cstate="print">
              <a:duotone>
                <a:schemeClr val="accent5">
                  <a:shade val="45000"/>
                  <a:satMod val="135000"/>
                </a:schemeClr>
                <a:prstClr val="white"/>
              </a:duotone>
            </a:blip>
            <a:stretch>
              <a:fillRect/>
            </a:stretch>
          </p:blipFill>
          <p:spPr>
            <a:xfrm>
              <a:off x="4191000" y="4419600"/>
              <a:ext cx="739525" cy="690428"/>
            </a:xfrm>
            <a:prstGeom prst="rect">
              <a:avLst/>
            </a:prstGeom>
            <a:effectLst>
              <a:outerShdw blurRad="50800" dist="38100" dir="2700000" algn="tl" rotWithShape="0">
                <a:prstClr val="black">
                  <a:alpha val="40000"/>
                </a:prstClr>
              </a:outerShdw>
            </a:effectLst>
          </p:spPr>
        </p:pic>
        <p:pic>
          <p:nvPicPr>
            <p:cNvPr id="95" name="Picture 94" descr="official_stamp.gif"/>
            <p:cNvPicPr>
              <a:picLocks noChangeAspect="1"/>
            </p:cNvPicPr>
            <p:nvPr/>
          </p:nvPicPr>
          <p:blipFill>
            <a:blip r:embed="rId9">
              <a:biLevel thresh="50000"/>
              <a:lum bright="-100000"/>
            </a:blip>
            <a:stretch>
              <a:fillRect/>
            </a:stretch>
          </p:blipFill>
          <p:spPr>
            <a:xfrm>
              <a:off x="4191000" y="4648200"/>
              <a:ext cx="730785" cy="303276"/>
            </a:xfrm>
            <a:prstGeom prst="rect">
              <a:avLst/>
            </a:prstGeom>
          </p:spPr>
        </p:pic>
      </p:grpSp>
      <p:grpSp>
        <p:nvGrpSpPr>
          <p:cNvPr id="38" name="Group 86"/>
          <p:cNvGrpSpPr/>
          <p:nvPr/>
        </p:nvGrpSpPr>
        <p:grpSpPr>
          <a:xfrm>
            <a:off x="609600" y="2667000"/>
            <a:ext cx="739525" cy="690428"/>
            <a:chOff x="4191000" y="4419600"/>
            <a:chExt cx="739525" cy="690428"/>
          </a:xfrm>
        </p:grpSpPr>
        <p:pic>
          <p:nvPicPr>
            <p:cNvPr id="99" name="Picture 98" descr="token.png"/>
            <p:cNvPicPr>
              <a:picLocks noChangeAspect="1"/>
            </p:cNvPicPr>
            <p:nvPr/>
          </p:nvPicPr>
          <p:blipFill>
            <a:blip r:embed="rId13" cstate="print">
              <a:duotone>
                <a:schemeClr val="accent6">
                  <a:shade val="45000"/>
                  <a:satMod val="135000"/>
                </a:schemeClr>
                <a:prstClr val="white"/>
              </a:duotone>
            </a:blip>
            <a:stretch>
              <a:fillRect/>
            </a:stretch>
          </p:blipFill>
          <p:spPr>
            <a:xfrm>
              <a:off x="4191000" y="4419600"/>
              <a:ext cx="739525" cy="690428"/>
            </a:xfrm>
            <a:prstGeom prst="rect">
              <a:avLst/>
            </a:prstGeom>
            <a:effectLst>
              <a:outerShdw blurRad="50800" dist="38100" dir="2700000" algn="tl" rotWithShape="0">
                <a:prstClr val="black">
                  <a:alpha val="40000"/>
                </a:prstClr>
              </a:outerShdw>
            </a:effectLst>
          </p:spPr>
        </p:pic>
        <p:pic>
          <p:nvPicPr>
            <p:cNvPr id="103" name="Picture 102" descr="official_stamp.gif"/>
            <p:cNvPicPr>
              <a:picLocks noChangeAspect="1"/>
            </p:cNvPicPr>
            <p:nvPr/>
          </p:nvPicPr>
          <p:blipFill>
            <a:blip r:embed="rId9">
              <a:biLevel thresh="50000"/>
              <a:lum bright="-100000"/>
            </a:blip>
            <a:stretch>
              <a:fillRect/>
            </a:stretch>
          </p:blipFill>
          <p:spPr>
            <a:xfrm>
              <a:off x="4191000" y="4648200"/>
              <a:ext cx="730785" cy="303276"/>
            </a:xfrm>
            <a:prstGeom prst="rect">
              <a:avLst/>
            </a:prstGeom>
          </p:spPr>
        </p:pic>
      </p:grpSp>
      <p:sp>
        <p:nvSpPr>
          <p:cNvPr id="104" name="TextBox 103"/>
          <p:cNvSpPr txBox="1"/>
          <p:nvPr/>
        </p:nvSpPr>
        <p:spPr>
          <a:xfrm>
            <a:off x="2514600" y="2743200"/>
            <a:ext cx="367408" cy="400110"/>
          </a:xfrm>
          <a:prstGeom prst="rect">
            <a:avLst/>
          </a:prstGeom>
          <a:noFill/>
        </p:spPr>
        <p:txBody>
          <a:bodyPr wrap="none" rtlCol="0">
            <a:spAutoFit/>
          </a:bodyPr>
          <a:lstStyle/>
          <a:p>
            <a:r>
              <a:rPr lang="en-US" sz="2000" b="1" dirty="0" smtClean="0"/>
              <a:t>…</a:t>
            </a:r>
            <a:endParaRPr lang="en-US" sz="2000" b="1" dirty="0"/>
          </a:p>
        </p:txBody>
      </p:sp>
      <p:sp>
        <p:nvSpPr>
          <p:cNvPr id="105" name="TextBox 104"/>
          <p:cNvSpPr txBox="1"/>
          <p:nvPr/>
        </p:nvSpPr>
        <p:spPr>
          <a:xfrm rot="16200000">
            <a:off x="1835359" y="2226484"/>
            <a:ext cx="630237" cy="338554"/>
          </a:xfrm>
          <a:prstGeom prst="rect">
            <a:avLst/>
          </a:prstGeom>
          <a:noFill/>
        </p:spPr>
        <p:txBody>
          <a:bodyPr wrap="none" rtlCol="0">
            <a:spAutoFit/>
          </a:bodyPr>
          <a:lstStyle/>
          <a:p>
            <a:r>
              <a:rPr lang="en-US" sz="1600" dirty="0" smtClean="0">
                <a:solidFill>
                  <a:srgbClr val="0000FF"/>
                </a:solidFill>
              </a:rPr>
              <a:t>cafe1</a:t>
            </a:r>
            <a:endParaRPr lang="en-US" sz="1600" dirty="0">
              <a:solidFill>
                <a:srgbClr val="0000FF"/>
              </a:solidFill>
            </a:endParaRPr>
          </a:p>
        </p:txBody>
      </p:sp>
      <p:sp>
        <p:nvSpPr>
          <p:cNvPr id="107" name="TextBox 106"/>
          <p:cNvSpPr txBox="1"/>
          <p:nvPr/>
        </p:nvSpPr>
        <p:spPr>
          <a:xfrm rot="16200000">
            <a:off x="1079271" y="1991973"/>
            <a:ext cx="1075615" cy="338554"/>
          </a:xfrm>
          <a:prstGeom prst="rect">
            <a:avLst/>
          </a:prstGeom>
          <a:noFill/>
        </p:spPr>
        <p:txBody>
          <a:bodyPr wrap="none" rtlCol="0">
            <a:spAutoFit/>
          </a:bodyPr>
          <a:lstStyle/>
          <a:p>
            <a:r>
              <a:rPr lang="en-US" sz="1600" dirty="0" smtClean="0">
                <a:solidFill>
                  <a:srgbClr val="00B050"/>
                </a:solidFill>
              </a:rPr>
              <a:t>starbucks2</a:t>
            </a:r>
            <a:endParaRPr lang="en-US" sz="1600" dirty="0">
              <a:solidFill>
                <a:srgbClr val="00B050"/>
              </a:solidFill>
            </a:endParaRPr>
          </a:p>
        </p:txBody>
      </p:sp>
      <p:sp>
        <p:nvSpPr>
          <p:cNvPr id="108" name="TextBox 107"/>
          <p:cNvSpPr txBox="1"/>
          <p:nvPr/>
        </p:nvSpPr>
        <p:spPr>
          <a:xfrm rot="16140297">
            <a:off x="1120113" y="2316095"/>
            <a:ext cx="545342" cy="338554"/>
          </a:xfrm>
          <a:prstGeom prst="rect">
            <a:avLst/>
          </a:prstGeom>
          <a:noFill/>
        </p:spPr>
        <p:txBody>
          <a:bodyPr wrap="none" rtlCol="0">
            <a:spAutoFit/>
          </a:bodyPr>
          <a:lstStyle/>
          <a:p>
            <a:r>
              <a:rPr lang="en-US" sz="1600" dirty="0" smtClean="0">
                <a:solidFill>
                  <a:srgbClr val="7030A0"/>
                </a:solidFill>
              </a:rPr>
              <a:t> UW</a:t>
            </a:r>
            <a:endParaRPr lang="en-US" sz="1600" dirty="0">
              <a:solidFill>
                <a:srgbClr val="7030A0"/>
              </a:solidFill>
            </a:endParaRPr>
          </a:p>
        </p:txBody>
      </p:sp>
      <p:sp>
        <p:nvSpPr>
          <p:cNvPr id="109" name="TextBox 108"/>
          <p:cNvSpPr txBox="1"/>
          <p:nvPr/>
        </p:nvSpPr>
        <p:spPr>
          <a:xfrm rot="16200000">
            <a:off x="824049" y="2223951"/>
            <a:ext cx="671659" cy="338554"/>
          </a:xfrm>
          <a:prstGeom prst="rect">
            <a:avLst/>
          </a:prstGeom>
          <a:noFill/>
        </p:spPr>
        <p:txBody>
          <a:bodyPr wrap="none" rtlCol="0">
            <a:spAutoFit/>
          </a:bodyPr>
          <a:lstStyle/>
          <a:p>
            <a:r>
              <a:rPr lang="en-US" sz="1600" dirty="0" err="1" smtClean="0">
                <a:solidFill>
                  <a:srgbClr val="00B0F0"/>
                </a:solidFill>
              </a:rPr>
              <a:t>tullys</a:t>
            </a:r>
            <a:r>
              <a:rPr lang="en-US" sz="1600" dirty="0" smtClean="0">
                <a:solidFill>
                  <a:srgbClr val="00B0F0"/>
                </a:solidFill>
              </a:rPr>
              <a:t> </a:t>
            </a:r>
            <a:endParaRPr lang="en-US" sz="1600" dirty="0">
              <a:solidFill>
                <a:srgbClr val="00B0F0"/>
              </a:solidFill>
            </a:endParaRPr>
          </a:p>
        </p:txBody>
      </p:sp>
      <p:sp>
        <p:nvSpPr>
          <p:cNvPr id="125" name="TextBox 124"/>
          <p:cNvSpPr txBox="1"/>
          <p:nvPr/>
        </p:nvSpPr>
        <p:spPr>
          <a:xfrm rot="16200000">
            <a:off x="372278" y="1989922"/>
            <a:ext cx="1117998" cy="338554"/>
          </a:xfrm>
          <a:prstGeom prst="rect">
            <a:avLst/>
          </a:prstGeom>
          <a:noFill/>
        </p:spPr>
        <p:txBody>
          <a:bodyPr wrap="none" rtlCol="0">
            <a:spAutoFit/>
          </a:bodyPr>
          <a:lstStyle/>
          <a:p>
            <a:r>
              <a:rPr lang="en-US" sz="1600" dirty="0" err="1" smtClean="0">
                <a:solidFill>
                  <a:schemeClr val="accent6"/>
                </a:solidFill>
              </a:rPr>
              <a:t>shinkatea</a:t>
            </a:r>
            <a:r>
              <a:rPr lang="en-US" sz="1600" dirty="0" smtClean="0">
                <a:solidFill>
                  <a:schemeClr val="accent6"/>
                </a:solidFill>
              </a:rPr>
              <a:t>   </a:t>
            </a:r>
            <a:endParaRPr lang="en-US" sz="1600" dirty="0">
              <a:solidFill>
                <a:schemeClr val="accent6"/>
              </a:solidFill>
            </a:endParaRPr>
          </a:p>
        </p:txBody>
      </p:sp>
      <p:sp>
        <p:nvSpPr>
          <p:cNvPr id="126" name="TextBox 125"/>
          <p:cNvSpPr txBox="1"/>
          <p:nvPr/>
        </p:nvSpPr>
        <p:spPr>
          <a:xfrm rot="16077337">
            <a:off x="1541692" y="2232323"/>
            <a:ext cx="630237" cy="338554"/>
          </a:xfrm>
          <a:prstGeom prst="rect">
            <a:avLst/>
          </a:prstGeom>
          <a:noFill/>
        </p:spPr>
        <p:txBody>
          <a:bodyPr wrap="none" rtlCol="0">
            <a:spAutoFit/>
          </a:bodyPr>
          <a:lstStyle/>
          <a:p>
            <a:r>
              <a:rPr lang="en-US" sz="1600" dirty="0" smtClean="0">
                <a:solidFill>
                  <a:srgbClr val="FF0000"/>
                </a:solidFill>
              </a:rPr>
              <a:t>cafe2</a:t>
            </a:r>
            <a:endParaRPr lang="en-US" sz="1600" dirty="0">
              <a:solidFill>
                <a:srgbClr val="FF0000"/>
              </a:solidFill>
            </a:endParaRPr>
          </a:p>
        </p:txBody>
      </p:sp>
      <p:sp>
        <p:nvSpPr>
          <p:cNvPr id="127" name="Right Brace 126"/>
          <p:cNvSpPr/>
          <p:nvPr/>
        </p:nvSpPr>
        <p:spPr>
          <a:xfrm rot="5400000">
            <a:off x="1600200" y="2286000"/>
            <a:ext cx="228600" cy="236220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8" name="TextBox 127"/>
          <p:cNvSpPr txBox="1"/>
          <p:nvPr/>
        </p:nvSpPr>
        <p:spPr>
          <a:xfrm>
            <a:off x="990600" y="3581400"/>
            <a:ext cx="1451679" cy="369332"/>
          </a:xfrm>
          <a:prstGeom prst="rect">
            <a:avLst/>
          </a:prstGeom>
          <a:noFill/>
        </p:spPr>
        <p:txBody>
          <a:bodyPr wrap="none" rtlCol="0">
            <a:spAutoFit/>
          </a:bodyPr>
          <a:lstStyle/>
          <a:p>
            <a:r>
              <a:rPr lang="en-US" dirty="0" smtClean="0"/>
              <a:t>APs in Seattle</a:t>
            </a:r>
            <a:endParaRPr lang="en-US" dirty="0"/>
          </a:p>
        </p:txBody>
      </p:sp>
      <p:sp>
        <p:nvSpPr>
          <p:cNvPr id="129" name="Rectangle 128"/>
          <p:cNvSpPr/>
          <p:nvPr/>
        </p:nvSpPr>
        <p:spPr>
          <a:xfrm>
            <a:off x="0" y="4038600"/>
            <a:ext cx="9144000" cy="2667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Rectangle 129"/>
          <p:cNvSpPr/>
          <p:nvPr/>
        </p:nvSpPr>
        <p:spPr>
          <a:xfrm>
            <a:off x="0" y="762000"/>
            <a:ext cx="9144000" cy="32766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152400"/>
            <a:ext cx="8229600" cy="1143000"/>
          </a:xfrm>
        </p:spPr>
        <p:txBody>
          <a:bodyPr/>
          <a:lstStyle/>
          <a:p>
            <a:r>
              <a:rPr lang="en-US" dirty="0" smtClean="0"/>
              <a:t>Report Protocol</a:t>
            </a:r>
            <a:endParaRPr lang="en-US" dirty="0"/>
          </a:p>
        </p:txBody>
      </p:sp>
      <p:sp>
        <p:nvSpPr>
          <p:cNvPr id="96" name="Slide Number Placeholder 95"/>
          <p:cNvSpPr>
            <a:spLocks noGrp="1"/>
          </p:cNvSpPr>
          <p:nvPr>
            <p:ph type="sldNum" sz="quarter" idx="12"/>
          </p:nvPr>
        </p:nvSpPr>
        <p:spPr/>
        <p:txBody>
          <a:bodyPr/>
          <a:lstStyle/>
          <a:p>
            <a:fld id="{D106CAAC-188D-4FBD-8217-F6D4C11263E9}" type="slidenum">
              <a:rPr lang="en-US" smtClean="0"/>
              <a:pPr/>
              <a:t>47</a:t>
            </a:fld>
            <a:endParaRPr lang="en-US"/>
          </a:p>
        </p:txBody>
      </p:sp>
    </p:spTree>
    <p:custDataLst>
      <p:tags r:id="rId1"/>
    </p:custDataLst>
    <p:extLst>
      <p:ext uri="{BB962C8B-B14F-4D97-AF65-F5344CB8AC3E}">
        <p14:creationId xmlns:p14="http://schemas.microsoft.com/office/powerpoint/2010/main" val="3944474499"/>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0"/>
                                        </p:tgtEl>
                                        <p:attrNameLst>
                                          <p:attrName>style.visibility</p:attrName>
                                        </p:attrNameLst>
                                      </p:cBhvr>
                                      <p:to>
                                        <p:strVal val="visible"/>
                                      </p:to>
                                    </p:set>
                                    <p:animEffect transition="in" filter="fade">
                                      <p:cBhvr>
                                        <p:cTn id="10" dur="500"/>
                                        <p:tgtEl>
                                          <p:spTgt spid="130"/>
                                        </p:tgtEl>
                                      </p:cBhvr>
                                    </p:animEffect>
                                  </p:childTnLst>
                                </p:cTn>
                              </p:par>
                              <p:par>
                                <p:cTn id="11" presetID="10" presetClass="exit" presetSubtype="0" fill="hold" grpId="0" nodeType="withEffect">
                                  <p:stCondLst>
                                    <p:cond delay="0"/>
                                  </p:stCondLst>
                                  <p:childTnLst>
                                    <p:animEffect transition="out" filter="fade">
                                      <p:cBhvr>
                                        <p:cTn id="12" dur="500"/>
                                        <p:tgtEl>
                                          <p:spTgt spid="129"/>
                                        </p:tgtEl>
                                      </p:cBhvr>
                                    </p:animEffect>
                                    <p:set>
                                      <p:cBhvr>
                                        <p:cTn id="13" dur="1" fill="hold">
                                          <p:stCondLst>
                                            <p:cond delay="499"/>
                                          </p:stCondLst>
                                        </p:cTn>
                                        <p:tgtEl>
                                          <p:spTgt spid="12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animBg="1"/>
      <p:bldP spid="130"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normAutofit lnSpcReduction="10000"/>
          </a:bodyPr>
          <a:lstStyle/>
          <a:p>
            <a:endParaRPr lang="en-US" dirty="0" smtClean="0"/>
          </a:p>
          <a:p>
            <a:r>
              <a:rPr lang="en-US" dirty="0" err="1" smtClean="0"/>
              <a:t>Slyfi</a:t>
            </a:r>
            <a:endParaRPr lang="en-US" dirty="0" smtClean="0"/>
          </a:p>
          <a:p>
            <a:pPr lvl="1"/>
            <a:r>
              <a:rPr lang="en-US" dirty="0">
                <a:solidFill>
                  <a:srgbClr val="000000"/>
                </a:solidFill>
              </a:rPr>
              <a:t>How to build </a:t>
            </a:r>
            <a:r>
              <a:rPr lang="en-US" dirty="0" smtClean="0">
                <a:solidFill>
                  <a:srgbClr val="000000"/>
                </a:solidFill>
              </a:rPr>
              <a:t>a </a:t>
            </a:r>
            <a:r>
              <a:rPr lang="en-US" dirty="0" err="1" smtClean="0">
                <a:solidFill>
                  <a:srgbClr val="000000"/>
                </a:solidFill>
              </a:rPr>
              <a:t>WiFi</a:t>
            </a:r>
            <a:r>
              <a:rPr lang="en-US" dirty="0" smtClean="0">
                <a:solidFill>
                  <a:srgbClr val="000000"/>
                </a:solidFill>
              </a:rPr>
              <a:t> replacement that </a:t>
            </a:r>
            <a:r>
              <a:rPr lang="en-US" dirty="0">
                <a:solidFill>
                  <a:srgbClr val="000000"/>
                </a:solidFill>
              </a:rPr>
              <a:t>reveals no transmitted bits to </a:t>
            </a:r>
            <a:r>
              <a:rPr lang="en-US" dirty="0" smtClean="0">
                <a:solidFill>
                  <a:srgbClr val="000000"/>
                </a:solidFill>
              </a:rPr>
              <a:t>eavesdroppers</a:t>
            </a:r>
          </a:p>
          <a:p>
            <a:pPr lvl="1"/>
            <a:r>
              <a:rPr lang="en-US" dirty="0" smtClean="0">
                <a:solidFill>
                  <a:srgbClr val="000000"/>
                </a:solidFill>
              </a:rPr>
              <a:t>Key challenge: ensuring efficient processing by both clients and Aps</a:t>
            </a:r>
            <a:endParaRPr lang="en-US" dirty="0">
              <a:solidFill>
                <a:srgbClr val="000000"/>
              </a:solidFill>
            </a:endParaRPr>
          </a:p>
          <a:p>
            <a:pPr marL="530352" lvl="1" indent="0">
              <a:buNone/>
            </a:pPr>
            <a:endParaRPr lang="en-US" dirty="0" smtClean="0"/>
          </a:p>
          <a:p>
            <a:r>
              <a:rPr lang="en-US" dirty="0" err="1" smtClean="0"/>
              <a:t>Wifi</a:t>
            </a:r>
            <a:r>
              <a:rPr lang="en-US" dirty="0" smtClean="0"/>
              <a:t>-Reports</a:t>
            </a:r>
          </a:p>
          <a:p>
            <a:pPr lvl="1"/>
            <a:r>
              <a:rPr lang="en-US" dirty="0" smtClean="0"/>
              <a:t>How to build a crowdsourcing application that preserves privacy</a:t>
            </a:r>
          </a:p>
          <a:p>
            <a:pPr lvl="1"/>
            <a:r>
              <a:rPr lang="en-US" dirty="0" smtClean="0"/>
              <a:t>Key challenge: preventing malicious reports</a:t>
            </a:r>
          </a:p>
          <a:p>
            <a:pPr lvl="1"/>
            <a:endParaRPr lang="en-US" dirty="0"/>
          </a:p>
          <a:p>
            <a:r>
              <a:rPr lang="en-US" dirty="0" smtClean="0"/>
              <a:t>Other relevant designs</a:t>
            </a:r>
          </a:p>
          <a:p>
            <a:pPr lvl="1"/>
            <a:r>
              <a:rPr lang="en-US" dirty="0" smtClean="0"/>
              <a:t>Geo-fencing – limiting wireless network coverage to well-defined regions</a:t>
            </a:r>
            <a:endParaRPr lang="en-US" dirty="0"/>
          </a:p>
        </p:txBody>
      </p:sp>
      <p:sp>
        <p:nvSpPr>
          <p:cNvPr id="6" name="Slide Number Placeholder 5"/>
          <p:cNvSpPr>
            <a:spLocks noGrp="1"/>
          </p:cNvSpPr>
          <p:nvPr>
            <p:ph type="sldNum" sz="quarter" idx="12"/>
          </p:nvPr>
        </p:nvSpPr>
        <p:spPr/>
        <p:txBody>
          <a:bodyPr/>
          <a:lstStyle/>
          <a:p>
            <a:fld id="{D106CAAC-188D-4FBD-8217-F6D4C11263E9}" type="slidenum">
              <a:rPr lang="en-US" smtClean="0"/>
              <a:pPr/>
              <a:t>48</a:t>
            </a:fld>
            <a:endParaRPr lang="en-US"/>
          </a:p>
        </p:txBody>
      </p:sp>
    </p:spTree>
    <p:extLst>
      <p:ext uri="{BB962C8B-B14F-4D97-AF65-F5344CB8AC3E}">
        <p14:creationId xmlns:p14="http://schemas.microsoft.com/office/powerpoint/2010/main" val="1997749592"/>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smtClean="0"/>
              <a:t>Backup Slides</a:t>
            </a:r>
            <a:endParaRPr lang="en-US" dirty="0"/>
          </a:p>
        </p:txBody>
      </p:sp>
      <p:sp>
        <p:nvSpPr>
          <p:cNvPr id="7" name="Text Placeholder 6"/>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49</a:t>
            </a:fld>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p>
            <a:r>
              <a:rPr lang="en-US" sz="4000" dirty="0" smtClean="0"/>
              <a:t>What can Protocol Control Info Reveal?</a:t>
            </a:r>
            <a:endParaRPr lang="en-US" sz="4000" dirty="0"/>
          </a:p>
        </p:txBody>
      </p:sp>
      <p:sp>
        <p:nvSpPr>
          <p:cNvPr id="4" name="Slide Number Placeholder 3"/>
          <p:cNvSpPr>
            <a:spLocks noGrp="1"/>
          </p:cNvSpPr>
          <p:nvPr>
            <p:ph type="sldNum" sz="quarter" idx="12"/>
          </p:nvPr>
        </p:nvSpPr>
        <p:spPr/>
        <p:txBody>
          <a:bodyPr/>
          <a:lstStyle/>
          <a:p>
            <a:fld id="{26FF095B-7508-4EE0-8899-3B73C16B2014}" type="slidenum">
              <a:rPr lang="en-US" smtClean="0"/>
              <a:pPr/>
              <a:t>5</a:t>
            </a:fld>
            <a:endParaRPr lang="en-US"/>
          </a:p>
        </p:txBody>
      </p:sp>
      <p:pic>
        <p:nvPicPr>
          <p:cNvPr id="11" name="Picture 29" descr="user2"/>
          <p:cNvPicPr>
            <a:picLocks noChangeAspect="1" noChangeArrowheads="1"/>
          </p:cNvPicPr>
          <p:nvPr/>
        </p:nvPicPr>
        <p:blipFill>
          <a:blip r:embed="rId4"/>
          <a:stretch>
            <a:fillRect/>
          </a:stretch>
        </p:blipFill>
        <p:spPr bwMode="auto">
          <a:xfrm>
            <a:off x="1676400" y="5181600"/>
            <a:ext cx="1133475" cy="1009650"/>
          </a:xfrm>
          <a:prstGeom prst="rect">
            <a:avLst/>
          </a:prstGeom>
          <a:noFill/>
          <a:ln>
            <a:noFill/>
          </a:ln>
        </p:spPr>
      </p:pic>
      <p:pic>
        <p:nvPicPr>
          <p:cNvPr id="12" name="Picture 104" descr="radiowaves2.png"/>
          <p:cNvPicPr>
            <a:picLocks noChangeAspect="1"/>
          </p:cNvPicPr>
          <p:nvPr/>
        </p:nvPicPr>
        <p:blipFill>
          <a:blip r:embed="rId5"/>
          <a:srcRect/>
          <a:stretch>
            <a:fillRect/>
          </a:stretch>
        </p:blipFill>
        <p:spPr bwMode="auto">
          <a:xfrm>
            <a:off x="2057400" y="4724400"/>
            <a:ext cx="774700" cy="636587"/>
          </a:xfrm>
          <a:prstGeom prst="rect">
            <a:avLst/>
          </a:prstGeom>
          <a:noFill/>
          <a:ln w="9525">
            <a:noFill/>
            <a:miter lim="800000"/>
            <a:headEnd/>
            <a:tailEnd/>
          </a:ln>
        </p:spPr>
      </p:pic>
      <p:grpSp>
        <p:nvGrpSpPr>
          <p:cNvPr id="21" name="Group 20"/>
          <p:cNvGrpSpPr/>
          <p:nvPr/>
        </p:nvGrpSpPr>
        <p:grpSpPr>
          <a:xfrm>
            <a:off x="533400" y="4267200"/>
            <a:ext cx="3808694" cy="381000"/>
            <a:chOff x="533400" y="4267200"/>
            <a:chExt cx="3808694" cy="381000"/>
          </a:xfrm>
          <a:effectLst>
            <a:outerShdw blurRad="50800" dist="38100" dir="2700000" algn="tl" rotWithShape="0">
              <a:prstClr val="black">
                <a:alpha val="40000"/>
              </a:prstClr>
            </a:outerShdw>
          </a:effectLst>
        </p:grpSpPr>
        <p:sp>
          <p:nvSpPr>
            <p:cNvPr id="13" name="Rectangle 12"/>
            <p:cNvSpPr/>
            <p:nvPr/>
          </p:nvSpPr>
          <p:spPr bwMode="auto">
            <a:xfrm flipH="1">
              <a:off x="1981200" y="4267200"/>
              <a:ext cx="2360894" cy="381000"/>
            </a:xfrm>
            <a:prstGeom prst="rect">
              <a:avLst/>
            </a:prstGeom>
            <a:blipFill>
              <a:blip r:embed="rId6"/>
              <a:tile tx="0" ty="0" sx="100000" sy="100000" flip="none" algn="tl"/>
            </a:blip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dirty="0">
                <a:solidFill>
                  <a:schemeClr val="bg1">
                    <a:lumMod val="50000"/>
                  </a:schemeClr>
                </a:solidFill>
              </a:endParaRPr>
            </a:p>
          </p:txBody>
        </p:sp>
        <p:sp>
          <p:nvSpPr>
            <p:cNvPr id="14" name="Rectangle 13"/>
            <p:cNvSpPr/>
            <p:nvPr/>
          </p:nvSpPr>
          <p:spPr bwMode="auto">
            <a:xfrm>
              <a:off x="533400" y="4267200"/>
              <a:ext cx="1443221" cy="381000"/>
            </a:xfrm>
            <a:prstGeom prst="rect">
              <a:avLst/>
            </a:prstGeom>
            <a:solidFill>
              <a:srgbClr val="FFFF00"/>
            </a:solidFill>
          </p:spPr>
          <p:style>
            <a:lnRef idx="2">
              <a:schemeClr val="accent1"/>
            </a:lnRef>
            <a:fillRef idx="1">
              <a:schemeClr val="lt1"/>
            </a:fillRef>
            <a:effectRef idx="0">
              <a:schemeClr val="accent1"/>
            </a:effectRef>
            <a:fontRef idx="minor">
              <a:schemeClr val="dk1"/>
            </a:fontRef>
          </p:style>
          <p:txBody>
            <a:bodyPr anchor="ctr"/>
            <a:lstStyle/>
            <a:p>
              <a:pPr algn="ctr"/>
              <a:r>
                <a:rPr lang="en-US" sz="1400" dirty="0" smtClean="0">
                  <a:latin typeface="Arial Narrow"/>
                  <a:cs typeface="Arial Narrow"/>
                </a:rPr>
                <a:t>00:16:4E:11:22:33</a:t>
              </a:r>
            </a:p>
          </p:txBody>
        </p:sp>
      </p:grpSp>
      <p:pic>
        <p:nvPicPr>
          <p:cNvPr id="9" name="Picture 8" descr="bttracker_map.png"/>
          <p:cNvPicPr>
            <a:picLocks noChangeAspect="1"/>
          </p:cNvPicPr>
          <p:nvPr/>
        </p:nvPicPr>
        <p:blipFill>
          <a:blip r:embed="rId7" cstate="screen"/>
          <a:stretch>
            <a:fillRect/>
          </a:stretch>
        </p:blipFill>
        <p:spPr>
          <a:xfrm>
            <a:off x="5105400" y="1219200"/>
            <a:ext cx="3247277" cy="2705027"/>
          </a:xfrm>
          <a:prstGeom prst="rect">
            <a:avLst/>
          </a:prstGeom>
          <a:ln>
            <a:solidFill>
              <a:schemeClr val="tx1"/>
            </a:solidFill>
          </a:ln>
          <a:effectLst>
            <a:outerShdw blurRad="50800" dist="38100" dir="2700000" algn="tl" rotWithShape="0">
              <a:prstClr val="black">
                <a:alpha val="40000"/>
              </a:prstClr>
            </a:outerShdw>
          </a:effectLst>
        </p:spPr>
      </p:pic>
      <p:pic>
        <p:nvPicPr>
          <p:cNvPr id="8" name="Picture 7" descr="bttracker_mac.png"/>
          <p:cNvPicPr>
            <a:picLocks noChangeAspect="1"/>
          </p:cNvPicPr>
          <p:nvPr/>
        </p:nvPicPr>
        <p:blipFill>
          <a:blip r:embed="rId8"/>
          <a:stretch>
            <a:fillRect/>
          </a:stretch>
        </p:blipFill>
        <p:spPr>
          <a:xfrm>
            <a:off x="6781800" y="1219200"/>
            <a:ext cx="1568824" cy="494049"/>
          </a:xfrm>
          <a:prstGeom prst="rect">
            <a:avLst/>
          </a:prstGeom>
        </p:spPr>
      </p:pic>
      <p:sp>
        <p:nvSpPr>
          <p:cNvPr id="10" name="TextBox 9"/>
          <p:cNvSpPr txBox="1"/>
          <p:nvPr/>
        </p:nvSpPr>
        <p:spPr>
          <a:xfrm>
            <a:off x="762000" y="1676400"/>
            <a:ext cx="3495117" cy="400110"/>
          </a:xfrm>
          <a:prstGeom prst="rect">
            <a:avLst/>
          </a:prstGeom>
          <a:noFill/>
          <a:effectLst>
            <a:softEdge rad="63500"/>
          </a:effectLst>
        </p:spPr>
        <p:txBody>
          <a:bodyPr wrap="none" rtlCol="0">
            <a:spAutoFit/>
          </a:bodyPr>
          <a:lstStyle/>
          <a:p>
            <a:r>
              <a:rPr lang="en-US" sz="2000" b="1" u="sng" dirty="0" smtClean="0">
                <a:solidFill>
                  <a:schemeClr val="accent1"/>
                </a:solidFill>
                <a:latin typeface="Arial"/>
                <a:cs typeface="Arial"/>
              </a:rPr>
              <a:t>www.bluetoothtracking.org</a:t>
            </a:r>
            <a:endParaRPr lang="en-US" sz="2000" b="1" u="sng" dirty="0">
              <a:solidFill>
                <a:schemeClr val="accent1"/>
              </a:solidFill>
              <a:latin typeface="Arial"/>
              <a:cs typeface="Arial"/>
            </a:endParaRPr>
          </a:p>
        </p:txBody>
      </p:sp>
      <p:sp>
        <p:nvSpPr>
          <p:cNvPr id="19" name="Right Arrow 18"/>
          <p:cNvSpPr/>
          <p:nvPr/>
        </p:nvSpPr>
        <p:spPr>
          <a:xfrm>
            <a:off x="4495800" y="1600200"/>
            <a:ext cx="304800" cy="381000"/>
          </a:xfrm>
          <a:prstGeom prst="rightArrow">
            <a:avLst/>
          </a:prstGeom>
          <a:solidFill>
            <a:schemeClr val="accent1">
              <a:lumMod val="40000"/>
              <a:lumOff val="6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46" descr="home"/>
          <p:cNvPicPr>
            <a:picLocks noChangeAspect="1" noChangeArrowheads="1"/>
          </p:cNvPicPr>
          <p:nvPr/>
        </p:nvPicPr>
        <p:blipFill>
          <a:blip r:embed="rId9" cstate="print"/>
          <a:srcRect/>
          <a:stretch>
            <a:fillRect/>
          </a:stretch>
        </p:blipFill>
        <p:spPr bwMode="auto">
          <a:xfrm>
            <a:off x="7239000" y="3200400"/>
            <a:ext cx="544281" cy="485696"/>
          </a:xfrm>
          <a:prstGeom prst="rect">
            <a:avLst/>
          </a:prstGeom>
          <a:noFill/>
        </p:spPr>
      </p:pic>
      <p:sp>
        <p:nvSpPr>
          <p:cNvPr id="24" name="Freeform 23"/>
          <p:cNvSpPr/>
          <p:nvPr/>
        </p:nvSpPr>
        <p:spPr>
          <a:xfrm>
            <a:off x="5501620" y="1936376"/>
            <a:ext cx="1813580" cy="1704581"/>
          </a:xfrm>
          <a:custGeom>
            <a:avLst/>
            <a:gdLst>
              <a:gd name="connsiteX0" fmla="*/ 1813580 w 1813580"/>
              <a:gd name="connsiteY0" fmla="*/ 1699709 h 1704581"/>
              <a:gd name="connsiteX1" fmla="*/ 1738276 w 1813580"/>
              <a:gd name="connsiteY1" fmla="*/ 1667436 h 1704581"/>
              <a:gd name="connsiteX2" fmla="*/ 1706004 w 1813580"/>
              <a:gd name="connsiteY2" fmla="*/ 1656678 h 1704581"/>
              <a:gd name="connsiteX3" fmla="*/ 1598427 w 1813580"/>
              <a:gd name="connsiteY3" fmla="*/ 1613648 h 1704581"/>
              <a:gd name="connsiteX4" fmla="*/ 1533881 w 1813580"/>
              <a:gd name="connsiteY4" fmla="*/ 1592132 h 1704581"/>
              <a:gd name="connsiteX5" fmla="*/ 1501608 w 1813580"/>
              <a:gd name="connsiteY5" fmla="*/ 1581375 h 1704581"/>
              <a:gd name="connsiteX6" fmla="*/ 1469335 w 1813580"/>
              <a:gd name="connsiteY6" fmla="*/ 1559859 h 1704581"/>
              <a:gd name="connsiteX7" fmla="*/ 1426305 w 1813580"/>
              <a:gd name="connsiteY7" fmla="*/ 1549102 h 1704581"/>
              <a:gd name="connsiteX8" fmla="*/ 1394032 w 1813580"/>
              <a:gd name="connsiteY8" fmla="*/ 1538344 h 1704581"/>
              <a:gd name="connsiteX9" fmla="*/ 1318728 w 1813580"/>
              <a:gd name="connsiteY9" fmla="*/ 1495313 h 1704581"/>
              <a:gd name="connsiteX10" fmla="*/ 1286455 w 1813580"/>
              <a:gd name="connsiteY10" fmla="*/ 1484556 h 1704581"/>
              <a:gd name="connsiteX11" fmla="*/ 1189636 w 1813580"/>
              <a:gd name="connsiteY11" fmla="*/ 1409252 h 1704581"/>
              <a:gd name="connsiteX12" fmla="*/ 1157364 w 1813580"/>
              <a:gd name="connsiteY12" fmla="*/ 1387737 h 1704581"/>
              <a:gd name="connsiteX13" fmla="*/ 1125091 w 1813580"/>
              <a:gd name="connsiteY13" fmla="*/ 1366222 h 1704581"/>
              <a:gd name="connsiteX14" fmla="*/ 1103575 w 1813580"/>
              <a:gd name="connsiteY14" fmla="*/ 1301676 h 1704581"/>
              <a:gd name="connsiteX15" fmla="*/ 1092818 w 1813580"/>
              <a:gd name="connsiteY15" fmla="*/ 1269403 h 1704581"/>
              <a:gd name="connsiteX16" fmla="*/ 1071302 w 1813580"/>
              <a:gd name="connsiteY16" fmla="*/ 1194099 h 1704581"/>
              <a:gd name="connsiteX17" fmla="*/ 1082060 w 1813580"/>
              <a:gd name="connsiteY17" fmla="*/ 1129553 h 1704581"/>
              <a:gd name="connsiteX18" fmla="*/ 1168121 w 1813580"/>
              <a:gd name="connsiteY18" fmla="*/ 1043492 h 1704581"/>
              <a:gd name="connsiteX19" fmla="*/ 1264940 w 1813580"/>
              <a:gd name="connsiteY19" fmla="*/ 946673 h 1704581"/>
              <a:gd name="connsiteX20" fmla="*/ 1297213 w 1813580"/>
              <a:gd name="connsiteY20" fmla="*/ 914400 h 1704581"/>
              <a:gd name="connsiteX21" fmla="*/ 1361759 w 1813580"/>
              <a:gd name="connsiteY21" fmla="*/ 860612 h 1704581"/>
              <a:gd name="connsiteX22" fmla="*/ 1415547 w 1813580"/>
              <a:gd name="connsiteY22" fmla="*/ 763793 h 1704581"/>
              <a:gd name="connsiteX23" fmla="*/ 1426305 w 1813580"/>
              <a:gd name="connsiteY23" fmla="*/ 699248 h 1704581"/>
              <a:gd name="connsiteX24" fmla="*/ 1415547 w 1813580"/>
              <a:gd name="connsiteY24" fmla="*/ 279699 h 1704581"/>
              <a:gd name="connsiteX25" fmla="*/ 1394032 w 1813580"/>
              <a:gd name="connsiteY25" fmla="*/ 247426 h 1704581"/>
              <a:gd name="connsiteX26" fmla="*/ 1340244 w 1813580"/>
              <a:gd name="connsiteY26" fmla="*/ 236669 h 1704581"/>
              <a:gd name="connsiteX27" fmla="*/ 1297213 w 1813580"/>
              <a:gd name="connsiteY27" fmla="*/ 225911 h 1704581"/>
              <a:gd name="connsiteX28" fmla="*/ 1232667 w 1813580"/>
              <a:gd name="connsiteY28" fmla="*/ 204396 h 1704581"/>
              <a:gd name="connsiteX29" fmla="*/ 705542 w 1813580"/>
              <a:gd name="connsiteY29" fmla="*/ 193638 h 1704581"/>
              <a:gd name="connsiteX30" fmla="*/ 662512 w 1813580"/>
              <a:gd name="connsiteY30" fmla="*/ 182880 h 1704581"/>
              <a:gd name="connsiteX31" fmla="*/ 597966 w 1813580"/>
              <a:gd name="connsiteY31" fmla="*/ 161365 h 1704581"/>
              <a:gd name="connsiteX32" fmla="*/ 479632 w 1813580"/>
              <a:gd name="connsiteY32" fmla="*/ 139850 h 1704581"/>
              <a:gd name="connsiteX33" fmla="*/ 393571 w 1813580"/>
              <a:gd name="connsiteY33" fmla="*/ 129092 h 1704581"/>
              <a:gd name="connsiteX34" fmla="*/ 264479 w 1813580"/>
              <a:gd name="connsiteY34" fmla="*/ 107577 h 1704581"/>
              <a:gd name="connsiteX35" fmla="*/ 81599 w 1813580"/>
              <a:gd name="connsiteY35" fmla="*/ 96819 h 1704581"/>
              <a:gd name="connsiteX36" fmla="*/ 6295 w 1813580"/>
              <a:gd name="connsiteY36" fmla="*/ 53789 h 1704581"/>
              <a:gd name="connsiteX37" fmla="*/ 6295 w 1813580"/>
              <a:gd name="connsiteY37" fmla="*/ 0 h 1704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580" h="1704581">
                <a:moveTo>
                  <a:pt x="1813580" y="1699709"/>
                </a:moveTo>
                <a:cubicBezTo>
                  <a:pt x="1724027" y="1677320"/>
                  <a:pt x="1812564" y="1704581"/>
                  <a:pt x="1738276" y="1667436"/>
                </a:cubicBezTo>
                <a:cubicBezTo>
                  <a:pt x="1728134" y="1662365"/>
                  <a:pt x="1716426" y="1661145"/>
                  <a:pt x="1706004" y="1656678"/>
                </a:cubicBezTo>
                <a:cubicBezTo>
                  <a:pt x="1595210" y="1609195"/>
                  <a:pt x="1745330" y="1662616"/>
                  <a:pt x="1598427" y="1613648"/>
                </a:cubicBezTo>
                <a:lnTo>
                  <a:pt x="1533881" y="1592132"/>
                </a:lnTo>
                <a:lnTo>
                  <a:pt x="1501608" y="1581375"/>
                </a:lnTo>
                <a:cubicBezTo>
                  <a:pt x="1490850" y="1574203"/>
                  <a:pt x="1481219" y="1564952"/>
                  <a:pt x="1469335" y="1559859"/>
                </a:cubicBezTo>
                <a:cubicBezTo>
                  <a:pt x="1455746" y="1554035"/>
                  <a:pt x="1440521" y="1553164"/>
                  <a:pt x="1426305" y="1549102"/>
                </a:cubicBezTo>
                <a:cubicBezTo>
                  <a:pt x="1415402" y="1545987"/>
                  <a:pt x="1404455" y="1542811"/>
                  <a:pt x="1394032" y="1538344"/>
                </a:cubicBezTo>
                <a:cubicBezTo>
                  <a:pt x="1261991" y="1481755"/>
                  <a:pt x="1426783" y="1549340"/>
                  <a:pt x="1318728" y="1495313"/>
                </a:cubicBezTo>
                <a:cubicBezTo>
                  <a:pt x="1308586" y="1490242"/>
                  <a:pt x="1297213" y="1488142"/>
                  <a:pt x="1286455" y="1484556"/>
                </a:cubicBezTo>
                <a:cubicBezTo>
                  <a:pt x="1235897" y="1433998"/>
                  <a:pt x="1266841" y="1460722"/>
                  <a:pt x="1189636" y="1409252"/>
                </a:cubicBezTo>
                <a:lnTo>
                  <a:pt x="1157364" y="1387737"/>
                </a:lnTo>
                <a:lnTo>
                  <a:pt x="1125091" y="1366222"/>
                </a:lnTo>
                <a:lnTo>
                  <a:pt x="1103575" y="1301676"/>
                </a:lnTo>
                <a:cubicBezTo>
                  <a:pt x="1099989" y="1290918"/>
                  <a:pt x="1095568" y="1280404"/>
                  <a:pt x="1092818" y="1269403"/>
                </a:cubicBezTo>
                <a:cubicBezTo>
                  <a:pt x="1079310" y="1215371"/>
                  <a:pt x="1086736" y="1240398"/>
                  <a:pt x="1071302" y="1194099"/>
                </a:cubicBezTo>
                <a:cubicBezTo>
                  <a:pt x="1074888" y="1172584"/>
                  <a:pt x="1070265" y="1147901"/>
                  <a:pt x="1082060" y="1129553"/>
                </a:cubicBezTo>
                <a:cubicBezTo>
                  <a:pt x="1103998" y="1095427"/>
                  <a:pt x="1139434" y="1072179"/>
                  <a:pt x="1168121" y="1043492"/>
                </a:cubicBezTo>
                <a:lnTo>
                  <a:pt x="1264940" y="946673"/>
                </a:lnTo>
                <a:cubicBezTo>
                  <a:pt x="1275698" y="935915"/>
                  <a:pt x="1284554" y="922839"/>
                  <a:pt x="1297213" y="914400"/>
                </a:cubicBezTo>
                <a:cubicBezTo>
                  <a:pt x="1325900" y="895276"/>
                  <a:pt x="1339459" y="889284"/>
                  <a:pt x="1361759" y="860612"/>
                </a:cubicBezTo>
                <a:cubicBezTo>
                  <a:pt x="1387641" y="827335"/>
                  <a:pt x="1406890" y="802747"/>
                  <a:pt x="1415547" y="763793"/>
                </a:cubicBezTo>
                <a:cubicBezTo>
                  <a:pt x="1420279" y="742501"/>
                  <a:pt x="1422719" y="720763"/>
                  <a:pt x="1426305" y="699248"/>
                </a:cubicBezTo>
                <a:cubicBezTo>
                  <a:pt x="1422719" y="559398"/>
                  <a:pt x="1425514" y="419239"/>
                  <a:pt x="1415547" y="279699"/>
                </a:cubicBezTo>
                <a:cubicBezTo>
                  <a:pt x="1414626" y="266803"/>
                  <a:pt x="1405258" y="253841"/>
                  <a:pt x="1394032" y="247426"/>
                </a:cubicBezTo>
                <a:cubicBezTo>
                  <a:pt x="1378157" y="238354"/>
                  <a:pt x="1358093" y="240635"/>
                  <a:pt x="1340244" y="236669"/>
                </a:cubicBezTo>
                <a:cubicBezTo>
                  <a:pt x="1325811" y="233462"/>
                  <a:pt x="1311375" y="230159"/>
                  <a:pt x="1297213" y="225911"/>
                </a:cubicBezTo>
                <a:cubicBezTo>
                  <a:pt x="1275490" y="219394"/>
                  <a:pt x="1255341" y="204859"/>
                  <a:pt x="1232667" y="204396"/>
                </a:cubicBezTo>
                <a:lnTo>
                  <a:pt x="705542" y="193638"/>
                </a:lnTo>
                <a:cubicBezTo>
                  <a:pt x="691199" y="190052"/>
                  <a:pt x="676673" y="187128"/>
                  <a:pt x="662512" y="182880"/>
                </a:cubicBezTo>
                <a:cubicBezTo>
                  <a:pt x="640789" y="176363"/>
                  <a:pt x="620205" y="165813"/>
                  <a:pt x="597966" y="161365"/>
                </a:cubicBezTo>
                <a:cubicBezTo>
                  <a:pt x="551642" y="152101"/>
                  <a:pt x="527794" y="146731"/>
                  <a:pt x="479632" y="139850"/>
                </a:cubicBezTo>
                <a:cubicBezTo>
                  <a:pt x="451012" y="135761"/>
                  <a:pt x="422161" y="133381"/>
                  <a:pt x="393571" y="129092"/>
                </a:cubicBezTo>
                <a:cubicBezTo>
                  <a:pt x="350429" y="122621"/>
                  <a:pt x="308028" y="110139"/>
                  <a:pt x="264479" y="107577"/>
                </a:cubicBezTo>
                <a:lnTo>
                  <a:pt x="81599" y="96819"/>
                </a:lnTo>
                <a:cubicBezTo>
                  <a:pt x="52446" y="89531"/>
                  <a:pt x="19555" y="89150"/>
                  <a:pt x="6295" y="53789"/>
                </a:cubicBezTo>
                <a:cubicBezTo>
                  <a:pt x="0" y="37001"/>
                  <a:pt x="6295" y="17930"/>
                  <a:pt x="6295" y="0"/>
                </a:cubicBezTo>
              </a:path>
            </a:pathLst>
          </a:custGeom>
          <a:ln w="2857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Freeform 24"/>
          <p:cNvSpPr/>
          <p:nvPr/>
        </p:nvSpPr>
        <p:spPr>
          <a:xfrm>
            <a:off x="5127488" y="2561424"/>
            <a:ext cx="2078530" cy="1055233"/>
          </a:xfrm>
          <a:custGeom>
            <a:avLst/>
            <a:gdLst>
              <a:gd name="connsiteX0" fmla="*/ 2078530 w 2078530"/>
              <a:gd name="connsiteY0" fmla="*/ 1055233 h 1055233"/>
              <a:gd name="connsiteX1" fmla="*/ 2017115 w 2078530"/>
              <a:gd name="connsiteY1" fmla="*/ 1034761 h 1055233"/>
              <a:gd name="connsiteX2" fmla="*/ 1989819 w 2078530"/>
              <a:gd name="connsiteY2" fmla="*/ 1021113 h 1055233"/>
              <a:gd name="connsiteX3" fmla="*/ 1948876 w 2078530"/>
              <a:gd name="connsiteY3" fmla="*/ 1007466 h 1055233"/>
              <a:gd name="connsiteX4" fmla="*/ 1894285 w 2078530"/>
              <a:gd name="connsiteY4" fmla="*/ 973346 h 1055233"/>
              <a:gd name="connsiteX5" fmla="*/ 1846518 w 2078530"/>
              <a:gd name="connsiteY5" fmla="*/ 959698 h 1055233"/>
              <a:gd name="connsiteX6" fmla="*/ 1819222 w 2078530"/>
              <a:gd name="connsiteY6" fmla="*/ 946051 h 1055233"/>
              <a:gd name="connsiteX7" fmla="*/ 1798751 w 2078530"/>
              <a:gd name="connsiteY7" fmla="*/ 939227 h 1055233"/>
              <a:gd name="connsiteX8" fmla="*/ 1771455 w 2078530"/>
              <a:gd name="connsiteY8" fmla="*/ 925579 h 1055233"/>
              <a:gd name="connsiteX9" fmla="*/ 1723688 w 2078530"/>
              <a:gd name="connsiteY9" fmla="*/ 891460 h 1055233"/>
              <a:gd name="connsiteX10" fmla="*/ 1703216 w 2078530"/>
              <a:gd name="connsiteY10" fmla="*/ 884636 h 1055233"/>
              <a:gd name="connsiteX11" fmla="*/ 1648625 w 2078530"/>
              <a:gd name="connsiteY11" fmla="*/ 857340 h 1055233"/>
              <a:gd name="connsiteX12" fmla="*/ 1607682 w 2078530"/>
              <a:gd name="connsiteY12" fmla="*/ 870988 h 1055233"/>
              <a:gd name="connsiteX13" fmla="*/ 1587211 w 2078530"/>
              <a:gd name="connsiteY13" fmla="*/ 884636 h 1055233"/>
              <a:gd name="connsiteX14" fmla="*/ 1566739 w 2078530"/>
              <a:gd name="connsiteY14" fmla="*/ 905107 h 1055233"/>
              <a:gd name="connsiteX15" fmla="*/ 1539443 w 2078530"/>
              <a:gd name="connsiteY15" fmla="*/ 911931 h 1055233"/>
              <a:gd name="connsiteX16" fmla="*/ 1498500 w 2078530"/>
              <a:gd name="connsiteY16" fmla="*/ 959698 h 1055233"/>
              <a:gd name="connsiteX17" fmla="*/ 1491676 w 2078530"/>
              <a:gd name="connsiteY17" fmla="*/ 980170 h 1055233"/>
              <a:gd name="connsiteX18" fmla="*/ 1464381 w 2078530"/>
              <a:gd name="connsiteY18" fmla="*/ 986994 h 1055233"/>
              <a:gd name="connsiteX19" fmla="*/ 1443909 w 2078530"/>
              <a:gd name="connsiteY19" fmla="*/ 993818 h 1055233"/>
              <a:gd name="connsiteX20" fmla="*/ 1396142 w 2078530"/>
              <a:gd name="connsiteY20" fmla="*/ 986994 h 1055233"/>
              <a:gd name="connsiteX21" fmla="*/ 1327903 w 2078530"/>
              <a:gd name="connsiteY21" fmla="*/ 959698 h 1055233"/>
              <a:gd name="connsiteX22" fmla="*/ 1300608 w 2078530"/>
              <a:gd name="connsiteY22" fmla="*/ 939227 h 1055233"/>
              <a:gd name="connsiteX23" fmla="*/ 1259664 w 2078530"/>
              <a:gd name="connsiteY23" fmla="*/ 905107 h 1055233"/>
              <a:gd name="connsiteX24" fmla="*/ 1232369 w 2078530"/>
              <a:gd name="connsiteY24" fmla="*/ 898283 h 1055233"/>
              <a:gd name="connsiteX25" fmla="*/ 1191425 w 2078530"/>
              <a:gd name="connsiteY25" fmla="*/ 864164 h 1055233"/>
              <a:gd name="connsiteX26" fmla="*/ 1184602 w 2078530"/>
              <a:gd name="connsiteY26" fmla="*/ 830045 h 1055233"/>
              <a:gd name="connsiteX27" fmla="*/ 1198249 w 2078530"/>
              <a:gd name="connsiteY27" fmla="*/ 748158 h 1055233"/>
              <a:gd name="connsiteX28" fmla="*/ 1211897 w 2078530"/>
              <a:gd name="connsiteY28" fmla="*/ 727686 h 1055233"/>
              <a:gd name="connsiteX29" fmla="*/ 1225545 w 2078530"/>
              <a:gd name="connsiteY29" fmla="*/ 686743 h 1055233"/>
              <a:gd name="connsiteX30" fmla="*/ 1218721 w 2078530"/>
              <a:gd name="connsiteY30" fmla="*/ 645800 h 1055233"/>
              <a:gd name="connsiteX31" fmla="*/ 1177778 w 2078530"/>
              <a:gd name="connsiteY31" fmla="*/ 570737 h 1055233"/>
              <a:gd name="connsiteX32" fmla="*/ 1170954 w 2078530"/>
              <a:gd name="connsiteY32" fmla="*/ 550266 h 1055233"/>
              <a:gd name="connsiteX33" fmla="*/ 1150482 w 2078530"/>
              <a:gd name="connsiteY33" fmla="*/ 529794 h 1055233"/>
              <a:gd name="connsiteX34" fmla="*/ 1109539 w 2078530"/>
              <a:gd name="connsiteY34" fmla="*/ 482027 h 1055233"/>
              <a:gd name="connsiteX35" fmla="*/ 1014005 w 2078530"/>
              <a:gd name="connsiteY35" fmla="*/ 427436 h 1055233"/>
              <a:gd name="connsiteX36" fmla="*/ 993533 w 2078530"/>
              <a:gd name="connsiteY36" fmla="*/ 413788 h 1055233"/>
              <a:gd name="connsiteX37" fmla="*/ 952590 w 2078530"/>
              <a:gd name="connsiteY37" fmla="*/ 400140 h 1055233"/>
              <a:gd name="connsiteX38" fmla="*/ 925294 w 2078530"/>
              <a:gd name="connsiteY38" fmla="*/ 386492 h 1055233"/>
              <a:gd name="connsiteX39" fmla="*/ 904822 w 2078530"/>
              <a:gd name="connsiteY39" fmla="*/ 379669 h 1055233"/>
              <a:gd name="connsiteX40" fmla="*/ 870703 w 2078530"/>
              <a:gd name="connsiteY40" fmla="*/ 359197 h 1055233"/>
              <a:gd name="connsiteX41" fmla="*/ 822936 w 2078530"/>
              <a:gd name="connsiteY41" fmla="*/ 345549 h 1055233"/>
              <a:gd name="connsiteX42" fmla="*/ 768345 w 2078530"/>
              <a:gd name="connsiteY42" fmla="*/ 318254 h 1055233"/>
              <a:gd name="connsiteX43" fmla="*/ 720578 w 2078530"/>
              <a:gd name="connsiteY43" fmla="*/ 304606 h 1055233"/>
              <a:gd name="connsiteX44" fmla="*/ 679634 w 2078530"/>
              <a:gd name="connsiteY44" fmla="*/ 277310 h 1055233"/>
              <a:gd name="connsiteX45" fmla="*/ 659163 w 2078530"/>
              <a:gd name="connsiteY45" fmla="*/ 270486 h 1055233"/>
              <a:gd name="connsiteX46" fmla="*/ 604572 w 2078530"/>
              <a:gd name="connsiteY46" fmla="*/ 236367 h 1055233"/>
              <a:gd name="connsiteX47" fmla="*/ 584100 w 2078530"/>
              <a:gd name="connsiteY47" fmla="*/ 222719 h 1055233"/>
              <a:gd name="connsiteX48" fmla="*/ 536333 w 2078530"/>
              <a:gd name="connsiteY48" fmla="*/ 202248 h 1055233"/>
              <a:gd name="connsiteX49" fmla="*/ 509037 w 2078530"/>
              <a:gd name="connsiteY49" fmla="*/ 188600 h 1055233"/>
              <a:gd name="connsiteX50" fmla="*/ 461270 w 2078530"/>
              <a:gd name="connsiteY50" fmla="*/ 174952 h 1055233"/>
              <a:gd name="connsiteX51" fmla="*/ 379384 w 2078530"/>
              <a:gd name="connsiteY51" fmla="*/ 147657 h 1055233"/>
              <a:gd name="connsiteX52" fmla="*/ 338440 w 2078530"/>
              <a:gd name="connsiteY52" fmla="*/ 134009 h 1055233"/>
              <a:gd name="connsiteX53" fmla="*/ 317969 w 2078530"/>
              <a:gd name="connsiteY53" fmla="*/ 127185 h 1055233"/>
              <a:gd name="connsiteX54" fmla="*/ 270202 w 2078530"/>
              <a:gd name="connsiteY54" fmla="*/ 113537 h 1055233"/>
              <a:gd name="connsiteX55" fmla="*/ 222434 w 2078530"/>
              <a:gd name="connsiteY55" fmla="*/ 86242 h 1055233"/>
              <a:gd name="connsiteX56" fmla="*/ 201963 w 2078530"/>
              <a:gd name="connsiteY56" fmla="*/ 79418 h 1055233"/>
              <a:gd name="connsiteX57" fmla="*/ 140548 w 2078530"/>
              <a:gd name="connsiteY57" fmla="*/ 31651 h 1055233"/>
              <a:gd name="connsiteX58" fmla="*/ 99605 w 2078530"/>
              <a:gd name="connsiteY58" fmla="*/ 4355 h 1055233"/>
              <a:gd name="connsiteX59" fmla="*/ 31366 w 2078530"/>
              <a:gd name="connsiteY59" fmla="*/ 24827 h 1055233"/>
              <a:gd name="connsiteX60" fmla="*/ 4070 w 2078530"/>
              <a:gd name="connsiteY60" fmla="*/ 38475 h 105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078530" h="1055233">
                <a:moveTo>
                  <a:pt x="2078530" y="1055233"/>
                </a:moveTo>
                <a:cubicBezTo>
                  <a:pt x="2058058" y="1048409"/>
                  <a:pt x="2036416" y="1044411"/>
                  <a:pt x="2017115" y="1034761"/>
                </a:cubicBezTo>
                <a:cubicBezTo>
                  <a:pt x="2008016" y="1030212"/>
                  <a:pt x="1999264" y="1024891"/>
                  <a:pt x="1989819" y="1021113"/>
                </a:cubicBezTo>
                <a:cubicBezTo>
                  <a:pt x="1976462" y="1015770"/>
                  <a:pt x="1948876" y="1007466"/>
                  <a:pt x="1948876" y="1007466"/>
                </a:cubicBezTo>
                <a:cubicBezTo>
                  <a:pt x="1922751" y="987872"/>
                  <a:pt x="1923428" y="985836"/>
                  <a:pt x="1894285" y="973346"/>
                </a:cubicBezTo>
                <a:cubicBezTo>
                  <a:pt x="1855803" y="956854"/>
                  <a:pt x="1892673" y="977006"/>
                  <a:pt x="1846518" y="959698"/>
                </a:cubicBezTo>
                <a:cubicBezTo>
                  <a:pt x="1836993" y="956126"/>
                  <a:pt x="1828572" y="950058"/>
                  <a:pt x="1819222" y="946051"/>
                </a:cubicBezTo>
                <a:cubicBezTo>
                  <a:pt x="1812611" y="943218"/>
                  <a:pt x="1805362" y="942060"/>
                  <a:pt x="1798751" y="939227"/>
                </a:cubicBezTo>
                <a:cubicBezTo>
                  <a:pt x="1789401" y="935220"/>
                  <a:pt x="1780081" y="930971"/>
                  <a:pt x="1771455" y="925579"/>
                </a:cubicBezTo>
                <a:cubicBezTo>
                  <a:pt x="1759075" y="917841"/>
                  <a:pt x="1738137" y="898684"/>
                  <a:pt x="1723688" y="891460"/>
                </a:cubicBezTo>
                <a:cubicBezTo>
                  <a:pt x="1717254" y="888243"/>
                  <a:pt x="1710040" y="886911"/>
                  <a:pt x="1703216" y="884636"/>
                </a:cubicBezTo>
                <a:cubicBezTo>
                  <a:pt x="1687557" y="872891"/>
                  <a:pt x="1671172" y="855085"/>
                  <a:pt x="1648625" y="857340"/>
                </a:cubicBezTo>
                <a:cubicBezTo>
                  <a:pt x="1634310" y="858771"/>
                  <a:pt x="1621330" y="866439"/>
                  <a:pt x="1607682" y="870988"/>
                </a:cubicBezTo>
                <a:cubicBezTo>
                  <a:pt x="1600858" y="875537"/>
                  <a:pt x="1593511" y="879386"/>
                  <a:pt x="1587211" y="884636"/>
                </a:cubicBezTo>
                <a:cubicBezTo>
                  <a:pt x="1579797" y="890814"/>
                  <a:pt x="1575118" y="900319"/>
                  <a:pt x="1566739" y="905107"/>
                </a:cubicBezTo>
                <a:cubicBezTo>
                  <a:pt x="1558596" y="909760"/>
                  <a:pt x="1548542" y="909656"/>
                  <a:pt x="1539443" y="911931"/>
                </a:cubicBezTo>
                <a:cubicBezTo>
                  <a:pt x="1523312" y="928063"/>
                  <a:pt x="1510170" y="939276"/>
                  <a:pt x="1498500" y="959698"/>
                </a:cubicBezTo>
                <a:cubicBezTo>
                  <a:pt x="1494931" y="965943"/>
                  <a:pt x="1497293" y="975676"/>
                  <a:pt x="1491676" y="980170"/>
                </a:cubicBezTo>
                <a:cubicBezTo>
                  <a:pt x="1484353" y="986029"/>
                  <a:pt x="1473399" y="984418"/>
                  <a:pt x="1464381" y="986994"/>
                </a:cubicBezTo>
                <a:cubicBezTo>
                  <a:pt x="1457465" y="988970"/>
                  <a:pt x="1450733" y="991543"/>
                  <a:pt x="1443909" y="993818"/>
                </a:cubicBezTo>
                <a:cubicBezTo>
                  <a:pt x="1427987" y="991543"/>
                  <a:pt x="1411814" y="990611"/>
                  <a:pt x="1396142" y="986994"/>
                </a:cubicBezTo>
                <a:cubicBezTo>
                  <a:pt x="1376720" y="982512"/>
                  <a:pt x="1346024" y="971023"/>
                  <a:pt x="1327903" y="959698"/>
                </a:cubicBezTo>
                <a:cubicBezTo>
                  <a:pt x="1318259" y="953670"/>
                  <a:pt x="1309243" y="946628"/>
                  <a:pt x="1300608" y="939227"/>
                </a:cubicBezTo>
                <a:cubicBezTo>
                  <a:pt x="1284211" y="925173"/>
                  <a:pt x="1279774" y="913726"/>
                  <a:pt x="1259664" y="905107"/>
                </a:cubicBezTo>
                <a:cubicBezTo>
                  <a:pt x="1251044" y="901413"/>
                  <a:pt x="1241467" y="900558"/>
                  <a:pt x="1232369" y="898283"/>
                </a:cubicBezTo>
                <a:cubicBezTo>
                  <a:pt x="1220611" y="890445"/>
                  <a:pt x="1197993" y="877301"/>
                  <a:pt x="1191425" y="864164"/>
                </a:cubicBezTo>
                <a:cubicBezTo>
                  <a:pt x="1186238" y="853790"/>
                  <a:pt x="1186876" y="841418"/>
                  <a:pt x="1184602" y="830045"/>
                </a:cubicBezTo>
                <a:cubicBezTo>
                  <a:pt x="1186764" y="810583"/>
                  <a:pt x="1186817" y="771023"/>
                  <a:pt x="1198249" y="748158"/>
                </a:cubicBezTo>
                <a:cubicBezTo>
                  <a:pt x="1201917" y="740822"/>
                  <a:pt x="1208566" y="735181"/>
                  <a:pt x="1211897" y="727686"/>
                </a:cubicBezTo>
                <a:cubicBezTo>
                  <a:pt x="1217740" y="714540"/>
                  <a:pt x="1225545" y="686743"/>
                  <a:pt x="1225545" y="686743"/>
                </a:cubicBezTo>
                <a:cubicBezTo>
                  <a:pt x="1223270" y="673095"/>
                  <a:pt x="1223375" y="658830"/>
                  <a:pt x="1218721" y="645800"/>
                </a:cubicBezTo>
                <a:cubicBezTo>
                  <a:pt x="1180068" y="537575"/>
                  <a:pt x="1205809" y="626801"/>
                  <a:pt x="1177778" y="570737"/>
                </a:cubicBezTo>
                <a:cubicBezTo>
                  <a:pt x="1174561" y="564304"/>
                  <a:pt x="1174944" y="556251"/>
                  <a:pt x="1170954" y="550266"/>
                </a:cubicBezTo>
                <a:cubicBezTo>
                  <a:pt x="1165601" y="542236"/>
                  <a:pt x="1156762" y="537121"/>
                  <a:pt x="1150482" y="529794"/>
                </a:cubicBezTo>
                <a:cubicBezTo>
                  <a:pt x="1132162" y="508420"/>
                  <a:pt x="1131315" y="498964"/>
                  <a:pt x="1109539" y="482027"/>
                </a:cubicBezTo>
                <a:cubicBezTo>
                  <a:pt x="1025762" y="416867"/>
                  <a:pt x="1115400" y="495033"/>
                  <a:pt x="1014005" y="427436"/>
                </a:cubicBezTo>
                <a:cubicBezTo>
                  <a:pt x="1007181" y="422887"/>
                  <a:pt x="1001028" y="417119"/>
                  <a:pt x="993533" y="413788"/>
                </a:cubicBezTo>
                <a:cubicBezTo>
                  <a:pt x="980387" y="407945"/>
                  <a:pt x="965457" y="406574"/>
                  <a:pt x="952590" y="400140"/>
                </a:cubicBezTo>
                <a:cubicBezTo>
                  <a:pt x="943491" y="395591"/>
                  <a:pt x="934644" y="390499"/>
                  <a:pt x="925294" y="386492"/>
                </a:cubicBezTo>
                <a:cubicBezTo>
                  <a:pt x="918683" y="383659"/>
                  <a:pt x="911256" y="382886"/>
                  <a:pt x="904822" y="379669"/>
                </a:cubicBezTo>
                <a:cubicBezTo>
                  <a:pt x="892959" y="373738"/>
                  <a:pt x="882566" y="365129"/>
                  <a:pt x="870703" y="359197"/>
                </a:cubicBezTo>
                <a:cubicBezTo>
                  <a:pt x="847503" y="347597"/>
                  <a:pt x="849166" y="356478"/>
                  <a:pt x="822936" y="345549"/>
                </a:cubicBezTo>
                <a:cubicBezTo>
                  <a:pt x="804156" y="337724"/>
                  <a:pt x="788082" y="323188"/>
                  <a:pt x="768345" y="318254"/>
                </a:cubicBezTo>
                <a:cubicBezTo>
                  <a:pt x="761919" y="316647"/>
                  <a:pt x="728589" y="309057"/>
                  <a:pt x="720578" y="304606"/>
                </a:cubicBezTo>
                <a:cubicBezTo>
                  <a:pt x="706239" y="296640"/>
                  <a:pt x="695195" y="282497"/>
                  <a:pt x="679634" y="277310"/>
                </a:cubicBezTo>
                <a:cubicBezTo>
                  <a:pt x="672810" y="275035"/>
                  <a:pt x="665478" y="273930"/>
                  <a:pt x="659163" y="270486"/>
                </a:cubicBezTo>
                <a:cubicBezTo>
                  <a:pt x="640325" y="260210"/>
                  <a:pt x="622427" y="248270"/>
                  <a:pt x="604572" y="236367"/>
                </a:cubicBezTo>
                <a:cubicBezTo>
                  <a:pt x="597748" y="231818"/>
                  <a:pt x="591221" y="226788"/>
                  <a:pt x="584100" y="222719"/>
                </a:cubicBezTo>
                <a:cubicBezTo>
                  <a:pt x="538839" y="196856"/>
                  <a:pt x="574610" y="218652"/>
                  <a:pt x="536333" y="202248"/>
                </a:cubicBezTo>
                <a:cubicBezTo>
                  <a:pt x="526983" y="198241"/>
                  <a:pt x="518387" y="192607"/>
                  <a:pt x="509037" y="188600"/>
                </a:cubicBezTo>
                <a:cubicBezTo>
                  <a:pt x="495330" y="182725"/>
                  <a:pt x="475124" y="178415"/>
                  <a:pt x="461270" y="174952"/>
                </a:cubicBezTo>
                <a:cubicBezTo>
                  <a:pt x="399718" y="144175"/>
                  <a:pt x="476075" y="179887"/>
                  <a:pt x="379384" y="147657"/>
                </a:cubicBezTo>
                <a:lnTo>
                  <a:pt x="338440" y="134009"/>
                </a:lnTo>
                <a:cubicBezTo>
                  <a:pt x="331616" y="131734"/>
                  <a:pt x="324947" y="128930"/>
                  <a:pt x="317969" y="127185"/>
                </a:cubicBezTo>
                <a:cubicBezTo>
                  <a:pt x="309222" y="124998"/>
                  <a:pt x="279993" y="118433"/>
                  <a:pt x="270202" y="113537"/>
                </a:cubicBezTo>
                <a:cubicBezTo>
                  <a:pt x="201679" y="79275"/>
                  <a:pt x="306167" y="122127"/>
                  <a:pt x="222434" y="86242"/>
                </a:cubicBezTo>
                <a:cubicBezTo>
                  <a:pt x="215823" y="83409"/>
                  <a:pt x="208251" y="82911"/>
                  <a:pt x="201963" y="79418"/>
                </a:cubicBezTo>
                <a:cubicBezTo>
                  <a:pt x="122966" y="35530"/>
                  <a:pt x="190281" y="70333"/>
                  <a:pt x="140548" y="31651"/>
                </a:cubicBezTo>
                <a:cubicBezTo>
                  <a:pt x="127601" y="21581"/>
                  <a:pt x="99605" y="4355"/>
                  <a:pt x="99605" y="4355"/>
                </a:cubicBezTo>
                <a:cubicBezTo>
                  <a:pt x="12731" y="16766"/>
                  <a:pt x="81020" y="0"/>
                  <a:pt x="31366" y="24827"/>
                </a:cubicBezTo>
                <a:cubicBezTo>
                  <a:pt x="0" y="40510"/>
                  <a:pt x="19487" y="23058"/>
                  <a:pt x="4070" y="38475"/>
                </a:cubicBezTo>
              </a:path>
            </a:pathLst>
          </a:custGeom>
          <a:ln w="28575">
            <a:solidFill>
              <a:srgbClr val="8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Freeform 25"/>
          <p:cNvSpPr/>
          <p:nvPr/>
        </p:nvSpPr>
        <p:spPr>
          <a:xfrm>
            <a:off x="6862787" y="1692322"/>
            <a:ext cx="610170" cy="1897039"/>
          </a:xfrm>
          <a:custGeom>
            <a:avLst/>
            <a:gdLst>
              <a:gd name="connsiteX0" fmla="*/ 363703 w 610170"/>
              <a:gd name="connsiteY0" fmla="*/ 1897039 h 1897039"/>
              <a:gd name="connsiteX1" fmla="*/ 322759 w 610170"/>
              <a:gd name="connsiteY1" fmla="*/ 1862920 h 1897039"/>
              <a:gd name="connsiteX2" fmla="*/ 302288 w 610170"/>
              <a:gd name="connsiteY2" fmla="*/ 1856096 h 1897039"/>
              <a:gd name="connsiteX3" fmla="*/ 274992 w 610170"/>
              <a:gd name="connsiteY3" fmla="*/ 1835624 h 1897039"/>
              <a:gd name="connsiteX4" fmla="*/ 254520 w 610170"/>
              <a:gd name="connsiteY4" fmla="*/ 1815153 h 1897039"/>
              <a:gd name="connsiteX5" fmla="*/ 227225 w 610170"/>
              <a:gd name="connsiteY5" fmla="*/ 1808329 h 1897039"/>
              <a:gd name="connsiteX6" fmla="*/ 199929 w 610170"/>
              <a:gd name="connsiteY6" fmla="*/ 1794681 h 1897039"/>
              <a:gd name="connsiteX7" fmla="*/ 165810 w 610170"/>
              <a:gd name="connsiteY7" fmla="*/ 1781033 h 1897039"/>
              <a:gd name="connsiteX8" fmla="*/ 124867 w 610170"/>
              <a:gd name="connsiteY8" fmla="*/ 1767385 h 1897039"/>
              <a:gd name="connsiteX9" fmla="*/ 77100 w 610170"/>
              <a:gd name="connsiteY9" fmla="*/ 1746914 h 1897039"/>
              <a:gd name="connsiteX10" fmla="*/ 56628 w 610170"/>
              <a:gd name="connsiteY10" fmla="*/ 1733266 h 1897039"/>
              <a:gd name="connsiteX11" fmla="*/ 22509 w 610170"/>
              <a:gd name="connsiteY11" fmla="*/ 1692323 h 1897039"/>
              <a:gd name="connsiteX12" fmla="*/ 8861 w 610170"/>
              <a:gd name="connsiteY12" fmla="*/ 1651379 h 1897039"/>
              <a:gd name="connsiteX13" fmla="*/ 29332 w 610170"/>
              <a:gd name="connsiteY13" fmla="*/ 1542197 h 1897039"/>
              <a:gd name="connsiteX14" fmla="*/ 49804 w 610170"/>
              <a:gd name="connsiteY14" fmla="*/ 1521726 h 1897039"/>
              <a:gd name="connsiteX15" fmla="*/ 56628 w 610170"/>
              <a:gd name="connsiteY15" fmla="*/ 1501254 h 1897039"/>
              <a:gd name="connsiteX16" fmla="*/ 118043 w 610170"/>
              <a:gd name="connsiteY16" fmla="*/ 1433015 h 1897039"/>
              <a:gd name="connsiteX17" fmla="*/ 138514 w 610170"/>
              <a:gd name="connsiteY17" fmla="*/ 1412544 h 1897039"/>
              <a:gd name="connsiteX18" fmla="*/ 186282 w 610170"/>
              <a:gd name="connsiteY18" fmla="*/ 1378424 h 1897039"/>
              <a:gd name="connsiteX19" fmla="*/ 220401 w 610170"/>
              <a:gd name="connsiteY19" fmla="*/ 1357953 h 1897039"/>
              <a:gd name="connsiteX20" fmla="*/ 240873 w 610170"/>
              <a:gd name="connsiteY20" fmla="*/ 1344305 h 1897039"/>
              <a:gd name="connsiteX21" fmla="*/ 274992 w 610170"/>
              <a:gd name="connsiteY21" fmla="*/ 1330657 h 1897039"/>
              <a:gd name="connsiteX22" fmla="*/ 302288 w 610170"/>
              <a:gd name="connsiteY22" fmla="*/ 1317009 h 1897039"/>
              <a:gd name="connsiteX23" fmla="*/ 356879 w 610170"/>
              <a:gd name="connsiteY23" fmla="*/ 1296538 h 1897039"/>
              <a:gd name="connsiteX24" fmla="*/ 397822 w 610170"/>
              <a:gd name="connsiteY24" fmla="*/ 1269242 h 1897039"/>
              <a:gd name="connsiteX25" fmla="*/ 425117 w 610170"/>
              <a:gd name="connsiteY25" fmla="*/ 1248771 h 1897039"/>
              <a:gd name="connsiteX26" fmla="*/ 445589 w 610170"/>
              <a:gd name="connsiteY26" fmla="*/ 1241947 h 1897039"/>
              <a:gd name="connsiteX27" fmla="*/ 500180 w 610170"/>
              <a:gd name="connsiteY27" fmla="*/ 1207827 h 1897039"/>
              <a:gd name="connsiteX28" fmla="*/ 520652 w 610170"/>
              <a:gd name="connsiteY28" fmla="*/ 1194179 h 1897039"/>
              <a:gd name="connsiteX29" fmla="*/ 541123 w 610170"/>
              <a:gd name="connsiteY29" fmla="*/ 1187356 h 1897039"/>
              <a:gd name="connsiteX30" fmla="*/ 561595 w 610170"/>
              <a:gd name="connsiteY30" fmla="*/ 1166884 h 1897039"/>
              <a:gd name="connsiteX31" fmla="*/ 582067 w 610170"/>
              <a:gd name="connsiteY31" fmla="*/ 1160060 h 1897039"/>
              <a:gd name="connsiteX32" fmla="*/ 609362 w 610170"/>
              <a:gd name="connsiteY32" fmla="*/ 1119117 h 1897039"/>
              <a:gd name="connsiteX33" fmla="*/ 602538 w 610170"/>
              <a:gd name="connsiteY33" fmla="*/ 1091821 h 1897039"/>
              <a:gd name="connsiteX34" fmla="*/ 561595 w 610170"/>
              <a:gd name="connsiteY34" fmla="*/ 1084997 h 1897039"/>
              <a:gd name="connsiteX35" fmla="*/ 541123 w 610170"/>
              <a:gd name="connsiteY35" fmla="*/ 1071350 h 1897039"/>
              <a:gd name="connsiteX36" fmla="*/ 500180 w 610170"/>
              <a:gd name="connsiteY36" fmla="*/ 1030406 h 1897039"/>
              <a:gd name="connsiteX37" fmla="*/ 445589 w 610170"/>
              <a:gd name="connsiteY37" fmla="*/ 989463 h 1897039"/>
              <a:gd name="connsiteX38" fmla="*/ 377350 w 610170"/>
              <a:gd name="connsiteY38" fmla="*/ 948520 h 1897039"/>
              <a:gd name="connsiteX39" fmla="*/ 350055 w 610170"/>
              <a:gd name="connsiteY39" fmla="*/ 941696 h 1897039"/>
              <a:gd name="connsiteX40" fmla="*/ 309112 w 610170"/>
              <a:gd name="connsiteY40" fmla="*/ 928048 h 1897039"/>
              <a:gd name="connsiteX41" fmla="*/ 247697 w 610170"/>
              <a:gd name="connsiteY41" fmla="*/ 914400 h 1897039"/>
              <a:gd name="connsiteX42" fmla="*/ 220401 w 610170"/>
              <a:gd name="connsiteY42" fmla="*/ 900753 h 1897039"/>
              <a:gd name="connsiteX43" fmla="*/ 179458 w 610170"/>
              <a:gd name="connsiteY43" fmla="*/ 880281 h 1897039"/>
              <a:gd name="connsiteX44" fmla="*/ 145338 w 610170"/>
              <a:gd name="connsiteY44" fmla="*/ 839338 h 1897039"/>
              <a:gd name="connsiteX45" fmla="*/ 124867 w 610170"/>
              <a:gd name="connsiteY45" fmla="*/ 825690 h 1897039"/>
              <a:gd name="connsiteX46" fmla="*/ 97571 w 610170"/>
              <a:gd name="connsiteY46" fmla="*/ 784747 h 1897039"/>
              <a:gd name="connsiteX47" fmla="*/ 77100 w 610170"/>
              <a:gd name="connsiteY47" fmla="*/ 764275 h 1897039"/>
              <a:gd name="connsiteX48" fmla="*/ 63452 w 610170"/>
              <a:gd name="connsiteY48" fmla="*/ 736979 h 1897039"/>
              <a:gd name="connsiteX49" fmla="*/ 49804 w 610170"/>
              <a:gd name="connsiteY49" fmla="*/ 716508 h 1897039"/>
              <a:gd name="connsiteX50" fmla="*/ 42980 w 610170"/>
              <a:gd name="connsiteY50" fmla="*/ 689212 h 1897039"/>
              <a:gd name="connsiteX51" fmla="*/ 36156 w 610170"/>
              <a:gd name="connsiteY51" fmla="*/ 668741 h 1897039"/>
              <a:gd name="connsiteX52" fmla="*/ 49804 w 610170"/>
              <a:gd name="connsiteY52" fmla="*/ 511791 h 1897039"/>
              <a:gd name="connsiteX53" fmla="*/ 63452 w 610170"/>
              <a:gd name="connsiteY53" fmla="*/ 470848 h 1897039"/>
              <a:gd name="connsiteX54" fmla="*/ 83923 w 610170"/>
              <a:gd name="connsiteY54" fmla="*/ 409433 h 1897039"/>
              <a:gd name="connsiteX55" fmla="*/ 90747 w 610170"/>
              <a:gd name="connsiteY55" fmla="*/ 388962 h 1897039"/>
              <a:gd name="connsiteX56" fmla="*/ 104395 w 610170"/>
              <a:gd name="connsiteY56" fmla="*/ 368490 h 1897039"/>
              <a:gd name="connsiteX57" fmla="*/ 118043 w 610170"/>
              <a:gd name="connsiteY57" fmla="*/ 341194 h 1897039"/>
              <a:gd name="connsiteX58" fmla="*/ 145338 w 610170"/>
              <a:gd name="connsiteY58" fmla="*/ 300251 h 1897039"/>
              <a:gd name="connsiteX59" fmla="*/ 158986 w 610170"/>
              <a:gd name="connsiteY59" fmla="*/ 279779 h 1897039"/>
              <a:gd name="connsiteX60" fmla="*/ 172634 w 610170"/>
              <a:gd name="connsiteY60" fmla="*/ 252484 h 1897039"/>
              <a:gd name="connsiteX61" fmla="*/ 179458 w 610170"/>
              <a:gd name="connsiteY61" fmla="*/ 232012 h 1897039"/>
              <a:gd name="connsiteX62" fmla="*/ 206753 w 610170"/>
              <a:gd name="connsiteY62" fmla="*/ 191069 h 1897039"/>
              <a:gd name="connsiteX63" fmla="*/ 227225 w 610170"/>
              <a:gd name="connsiteY63" fmla="*/ 143302 h 1897039"/>
              <a:gd name="connsiteX64" fmla="*/ 240873 w 610170"/>
              <a:gd name="connsiteY64" fmla="*/ 102359 h 1897039"/>
              <a:gd name="connsiteX65" fmla="*/ 274992 w 610170"/>
              <a:gd name="connsiteY65" fmla="*/ 54591 h 1897039"/>
              <a:gd name="connsiteX66" fmla="*/ 302288 w 610170"/>
              <a:gd name="connsiteY66" fmla="*/ 13648 h 1897039"/>
              <a:gd name="connsiteX67" fmla="*/ 322759 w 610170"/>
              <a:gd name="connsiteY67" fmla="*/ 0 h 1897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610170" h="1897039">
                <a:moveTo>
                  <a:pt x="363703" y="1897039"/>
                </a:moveTo>
                <a:cubicBezTo>
                  <a:pt x="348611" y="1881948"/>
                  <a:pt x="341760" y="1872421"/>
                  <a:pt x="322759" y="1862920"/>
                </a:cubicBezTo>
                <a:cubicBezTo>
                  <a:pt x="316326" y="1859703"/>
                  <a:pt x="309112" y="1858371"/>
                  <a:pt x="302288" y="1856096"/>
                </a:cubicBezTo>
                <a:cubicBezTo>
                  <a:pt x="293189" y="1849272"/>
                  <a:pt x="283627" y="1843026"/>
                  <a:pt x="274992" y="1835624"/>
                </a:cubicBezTo>
                <a:cubicBezTo>
                  <a:pt x="267665" y="1829344"/>
                  <a:pt x="262899" y="1819941"/>
                  <a:pt x="254520" y="1815153"/>
                </a:cubicBezTo>
                <a:cubicBezTo>
                  <a:pt x="246377" y="1810500"/>
                  <a:pt x="236006" y="1811622"/>
                  <a:pt x="227225" y="1808329"/>
                </a:cubicBezTo>
                <a:cubicBezTo>
                  <a:pt x="217700" y="1804757"/>
                  <a:pt x="209225" y="1798813"/>
                  <a:pt x="199929" y="1794681"/>
                </a:cubicBezTo>
                <a:cubicBezTo>
                  <a:pt x="188736" y="1789706"/>
                  <a:pt x="177322" y="1785219"/>
                  <a:pt x="165810" y="1781033"/>
                </a:cubicBezTo>
                <a:cubicBezTo>
                  <a:pt x="152290" y="1776117"/>
                  <a:pt x="136837" y="1775364"/>
                  <a:pt x="124867" y="1767385"/>
                </a:cubicBezTo>
                <a:cubicBezTo>
                  <a:pt x="96592" y="1748536"/>
                  <a:pt x="112351" y="1755727"/>
                  <a:pt x="77100" y="1746914"/>
                </a:cubicBezTo>
                <a:cubicBezTo>
                  <a:pt x="70276" y="1742365"/>
                  <a:pt x="62929" y="1738516"/>
                  <a:pt x="56628" y="1733266"/>
                </a:cubicBezTo>
                <a:cubicBezTo>
                  <a:pt x="45284" y="1723813"/>
                  <a:pt x="28824" y="1706532"/>
                  <a:pt x="22509" y="1692323"/>
                </a:cubicBezTo>
                <a:cubicBezTo>
                  <a:pt x="16666" y="1679177"/>
                  <a:pt x="8861" y="1651379"/>
                  <a:pt x="8861" y="1651379"/>
                </a:cubicBezTo>
                <a:cubicBezTo>
                  <a:pt x="13546" y="1590476"/>
                  <a:pt x="0" y="1577395"/>
                  <a:pt x="29332" y="1542197"/>
                </a:cubicBezTo>
                <a:cubicBezTo>
                  <a:pt x="35510" y="1534783"/>
                  <a:pt x="42980" y="1528550"/>
                  <a:pt x="49804" y="1521726"/>
                </a:cubicBezTo>
                <a:cubicBezTo>
                  <a:pt x="52079" y="1514902"/>
                  <a:pt x="53411" y="1507688"/>
                  <a:pt x="56628" y="1501254"/>
                </a:cubicBezTo>
                <a:cubicBezTo>
                  <a:pt x="69697" y="1475115"/>
                  <a:pt x="100359" y="1450699"/>
                  <a:pt x="118043" y="1433015"/>
                </a:cubicBezTo>
                <a:cubicBezTo>
                  <a:pt x="124867" y="1426191"/>
                  <a:pt x="130794" y="1418334"/>
                  <a:pt x="138514" y="1412544"/>
                </a:cubicBezTo>
                <a:cubicBezTo>
                  <a:pt x="158532" y="1397530"/>
                  <a:pt x="166326" y="1390896"/>
                  <a:pt x="186282" y="1378424"/>
                </a:cubicBezTo>
                <a:cubicBezTo>
                  <a:pt x="197529" y="1371395"/>
                  <a:pt x="209154" y="1364982"/>
                  <a:pt x="220401" y="1357953"/>
                </a:cubicBezTo>
                <a:cubicBezTo>
                  <a:pt x="227356" y="1353606"/>
                  <a:pt x="233537" y="1347973"/>
                  <a:pt x="240873" y="1344305"/>
                </a:cubicBezTo>
                <a:cubicBezTo>
                  <a:pt x="251829" y="1338827"/>
                  <a:pt x="263799" y="1335632"/>
                  <a:pt x="274992" y="1330657"/>
                </a:cubicBezTo>
                <a:cubicBezTo>
                  <a:pt x="284288" y="1326525"/>
                  <a:pt x="292938" y="1321016"/>
                  <a:pt x="302288" y="1317009"/>
                </a:cubicBezTo>
                <a:cubicBezTo>
                  <a:pt x="330708" y="1304829"/>
                  <a:pt x="322333" y="1315381"/>
                  <a:pt x="356879" y="1296538"/>
                </a:cubicBezTo>
                <a:cubicBezTo>
                  <a:pt x="371279" y="1288684"/>
                  <a:pt x="384700" y="1279083"/>
                  <a:pt x="397822" y="1269242"/>
                </a:cubicBezTo>
                <a:cubicBezTo>
                  <a:pt x="406920" y="1262418"/>
                  <a:pt x="415243" y="1254413"/>
                  <a:pt x="425117" y="1248771"/>
                </a:cubicBezTo>
                <a:cubicBezTo>
                  <a:pt x="431362" y="1245202"/>
                  <a:pt x="439274" y="1245391"/>
                  <a:pt x="445589" y="1241947"/>
                </a:cubicBezTo>
                <a:cubicBezTo>
                  <a:pt x="464428" y="1231671"/>
                  <a:pt x="482325" y="1219730"/>
                  <a:pt x="500180" y="1207827"/>
                </a:cubicBezTo>
                <a:cubicBezTo>
                  <a:pt x="507004" y="1203278"/>
                  <a:pt x="513316" y="1197847"/>
                  <a:pt x="520652" y="1194179"/>
                </a:cubicBezTo>
                <a:cubicBezTo>
                  <a:pt x="527085" y="1190962"/>
                  <a:pt x="534299" y="1189630"/>
                  <a:pt x="541123" y="1187356"/>
                </a:cubicBezTo>
                <a:cubicBezTo>
                  <a:pt x="547947" y="1180532"/>
                  <a:pt x="553565" y="1172237"/>
                  <a:pt x="561595" y="1166884"/>
                </a:cubicBezTo>
                <a:cubicBezTo>
                  <a:pt x="567580" y="1162894"/>
                  <a:pt x="576981" y="1165146"/>
                  <a:pt x="582067" y="1160060"/>
                </a:cubicBezTo>
                <a:cubicBezTo>
                  <a:pt x="593665" y="1148462"/>
                  <a:pt x="609362" y="1119117"/>
                  <a:pt x="609362" y="1119117"/>
                </a:cubicBezTo>
                <a:cubicBezTo>
                  <a:pt x="607087" y="1110018"/>
                  <a:pt x="610170" y="1097272"/>
                  <a:pt x="602538" y="1091821"/>
                </a:cubicBezTo>
                <a:cubicBezTo>
                  <a:pt x="591279" y="1083779"/>
                  <a:pt x="574721" y="1089372"/>
                  <a:pt x="561595" y="1084997"/>
                </a:cubicBezTo>
                <a:cubicBezTo>
                  <a:pt x="553815" y="1082404"/>
                  <a:pt x="547253" y="1076799"/>
                  <a:pt x="541123" y="1071350"/>
                </a:cubicBezTo>
                <a:cubicBezTo>
                  <a:pt x="526697" y="1058527"/>
                  <a:pt x="515621" y="1041987"/>
                  <a:pt x="500180" y="1030406"/>
                </a:cubicBezTo>
                <a:cubicBezTo>
                  <a:pt x="481983" y="1016758"/>
                  <a:pt x="464515" y="1002080"/>
                  <a:pt x="445589" y="989463"/>
                </a:cubicBezTo>
                <a:cubicBezTo>
                  <a:pt x="425182" y="975859"/>
                  <a:pt x="401331" y="957513"/>
                  <a:pt x="377350" y="948520"/>
                </a:cubicBezTo>
                <a:cubicBezTo>
                  <a:pt x="368569" y="945227"/>
                  <a:pt x="359038" y="944391"/>
                  <a:pt x="350055" y="941696"/>
                </a:cubicBezTo>
                <a:cubicBezTo>
                  <a:pt x="336276" y="937562"/>
                  <a:pt x="323068" y="931537"/>
                  <a:pt x="309112" y="928048"/>
                </a:cubicBezTo>
                <a:cubicBezTo>
                  <a:pt x="270564" y="918411"/>
                  <a:pt x="291013" y="923063"/>
                  <a:pt x="247697" y="914400"/>
                </a:cubicBezTo>
                <a:cubicBezTo>
                  <a:pt x="238598" y="909851"/>
                  <a:pt x="229751" y="904760"/>
                  <a:pt x="220401" y="900753"/>
                </a:cubicBezTo>
                <a:cubicBezTo>
                  <a:pt x="195056" y="889891"/>
                  <a:pt x="202599" y="899566"/>
                  <a:pt x="179458" y="880281"/>
                </a:cubicBezTo>
                <a:cubicBezTo>
                  <a:pt x="112381" y="824382"/>
                  <a:pt x="199017" y="893017"/>
                  <a:pt x="145338" y="839338"/>
                </a:cubicBezTo>
                <a:cubicBezTo>
                  <a:pt x="139539" y="833539"/>
                  <a:pt x="131691" y="830239"/>
                  <a:pt x="124867" y="825690"/>
                </a:cubicBezTo>
                <a:cubicBezTo>
                  <a:pt x="115768" y="812042"/>
                  <a:pt x="109169" y="796346"/>
                  <a:pt x="97571" y="784747"/>
                </a:cubicBezTo>
                <a:cubicBezTo>
                  <a:pt x="90747" y="777923"/>
                  <a:pt x="82709" y="772128"/>
                  <a:pt x="77100" y="764275"/>
                </a:cubicBezTo>
                <a:cubicBezTo>
                  <a:pt x="71187" y="755997"/>
                  <a:pt x="68499" y="745811"/>
                  <a:pt x="63452" y="736979"/>
                </a:cubicBezTo>
                <a:cubicBezTo>
                  <a:pt x="59383" y="729858"/>
                  <a:pt x="54353" y="723332"/>
                  <a:pt x="49804" y="716508"/>
                </a:cubicBezTo>
                <a:cubicBezTo>
                  <a:pt x="47529" y="707409"/>
                  <a:pt x="45557" y="698230"/>
                  <a:pt x="42980" y="689212"/>
                </a:cubicBezTo>
                <a:cubicBezTo>
                  <a:pt x="41004" y="682296"/>
                  <a:pt x="36156" y="675934"/>
                  <a:pt x="36156" y="668741"/>
                </a:cubicBezTo>
                <a:cubicBezTo>
                  <a:pt x="36156" y="649858"/>
                  <a:pt x="41276" y="548747"/>
                  <a:pt x="49804" y="511791"/>
                </a:cubicBezTo>
                <a:cubicBezTo>
                  <a:pt x="53039" y="497773"/>
                  <a:pt x="60631" y="484955"/>
                  <a:pt x="63452" y="470848"/>
                </a:cubicBezTo>
                <a:cubicBezTo>
                  <a:pt x="74955" y="413336"/>
                  <a:pt x="62736" y="458872"/>
                  <a:pt x="83923" y="409433"/>
                </a:cubicBezTo>
                <a:cubicBezTo>
                  <a:pt x="86756" y="402822"/>
                  <a:pt x="87530" y="395395"/>
                  <a:pt x="90747" y="388962"/>
                </a:cubicBezTo>
                <a:cubicBezTo>
                  <a:pt x="94415" y="381626"/>
                  <a:pt x="100326" y="375611"/>
                  <a:pt x="104395" y="368490"/>
                </a:cubicBezTo>
                <a:cubicBezTo>
                  <a:pt x="109442" y="359658"/>
                  <a:pt x="112809" y="349917"/>
                  <a:pt x="118043" y="341194"/>
                </a:cubicBezTo>
                <a:cubicBezTo>
                  <a:pt x="126482" y="327129"/>
                  <a:pt x="136240" y="313899"/>
                  <a:pt x="145338" y="300251"/>
                </a:cubicBezTo>
                <a:cubicBezTo>
                  <a:pt x="149887" y="293427"/>
                  <a:pt x="155318" y="287115"/>
                  <a:pt x="158986" y="279779"/>
                </a:cubicBezTo>
                <a:cubicBezTo>
                  <a:pt x="163535" y="270681"/>
                  <a:pt x="168627" y="261834"/>
                  <a:pt x="172634" y="252484"/>
                </a:cubicBezTo>
                <a:cubicBezTo>
                  <a:pt x="175468" y="245872"/>
                  <a:pt x="175965" y="238300"/>
                  <a:pt x="179458" y="232012"/>
                </a:cubicBezTo>
                <a:cubicBezTo>
                  <a:pt x="187424" y="217674"/>
                  <a:pt x="201566" y="206630"/>
                  <a:pt x="206753" y="191069"/>
                </a:cubicBezTo>
                <a:cubicBezTo>
                  <a:pt x="228718" y="125175"/>
                  <a:pt x="193498" y="227618"/>
                  <a:pt x="227225" y="143302"/>
                </a:cubicBezTo>
                <a:cubicBezTo>
                  <a:pt x="232568" y="129945"/>
                  <a:pt x="232894" y="114329"/>
                  <a:pt x="240873" y="102359"/>
                </a:cubicBezTo>
                <a:cubicBezTo>
                  <a:pt x="285193" y="35875"/>
                  <a:pt x="215812" y="139133"/>
                  <a:pt x="274992" y="54591"/>
                </a:cubicBezTo>
                <a:cubicBezTo>
                  <a:pt x="284398" y="41154"/>
                  <a:pt x="288640" y="22747"/>
                  <a:pt x="302288" y="13648"/>
                </a:cubicBezTo>
                <a:lnTo>
                  <a:pt x="322759" y="0"/>
                </a:lnTo>
              </a:path>
            </a:pathLst>
          </a:cu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128290" y="2362200"/>
            <a:ext cx="4816844" cy="707886"/>
          </a:xfrm>
          <a:prstGeom prst="rect">
            <a:avLst/>
          </a:prstGeom>
          <a:noFill/>
        </p:spPr>
        <p:txBody>
          <a:bodyPr wrap="none" rtlCol="0">
            <a:spAutoFit/>
          </a:bodyPr>
          <a:lstStyle/>
          <a:p>
            <a:pPr algn="ctr"/>
            <a:r>
              <a:rPr lang="en-US" sz="2000" b="1" dirty="0" smtClean="0">
                <a:solidFill>
                  <a:srgbClr val="FF0000"/>
                </a:solidFill>
                <a:latin typeface="Arial"/>
                <a:cs typeface="Arial"/>
              </a:rPr>
              <a:t>Location traces can be </a:t>
            </a:r>
            <a:r>
              <a:rPr lang="en-US" sz="2000" b="1" dirty="0" err="1" smtClean="0">
                <a:solidFill>
                  <a:srgbClr val="FF0000"/>
                </a:solidFill>
                <a:latin typeface="Arial"/>
                <a:cs typeface="Arial"/>
              </a:rPr>
              <a:t>deanonymized</a:t>
            </a:r>
            <a:endParaRPr lang="en-US" sz="2000" b="1" dirty="0" smtClean="0">
              <a:solidFill>
                <a:srgbClr val="FF0000"/>
              </a:solidFill>
              <a:latin typeface="Arial"/>
              <a:cs typeface="Arial"/>
            </a:endParaRPr>
          </a:p>
          <a:p>
            <a:pPr algn="ctr"/>
            <a:r>
              <a:rPr lang="en-US" sz="2000" dirty="0" smtClean="0">
                <a:solidFill>
                  <a:schemeClr val="bg1">
                    <a:lumMod val="50000"/>
                  </a:schemeClr>
                </a:solidFill>
                <a:latin typeface="Arial"/>
                <a:cs typeface="Arial"/>
              </a:rPr>
              <a:t>[Beresford 03, Hoh 05-07, Krum 07]</a:t>
            </a:r>
            <a:endParaRPr lang="en-US" sz="2000" dirty="0">
              <a:solidFill>
                <a:schemeClr val="bg1">
                  <a:lumMod val="50000"/>
                </a:schemeClr>
              </a:solidFill>
              <a:latin typeface="Arial"/>
              <a:cs typeface="Arial"/>
            </a:endParaRPr>
          </a:p>
        </p:txBody>
      </p:sp>
      <p:pic>
        <p:nvPicPr>
          <p:cNvPr id="20" name="Picture 19" descr="bttracking_sightings.png"/>
          <p:cNvPicPr>
            <a:picLocks noChangeAspect="1"/>
          </p:cNvPicPr>
          <p:nvPr/>
        </p:nvPicPr>
        <p:blipFill>
          <a:blip r:embed="rId10"/>
          <a:stretch>
            <a:fillRect/>
          </a:stretch>
        </p:blipFill>
        <p:spPr>
          <a:xfrm>
            <a:off x="5029200" y="4191000"/>
            <a:ext cx="3437685" cy="2147667"/>
          </a:xfrm>
          <a:prstGeom prst="rect">
            <a:avLst/>
          </a:prstGeom>
          <a:ln>
            <a:solidFill>
              <a:schemeClr val="tx1"/>
            </a:solidFill>
          </a:ln>
          <a:effectLst>
            <a:outerShdw blurRad="50800" dist="38100" dir="2700000" algn="tl" rotWithShape="0">
              <a:prstClr val="black">
                <a:alpha val="40000"/>
              </a:prstClr>
            </a:outerShdw>
          </a:effectLst>
        </p:spPr>
      </p:pic>
      <p:sp>
        <p:nvSpPr>
          <p:cNvPr id="22" name="TextBox 21"/>
          <p:cNvSpPr txBox="1"/>
          <p:nvPr/>
        </p:nvSpPr>
        <p:spPr>
          <a:xfrm>
            <a:off x="6934200" y="3581400"/>
            <a:ext cx="1397716" cy="338554"/>
          </a:xfrm>
          <a:prstGeom prst="rect">
            <a:avLst/>
          </a:prstGeom>
          <a:solidFill>
            <a:schemeClr val="bg1"/>
          </a:solidFill>
          <a:effectLst>
            <a:softEdge rad="63500"/>
          </a:effectLst>
        </p:spPr>
        <p:txBody>
          <a:bodyPr wrap="square" rtlCol="0">
            <a:spAutoFit/>
          </a:bodyPr>
          <a:lstStyle/>
          <a:p>
            <a:pPr algn="ctr"/>
            <a:r>
              <a:rPr lang="en-US" sz="1600" b="1" dirty="0" smtClean="0">
                <a:latin typeface="Arial Narrow"/>
                <a:cs typeface="Arial Narrow"/>
              </a:rPr>
              <a:t>Kim’s House</a:t>
            </a:r>
            <a:endParaRPr lang="en-US" sz="1600" b="1" dirty="0">
              <a:latin typeface="Arial Narrow"/>
              <a:cs typeface="Arial Narrow"/>
            </a:endParaRPr>
          </a:p>
        </p:txBody>
      </p:sp>
    </p:spTree>
    <p:custDataLst>
      <p:tags r:id="rId1"/>
    </p:custDataLst>
    <p:extLst>
      <p:ext uri="{BB962C8B-B14F-4D97-AF65-F5344CB8AC3E}">
        <p14:creationId xmlns:p14="http://schemas.microsoft.com/office/powerpoint/2010/main" val="1399428890"/>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500"/>
                                        <p:tgtEl>
                                          <p:spTgt spid="2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childTnLst>
                          </p:cTn>
                        </p:par>
                        <p:par>
                          <p:cTn id="14" fill="hold">
                            <p:stCondLst>
                              <p:cond delay="500"/>
                            </p:stCondLst>
                            <p:childTnLst>
                              <p:par>
                                <p:cTn id="15" presetID="22" presetClass="entr" presetSubtype="2"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right)">
                                      <p:cBhvr>
                                        <p:cTn id="17" dur="1000"/>
                                        <p:tgtEl>
                                          <p:spTgt spid="25"/>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down)">
                                      <p:cBhvr>
                                        <p:cTn id="20" dur="1000"/>
                                        <p:tgtEl>
                                          <p:spTgt spid="24"/>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down)">
                                      <p:cBhvr>
                                        <p:cTn id="23"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27" grpId="0"/>
      <p:bldP spid="22" grpId="0" animBg="1"/>
    </p:bld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20" name="Rectangle 2"/>
          <p:cNvSpPr>
            <a:spLocks noGrp="1" noChangeArrowheads="1"/>
          </p:cNvSpPr>
          <p:nvPr>
            <p:ph type="title"/>
          </p:nvPr>
        </p:nvSpPr>
        <p:spPr/>
        <p:txBody>
          <a:bodyPr/>
          <a:lstStyle/>
          <a:p>
            <a:r>
              <a:rPr lang="en-US" smtClean="0"/>
              <a:t>Geo-fencing</a:t>
            </a:r>
            <a:endParaRPr lang="en-US" dirty="0" smtClean="0"/>
          </a:p>
        </p:txBody>
      </p:sp>
      <p:sp>
        <p:nvSpPr>
          <p:cNvPr id="34821" name="Rectangle 3"/>
          <p:cNvSpPr>
            <a:spLocks noGrp="1" noChangeArrowheads="1"/>
          </p:cNvSpPr>
          <p:nvPr>
            <p:ph idx="1"/>
          </p:nvPr>
        </p:nvSpPr>
        <p:spPr/>
        <p:txBody>
          <a:bodyPr>
            <a:normAutofit/>
          </a:bodyPr>
          <a:lstStyle/>
          <a:p>
            <a:r>
              <a:rPr lang="en-US" dirty="0" smtClean="0"/>
              <a:t>Build on the “virtual walls” model of wireless for privacy [Kapadia’07]: goal is to approximately confine connectivity with “virtual walls”</a:t>
            </a:r>
          </a:p>
          <a:p>
            <a:pPr lvl="1"/>
            <a:r>
              <a:rPr lang="en-US" dirty="0" smtClean="0"/>
              <a:t>E.g., to an apartment, conference room, office</a:t>
            </a:r>
          </a:p>
          <a:p>
            <a:pPr lvl="1"/>
            <a:endParaRPr lang="en-US" dirty="0" smtClean="0"/>
          </a:p>
          <a:p>
            <a:r>
              <a:rPr lang="en-US" dirty="0" smtClean="0"/>
              <a:t>Prevents information </a:t>
            </a:r>
            <a:r>
              <a:rPr lang="en-US" dirty="0" smtClean="0"/>
              <a:t>reception outside intended service area for improved privacy and security</a:t>
            </a:r>
          </a:p>
          <a:p>
            <a:endParaRPr lang="en-US" dirty="0" smtClean="0"/>
          </a:p>
          <a:p>
            <a:r>
              <a:rPr lang="en-US" dirty="0" smtClean="0"/>
              <a:t>May be able to improve coverage within service area and reduce interference across service areas</a:t>
            </a:r>
          </a:p>
          <a:p>
            <a:pPr lvl="1"/>
            <a:endParaRPr lang="en-US" dirty="0" smtClean="0"/>
          </a:p>
        </p:txBody>
      </p:sp>
      <p:sp>
        <p:nvSpPr>
          <p:cNvPr id="34819" name="Slide Number Placeholder 5"/>
          <p:cNvSpPr>
            <a:spLocks noGrp="1"/>
          </p:cNvSpPr>
          <p:nvPr>
            <p:ph type="sldNum" sz="quarter" idx="12"/>
          </p:nvPr>
        </p:nvSpPr>
        <p:spPr/>
        <p:txBody>
          <a:bodyPr/>
          <a:lstStyle/>
          <a:p>
            <a:fld id="{B0AF1B08-59FF-4211-A835-C96AEA26A10C}" type="slidenum">
              <a:rPr lang="en-US" smtClean="0"/>
              <a:pPr/>
              <a:t>50</a:t>
            </a:fld>
            <a:endParaRPr lang="en-US"/>
          </a:p>
        </p:txBody>
      </p:sp>
    </p:spTree>
    <p:extLst>
      <p:ext uri="{BB962C8B-B14F-4D97-AF65-F5344CB8AC3E}">
        <p14:creationId xmlns:p14="http://schemas.microsoft.com/office/powerpoint/2010/main" val="211727360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Geo-fencing</a:t>
            </a:r>
            <a:endParaRPr lang="en-US" dirty="0"/>
          </a:p>
        </p:txBody>
      </p:sp>
      <p:sp>
        <p:nvSpPr>
          <p:cNvPr id="13" name="Content Placeholder 12"/>
          <p:cNvSpPr>
            <a:spLocks noGrp="1"/>
          </p:cNvSpPr>
          <p:nvPr>
            <p:ph idx="1"/>
          </p:nvPr>
        </p:nvSpPr>
        <p:spPr>
          <a:xfrm>
            <a:off x="304800" y="1066800"/>
            <a:ext cx="8534400" cy="5059363"/>
          </a:xfrm>
        </p:spPr>
        <p:txBody>
          <a:bodyPr>
            <a:normAutofit lnSpcReduction="10000"/>
          </a:bodyPr>
          <a:lstStyle/>
          <a:p>
            <a:r>
              <a:rPr lang="en-US" dirty="0" smtClean="0"/>
              <a:t>Use steerable directional antennas to focus signals on a specified region</a:t>
            </a:r>
          </a:p>
          <a:p>
            <a:endParaRPr lang="en-US" dirty="0" smtClean="0"/>
          </a:p>
          <a:p>
            <a:r>
              <a:rPr lang="en-US" dirty="0" smtClean="0"/>
              <a:t>Stripe data across antennas to provide coverage only in the region</a:t>
            </a:r>
          </a:p>
          <a:p>
            <a:endParaRPr lang="en-US" dirty="0" smtClean="0"/>
          </a:p>
          <a:p>
            <a:r>
              <a:rPr lang="en-US" dirty="0" smtClean="0"/>
              <a:t>Code the packets</a:t>
            </a:r>
            <a:br>
              <a:rPr lang="en-US" dirty="0" smtClean="0"/>
            </a:br>
            <a:r>
              <a:rPr lang="en-US" dirty="0" smtClean="0"/>
              <a:t>transmitted by</a:t>
            </a:r>
            <a:br>
              <a:rPr lang="en-US" dirty="0" smtClean="0"/>
            </a:br>
            <a:r>
              <a:rPr lang="en-US" dirty="0" smtClean="0"/>
              <a:t>the antennas to </a:t>
            </a:r>
            <a:br>
              <a:rPr lang="en-US" dirty="0" smtClean="0"/>
            </a:br>
            <a:r>
              <a:rPr lang="en-US" dirty="0" smtClean="0"/>
              <a:t>prevent partial </a:t>
            </a:r>
            <a:br>
              <a:rPr lang="en-US" dirty="0" smtClean="0"/>
            </a:br>
            <a:r>
              <a:rPr lang="en-US" dirty="0" smtClean="0"/>
              <a:t>information </a:t>
            </a:r>
            <a:br>
              <a:rPr lang="en-US" dirty="0" smtClean="0"/>
            </a:br>
            <a:r>
              <a:rPr lang="en-US" dirty="0" smtClean="0"/>
              <a:t>retrieval</a:t>
            </a:r>
          </a:p>
          <a:p>
            <a:endParaRPr lang="en-US" dirty="0" smtClean="0"/>
          </a:p>
          <a:p>
            <a:endParaRPr lang="en-US" dirty="0" smtClean="0"/>
          </a:p>
          <a:p>
            <a:endParaRPr lang="en-US" dirty="0" smtClean="0"/>
          </a:p>
          <a:p>
            <a:endParaRPr lang="en-US" dirty="0"/>
          </a:p>
        </p:txBody>
      </p:sp>
      <p:grpSp>
        <p:nvGrpSpPr>
          <p:cNvPr id="2" name="Group 14"/>
          <p:cNvGrpSpPr/>
          <p:nvPr/>
        </p:nvGrpSpPr>
        <p:grpSpPr>
          <a:xfrm>
            <a:off x="3962400" y="3048000"/>
            <a:ext cx="5181600" cy="3810000"/>
            <a:chOff x="3810000" y="2819400"/>
            <a:chExt cx="5029200" cy="3810000"/>
          </a:xfrm>
        </p:grpSpPr>
        <p:sp>
          <p:nvSpPr>
            <p:cNvPr id="9" name="Rectangle 8"/>
            <p:cNvSpPr/>
            <p:nvPr/>
          </p:nvSpPr>
          <p:spPr>
            <a:xfrm>
              <a:off x="3810000" y="2819400"/>
              <a:ext cx="5029200" cy="381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3" descr="archi"/>
            <p:cNvPicPr>
              <a:picLocks noChangeAspect="1" noChangeArrowheads="1"/>
            </p:cNvPicPr>
            <p:nvPr/>
          </p:nvPicPr>
          <p:blipFill>
            <a:blip r:embed="rId2"/>
            <a:stretch>
              <a:fillRect/>
            </a:stretch>
          </p:blipFill>
          <p:spPr>
            <a:xfrm>
              <a:off x="3962400" y="2937669"/>
              <a:ext cx="4719108" cy="3539331"/>
            </a:xfrm>
            <a:prstGeom prst="rect">
              <a:avLst/>
            </a:prstGeom>
          </p:spPr>
        </p:pic>
      </p:grpSp>
      <p:sp>
        <p:nvSpPr>
          <p:cNvPr id="7" name="Slide Number Placeholder 6"/>
          <p:cNvSpPr>
            <a:spLocks noGrp="1"/>
          </p:cNvSpPr>
          <p:nvPr>
            <p:ph type="sldNum" sz="quarter" idx="12"/>
          </p:nvPr>
        </p:nvSpPr>
        <p:spPr/>
        <p:txBody>
          <a:bodyPr/>
          <a:lstStyle/>
          <a:p>
            <a:fld id="{B6F15528-21DE-4FAA-801E-634DDDAF4B2B}" type="slidenum">
              <a:rPr lang="en-US" smtClean="0"/>
              <a:pPr/>
              <a:t>51</a:t>
            </a:fld>
            <a:endParaRPr lang="en-US"/>
          </a:p>
        </p:txBody>
      </p:sp>
    </p:spTree>
    <p:extLst>
      <p:ext uri="{BB962C8B-B14F-4D97-AF65-F5344CB8AC3E}">
        <p14:creationId xmlns:p14="http://schemas.microsoft.com/office/powerpoint/2010/main" val="412853937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 name="Rectangle 9"/>
          <p:cNvSpPr/>
          <p:nvPr/>
        </p:nvSpPr>
        <p:spPr>
          <a:xfrm>
            <a:off x="1447800" y="1066800"/>
            <a:ext cx="6019800" cy="2743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68" name="Rectangle 11"/>
          <p:cNvSpPr>
            <a:spLocks noGrp="1" noChangeArrowheads="1"/>
          </p:cNvSpPr>
          <p:nvPr>
            <p:ph type="title"/>
          </p:nvPr>
        </p:nvSpPr>
        <p:spPr/>
        <p:txBody>
          <a:bodyPr>
            <a:normAutofit/>
          </a:bodyPr>
          <a:lstStyle/>
          <a:p>
            <a:r>
              <a:rPr lang="en-US" dirty="0" smtClean="0"/>
              <a:t>Geo-fencing </a:t>
            </a:r>
            <a:r>
              <a:rPr lang="en-US" dirty="0"/>
              <a:t>R</a:t>
            </a:r>
            <a:r>
              <a:rPr lang="en-US" dirty="0" smtClean="0"/>
              <a:t>esults</a:t>
            </a:r>
          </a:p>
        </p:txBody>
      </p:sp>
      <p:sp>
        <p:nvSpPr>
          <p:cNvPr id="36869" name="Rectangle 12"/>
          <p:cNvSpPr>
            <a:spLocks noGrp="1" noChangeArrowheads="1"/>
          </p:cNvSpPr>
          <p:nvPr>
            <p:ph type="body" idx="1"/>
          </p:nvPr>
        </p:nvSpPr>
        <p:spPr>
          <a:xfrm>
            <a:off x="304800" y="3703637"/>
            <a:ext cx="8534400" cy="2773363"/>
          </a:xfrm>
        </p:spPr>
        <p:txBody>
          <a:bodyPr>
            <a:normAutofit/>
          </a:bodyPr>
          <a:lstStyle/>
          <a:p>
            <a:endParaRPr lang="en-US" dirty="0" smtClean="0"/>
          </a:p>
          <a:p>
            <a:r>
              <a:rPr lang="en-US" dirty="0" smtClean="0"/>
              <a:t>Indoor multipath reflections significantly distort antenna radiation pattern</a:t>
            </a:r>
          </a:p>
          <a:p>
            <a:r>
              <a:rPr lang="en-US" dirty="0" smtClean="0"/>
              <a:t>Need periodic tuning of the antenna directions to track changes in environment</a:t>
            </a:r>
          </a:p>
        </p:txBody>
      </p:sp>
      <p:sp>
        <p:nvSpPr>
          <p:cNvPr id="36867" name="Slide Number Placeholder 5"/>
          <p:cNvSpPr>
            <a:spLocks noGrp="1"/>
          </p:cNvSpPr>
          <p:nvPr>
            <p:ph type="sldNum" sz="quarter" idx="12"/>
          </p:nvPr>
        </p:nvSpPr>
        <p:spPr/>
        <p:txBody>
          <a:bodyPr/>
          <a:lstStyle/>
          <a:p>
            <a:fld id="{E5C21C20-3D38-4AC7-BE1B-25A9F6C36D6C}" type="slidenum">
              <a:rPr lang="en-US" smtClean="0"/>
              <a:pPr/>
              <a:t>52</a:t>
            </a:fld>
            <a:endParaRPr lang="en-US"/>
          </a:p>
        </p:txBody>
      </p:sp>
      <p:sp>
        <p:nvSpPr>
          <p:cNvPr id="36870" name="Text Box 3"/>
          <p:cNvSpPr txBox="1">
            <a:spLocks noChangeArrowheads="1"/>
          </p:cNvSpPr>
          <p:nvPr/>
        </p:nvSpPr>
        <p:spPr bwMode="auto">
          <a:xfrm>
            <a:off x="150813" y="1722438"/>
            <a:ext cx="3992562" cy="519112"/>
          </a:xfrm>
          <a:prstGeom prst="rect">
            <a:avLst/>
          </a:prstGeom>
          <a:noFill/>
          <a:ln w="50800" algn="ctr">
            <a:noFill/>
            <a:miter lim="800000"/>
            <a:headEnd/>
            <a:tailEnd/>
          </a:ln>
        </p:spPr>
        <p:txBody>
          <a:bodyPr>
            <a:spAutoFit/>
          </a:bodyPr>
          <a:lstStyle/>
          <a:p>
            <a:pPr algn="l">
              <a:spcBef>
                <a:spcPct val="50000"/>
              </a:spcBef>
            </a:pPr>
            <a:endParaRPr lang="en-US" sz="2800" b="1"/>
          </a:p>
        </p:txBody>
      </p:sp>
      <p:pic>
        <p:nvPicPr>
          <p:cNvPr id="36871" name="Picture 8" descr="screenshot-demo"/>
          <p:cNvPicPr>
            <a:picLocks noChangeAspect="1" noChangeArrowheads="1"/>
          </p:cNvPicPr>
          <p:nvPr/>
        </p:nvPicPr>
        <p:blipFill>
          <a:blip r:embed="rId2"/>
          <a:srcRect t="29478"/>
          <a:stretch>
            <a:fillRect/>
          </a:stretch>
        </p:blipFill>
        <p:spPr bwMode="auto">
          <a:xfrm>
            <a:off x="1608138" y="1233488"/>
            <a:ext cx="5726112" cy="2441575"/>
          </a:xfrm>
          <a:prstGeom prst="rect">
            <a:avLst/>
          </a:prstGeom>
          <a:noFill/>
          <a:ln w="9525">
            <a:noFill/>
            <a:miter lim="800000"/>
            <a:headEnd/>
            <a:tailEnd/>
          </a:ln>
        </p:spPr>
      </p:pic>
      <p:sp>
        <p:nvSpPr>
          <p:cNvPr id="36872" name="Line 9"/>
          <p:cNvSpPr>
            <a:spLocks noChangeShapeType="1"/>
          </p:cNvSpPr>
          <p:nvPr/>
        </p:nvSpPr>
        <p:spPr bwMode="auto">
          <a:xfrm flipH="1" flipV="1">
            <a:off x="4011613" y="2166938"/>
            <a:ext cx="652462" cy="823912"/>
          </a:xfrm>
          <a:prstGeom prst="line">
            <a:avLst/>
          </a:prstGeom>
          <a:noFill/>
          <a:ln w="50800">
            <a:solidFill>
              <a:schemeClr val="tx1"/>
            </a:solidFill>
            <a:round/>
            <a:headEnd/>
            <a:tailEnd type="triangle" w="med" len="med"/>
          </a:ln>
        </p:spPr>
        <p:txBody>
          <a:bodyPr wrap="none" anchor="ctr"/>
          <a:lstStyle/>
          <a:p>
            <a:endParaRPr lang="en-US"/>
          </a:p>
        </p:txBody>
      </p:sp>
      <p:sp>
        <p:nvSpPr>
          <p:cNvPr id="36873" name="Text Box 10"/>
          <p:cNvSpPr txBox="1">
            <a:spLocks noChangeArrowheads="1"/>
          </p:cNvSpPr>
          <p:nvPr/>
        </p:nvSpPr>
        <p:spPr bwMode="auto">
          <a:xfrm>
            <a:off x="4497388" y="2917825"/>
            <a:ext cx="2393950" cy="679450"/>
          </a:xfrm>
          <a:prstGeom prst="rect">
            <a:avLst/>
          </a:prstGeom>
          <a:solidFill>
            <a:schemeClr val="bg1"/>
          </a:solidFill>
          <a:ln w="38100">
            <a:solidFill>
              <a:schemeClr val="tx1"/>
            </a:solidFill>
            <a:miter lim="800000"/>
            <a:headEnd/>
            <a:tailEnd/>
          </a:ln>
        </p:spPr>
        <p:txBody>
          <a:bodyPr wrap="none">
            <a:spAutoFit/>
          </a:bodyPr>
          <a:lstStyle/>
          <a:p>
            <a:pPr eaLnBrk="1" hangingPunct="1"/>
            <a:r>
              <a:rPr lang="en-US" sz="1800">
                <a:latin typeface="Arial" charset="0"/>
                <a:cs typeface="Arial" charset="0"/>
              </a:rPr>
              <a:t>Coverage confined to</a:t>
            </a:r>
            <a:br>
              <a:rPr lang="en-US" sz="1800">
                <a:latin typeface="Arial" charset="0"/>
                <a:cs typeface="Arial" charset="0"/>
              </a:rPr>
            </a:br>
            <a:r>
              <a:rPr lang="en-US" sz="1800">
                <a:latin typeface="Arial" charset="0"/>
                <a:cs typeface="Arial" charset="0"/>
              </a:rPr>
              <a:t>single location</a:t>
            </a:r>
          </a:p>
        </p:txBody>
      </p:sp>
    </p:spTree>
    <p:extLst>
      <p:ext uri="{BB962C8B-B14F-4D97-AF65-F5344CB8AC3E}">
        <p14:creationId xmlns:p14="http://schemas.microsoft.com/office/powerpoint/2010/main" val="26882119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 name="Group 100"/>
          <p:cNvGrpSpPr>
            <a:grpSpLocks/>
          </p:cNvGrpSpPr>
          <p:nvPr/>
        </p:nvGrpSpPr>
        <p:grpSpPr bwMode="auto">
          <a:xfrm>
            <a:off x="2667000" y="4572000"/>
            <a:ext cx="4343400" cy="838200"/>
            <a:chOff x="2666976" y="4571316"/>
            <a:chExt cx="4343350" cy="838884"/>
          </a:xfrm>
          <a:blipFill>
            <a:blip r:embed="rId3"/>
            <a:tile tx="0" ty="0" sx="100000" sy="100000" flip="none" algn="tl"/>
          </a:blipFill>
          <a:effectLst>
            <a:outerShdw blurRad="50800" dist="38100" dir="5400000" algn="t" rotWithShape="0">
              <a:prstClr val="black">
                <a:alpha val="40000"/>
              </a:prstClr>
            </a:outerShdw>
          </a:effectLst>
        </p:grpSpPr>
        <p:sp>
          <p:nvSpPr>
            <p:cNvPr id="23" name="Rectangle 22"/>
            <p:cNvSpPr/>
            <p:nvPr/>
          </p:nvSpPr>
          <p:spPr bwMode="auto">
            <a:xfrm>
              <a:off x="2666976" y="4571316"/>
              <a:ext cx="1600182" cy="381311"/>
            </a:xfrm>
            <a:prstGeom prst="rect">
              <a:avLst/>
            </a:prstGeom>
            <a:grp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dirty="0">
                <a:solidFill>
                  <a:schemeClr val="tx1"/>
                </a:solidFill>
              </a:endParaRPr>
            </a:p>
          </p:txBody>
        </p:sp>
        <p:sp>
          <p:nvSpPr>
            <p:cNvPr id="24" name="Rectangle 23"/>
            <p:cNvSpPr/>
            <p:nvPr/>
          </p:nvSpPr>
          <p:spPr bwMode="auto">
            <a:xfrm>
              <a:off x="4267158" y="4571316"/>
              <a:ext cx="2362173" cy="381311"/>
            </a:xfrm>
            <a:prstGeom prst="rect">
              <a:avLst/>
            </a:prstGeom>
            <a:grp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dirty="0"/>
            </a:p>
          </p:txBody>
        </p:sp>
        <p:sp>
          <p:nvSpPr>
            <p:cNvPr id="36" name="Rectangle 35"/>
            <p:cNvSpPr/>
            <p:nvPr/>
          </p:nvSpPr>
          <p:spPr bwMode="auto">
            <a:xfrm>
              <a:off x="3047972" y="5028889"/>
              <a:ext cx="1600182" cy="381311"/>
            </a:xfrm>
            <a:prstGeom prst="rect">
              <a:avLst/>
            </a:prstGeom>
            <a:grp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dirty="0">
                <a:solidFill>
                  <a:schemeClr val="tx1"/>
                </a:solidFill>
              </a:endParaRPr>
            </a:p>
          </p:txBody>
        </p:sp>
        <p:sp>
          <p:nvSpPr>
            <p:cNvPr id="37" name="Rectangle 36"/>
            <p:cNvSpPr/>
            <p:nvPr/>
          </p:nvSpPr>
          <p:spPr bwMode="auto">
            <a:xfrm>
              <a:off x="4648153" y="5028889"/>
              <a:ext cx="2362173" cy="381311"/>
            </a:xfrm>
            <a:prstGeom prst="rect">
              <a:avLst/>
            </a:prstGeom>
            <a:grp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dirty="0"/>
            </a:p>
          </p:txBody>
        </p:sp>
      </p:grpSp>
      <p:pic>
        <p:nvPicPr>
          <p:cNvPr id="56" name="Picture 61" descr="kindle.png"/>
          <p:cNvPicPr>
            <a:picLocks noChangeAspect="1"/>
          </p:cNvPicPr>
          <p:nvPr/>
        </p:nvPicPr>
        <p:blipFill>
          <a:blip r:embed="rId4" cstate="screen"/>
          <a:srcRect/>
          <a:stretch>
            <a:fillRect/>
          </a:stretch>
        </p:blipFill>
        <p:spPr bwMode="auto">
          <a:xfrm>
            <a:off x="2667000" y="4952999"/>
            <a:ext cx="1068388" cy="1046163"/>
          </a:xfrm>
          <a:prstGeom prst="rect">
            <a:avLst/>
          </a:prstGeom>
          <a:noFill/>
          <a:ln w="9525">
            <a:noFill/>
            <a:miter lim="800000"/>
            <a:headEnd/>
            <a:tailEnd/>
          </a:ln>
          <a:effectLst>
            <a:outerShdw blurRad="50800" dist="38100" dir="5400000" algn="t" rotWithShape="0">
              <a:prstClr val="black">
                <a:alpha val="40000"/>
              </a:prstClr>
            </a:outerShdw>
          </a:effectLst>
        </p:spPr>
      </p:pic>
      <p:pic>
        <p:nvPicPr>
          <p:cNvPr id="55" name="Picture 55" descr="cannon.png"/>
          <p:cNvPicPr>
            <a:picLocks noChangeAspect="1"/>
          </p:cNvPicPr>
          <p:nvPr/>
        </p:nvPicPr>
        <p:blipFill>
          <a:blip r:embed="rId5" cstate="screen"/>
          <a:srcRect/>
          <a:stretch>
            <a:fillRect/>
          </a:stretch>
        </p:blipFill>
        <p:spPr bwMode="auto">
          <a:xfrm>
            <a:off x="5867400" y="4267199"/>
            <a:ext cx="481013" cy="346075"/>
          </a:xfrm>
          <a:prstGeom prst="rect">
            <a:avLst/>
          </a:prstGeom>
          <a:noFill/>
          <a:ln w="9525">
            <a:noFill/>
            <a:miter lim="800000"/>
            <a:headEnd/>
            <a:tailEnd/>
          </a:ln>
          <a:effectLst>
            <a:outerShdw blurRad="50800" dist="38100" dir="5400000" algn="t" rotWithShape="0">
              <a:prstClr val="black">
                <a:alpha val="40000"/>
              </a:prstClr>
            </a:outerShdw>
          </a:effectLst>
        </p:spPr>
      </p:pic>
      <p:cxnSp>
        <p:nvCxnSpPr>
          <p:cNvPr id="53" name="Straight Arrow Connector 52"/>
          <p:cNvCxnSpPr>
            <a:stCxn id="52" idx="3"/>
          </p:cNvCxnSpPr>
          <p:nvPr/>
        </p:nvCxnSpPr>
        <p:spPr>
          <a:xfrm>
            <a:off x="4648200" y="6167437"/>
            <a:ext cx="762000" cy="85724"/>
          </a:xfrm>
          <a:prstGeom prst="straightConnector1">
            <a:avLst/>
          </a:prstGeom>
          <a:ln w="76200">
            <a:solidFill>
              <a:srgbClr val="FFFF00">
                <a:alpha val="70000"/>
              </a:srgbClr>
            </a:solidFill>
            <a:headEnd type="none" w="med" len="med"/>
            <a:tailEnd type="triangl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 name="Group 26"/>
          <p:cNvGrpSpPr>
            <a:grpSpLocks/>
          </p:cNvGrpSpPr>
          <p:nvPr/>
        </p:nvGrpSpPr>
        <p:grpSpPr bwMode="auto">
          <a:xfrm>
            <a:off x="2667000" y="3505200"/>
            <a:ext cx="3962400" cy="380689"/>
            <a:chOff x="2744714" y="3352116"/>
            <a:chExt cx="3962400" cy="381000"/>
          </a:xfrm>
          <a:blipFill>
            <a:blip r:embed="rId3"/>
            <a:tile tx="0" ty="0" sx="100000" sy="100000" flip="none" algn="tl"/>
          </a:blipFill>
          <a:effectLst>
            <a:outerShdw blurRad="50800" dist="38100" dir="2700000" algn="tl" rotWithShape="0">
              <a:prstClr val="black">
                <a:alpha val="40000"/>
              </a:prstClr>
            </a:outerShdw>
          </a:effectLst>
        </p:grpSpPr>
        <p:sp>
          <p:nvSpPr>
            <p:cNvPr id="16" name="Rectangle 15"/>
            <p:cNvSpPr/>
            <p:nvPr/>
          </p:nvSpPr>
          <p:spPr bwMode="auto">
            <a:xfrm>
              <a:off x="2744714" y="3352116"/>
              <a:ext cx="1600200" cy="381311"/>
            </a:xfrm>
            <a:prstGeom prst="rect">
              <a:avLst/>
            </a:prstGeom>
            <a:grp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dirty="0">
                <a:solidFill>
                  <a:schemeClr val="tx1"/>
                </a:solidFill>
              </a:endParaRPr>
            </a:p>
          </p:txBody>
        </p:sp>
        <p:sp>
          <p:nvSpPr>
            <p:cNvPr id="17" name="Rectangle 16"/>
            <p:cNvSpPr/>
            <p:nvPr/>
          </p:nvSpPr>
          <p:spPr bwMode="auto">
            <a:xfrm>
              <a:off x="4344914" y="3352116"/>
              <a:ext cx="2362200" cy="381311"/>
            </a:xfrm>
            <a:prstGeom prst="rect">
              <a:avLst/>
            </a:prstGeom>
            <a:grp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dirty="0"/>
            </a:p>
          </p:txBody>
        </p:sp>
      </p:grpSp>
      <p:sp>
        <p:nvSpPr>
          <p:cNvPr id="44" name="Rectangle 43"/>
          <p:cNvSpPr/>
          <p:nvPr/>
        </p:nvSpPr>
        <p:spPr bwMode="auto">
          <a:xfrm>
            <a:off x="2667000" y="5638800"/>
            <a:ext cx="1752600" cy="381000"/>
          </a:xfrm>
          <a:prstGeom prst="rect">
            <a:avLst/>
          </a:prstGeom>
          <a:blipFill>
            <a:blip r:embed="rId3"/>
            <a:tile tx="0" ty="0" sx="100000" sy="100000" flip="none" algn="tl"/>
          </a:blipFill>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dirty="0">
              <a:solidFill>
                <a:schemeClr val="tx1"/>
              </a:solidFill>
            </a:endParaRPr>
          </a:p>
        </p:txBody>
      </p:sp>
      <p:sp>
        <p:nvSpPr>
          <p:cNvPr id="45" name="Rectangle 44"/>
          <p:cNvSpPr/>
          <p:nvPr/>
        </p:nvSpPr>
        <p:spPr bwMode="auto">
          <a:xfrm>
            <a:off x="4419600" y="5638800"/>
            <a:ext cx="2209800" cy="381000"/>
          </a:xfrm>
          <a:prstGeom prst="rect">
            <a:avLst/>
          </a:prstGeom>
          <a:blipFill>
            <a:blip r:embed="rId3"/>
            <a:tile tx="0" ty="0" sx="100000" sy="100000" flip="none" algn="tl"/>
          </a:blipFill>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dirty="0">
              <a:solidFill>
                <a:schemeClr val="bg1">
                  <a:lumMod val="50000"/>
                </a:schemeClr>
              </a:solidFill>
            </a:endParaRPr>
          </a:p>
        </p:txBody>
      </p:sp>
      <p:sp>
        <p:nvSpPr>
          <p:cNvPr id="10251" name="Title 1"/>
          <p:cNvSpPr>
            <a:spLocks noGrp="1"/>
          </p:cNvSpPr>
          <p:nvPr>
            <p:ph type="title"/>
          </p:nvPr>
        </p:nvSpPr>
        <p:spPr>
          <a:noFill/>
        </p:spPr>
        <p:txBody>
          <a:bodyPr>
            <a:normAutofit/>
          </a:bodyPr>
          <a:lstStyle/>
          <a:p>
            <a:pPr eaLnBrk="1" hangingPunct="1"/>
            <a:r>
              <a:rPr lang="en-US" sz="4000" b="1" dirty="0" smtClean="0"/>
              <a:t>Challenge</a:t>
            </a:r>
            <a:r>
              <a:rPr lang="en-US" sz="4000" dirty="0" smtClean="0"/>
              <a:t>: Filtering without Identifiers</a:t>
            </a:r>
          </a:p>
        </p:txBody>
      </p:sp>
      <p:sp>
        <p:nvSpPr>
          <p:cNvPr id="77" name="Slide Number Placeholder 76"/>
          <p:cNvSpPr>
            <a:spLocks noGrp="1"/>
          </p:cNvSpPr>
          <p:nvPr>
            <p:ph type="sldNum" sz="quarter" idx="12"/>
          </p:nvPr>
        </p:nvSpPr>
        <p:spPr/>
        <p:txBody>
          <a:bodyPr/>
          <a:lstStyle/>
          <a:p>
            <a:fld id="{26FF095B-7508-4EE0-8899-3B73C16B2014}" type="slidenum">
              <a:rPr lang="en-US" smtClean="0"/>
              <a:pPr/>
              <a:t>53</a:t>
            </a:fld>
            <a:endParaRPr lang="en-US"/>
          </a:p>
        </p:txBody>
      </p:sp>
      <p:grpSp>
        <p:nvGrpSpPr>
          <p:cNvPr id="4" name="Group 134"/>
          <p:cNvGrpSpPr/>
          <p:nvPr/>
        </p:nvGrpSpPr>
        <p:grpSpPr>
          <a:xfrm>
            <a:off x="381000" y="1676400"/>
            <a:ext cx="8588375" cy="461665"/>
            <a:chOff x="381000" y="1676400"/>
            <a:chExt cx="8588375" cy="461665"/>
          </a:xfrm>
        </p:grpSpPr>
        <p:sp>
          <p:nvSpPr>
            <p:cNvPr id="74" name="TextBox 188"/>
            <p:cNvSpPr txBox="1">
              <a:spLocks noChangeArrowheads="1"/>
            </p:cNvSpPr>
            <p:nvPr/>
          </p:nvSpPr>
          <p:spPr bwMode="auto">
            <a:xfrm>
              <a:off x="381000" y="1676400"/>
              <a:ext cx="3657600" cy="461665"/>
            </a:xfrm>
            <a:prstGeom prst="rect">
              <a:avLst/>
            </a:prstGeom>
            <a:solidFill>
              <a:schemeClr val="bg1"/>
            </a:solidFill>
            <a:ln w="9525">
              <a:noFill/>
              <a:miter lim="800000"/>
              <a:headEnd/>
              <a:tailEnd/>
            </a:ln>
            <a:effectLst>
              <a:softEdge rad="63500"/>
            </a:effectLst>
          </p:spPr>
          <p:txBody>
            <a:bodyPr wrap="square">
              <a:spAutoFit/>
            </a:bodyPr>
            <a:lstStyle/>
            <a:p>
              <a:pPr algn="ctr"/>
              <a:r>
                <a:rPr lang="en-US" sz="2400" dirty="0">
                  <a:latin typeface="Calibri" pitchFamily="34" charset="0"/>
                </a:rPr>
                <a:t>Which packets </a:t>
              </a:r>
              <a:r>
                <a:rPr lang="en-US" sz="2400" dirty="0" smtClean="0">
                  <a:latin typeface="Calibri" pitchFamily="34" charset="0"/>
                </a:rPr>
                <a:t>are for me?</a:t>
              </a:r>
              <a:endParaRPr lang="en-US" sz="2400" dirty="0">
                <a:latin typeface="Calibri" pitchFamily="34" charset="0"/>
              </a:endParaRPr>
            </a:p>
          </p:txBody>
        </p:sp>
        <p:sp>
          <p:nvSpPr>
            <p:cNvPr id="78" name="TextBox 189"/>
            <p:cNvSpPr txBox="1">
              <a:spLocks noChangeArrowheads="1"/>
            </p:cNvSpPr>
            <p:nvPr/>
          </p:nvSpPr>
          <p:spPr bwMode="auto">
            <a:xfrm>
              <a:off x="5334000" y="1676400"/>
              <a:ext cx="3635375" cy="461665"/>
            </a:xfrm>
            <a:prstGeom prst="rect">
              <a:avLst/>
            </a:prstGeom>
            <a:solidFill>
              <a:schemeClr val="bg1"/>
            </a:solidFill>
            <a:ln w="9525">
              <a:noFill/>
              <a:miter lim="800000"/>
              <a:headEnd/>
              <a:tailEnd/>
            </a:ln>
            <a:effectLst>
              <a:softEdge rad="63500"/>
            </a:effectLst>
          </p:spPr>
          <p:txBody>
            <a:bodyPr wrap="square">
              <a:spAutoFit/>
            </a:bodyPr>
            <a:lstStyle/>
            <a:p>
              <a:pPr algn="ctr"/>
              <a:r>
                <a:rPr lang="en-US" sz="2400" dirty="0">
                  <a:latin typeface="Calibri" pitchFamily="34" charset="0"/>
                </a:rPr>
                <a:t>Which </a:t>
              </a:r>
              <a:r>
                <a:rPr lang="en-US" sz="2400" dirty="0" smtClean="0">
                  <a:latin typeface="Calibri" pitchFamily="34" charset="0"/>
                </a:rPr>
                <a:t>packets are for me?</a:t>
              </a:r>
              <a:endParaRPr lang="en-US" sz="2400" dirty="0">
                <a:latin typeface="Calibri" pitchFamily="34" charset="0"/>
              </a:endParaRPr>
            </a:p>
          </p:txBody>
        </p:sp>
      </p:grpSp>
      <p:pic>
        <p:nvPicPr>
          <p:cNvPr id="50" name="Picture 59" descr="phone.png"/>
          <p:cNvPicPr>
            <a:picLocks noChangeAspect="1"/>
          </p:cNvPicPr>
          <p:nvPr/>
        </p:nvPicPr>
        <p:blipFill>
          <a:blip r:embed="rId6"/>
          <a:srcRect/>
          <a:stretch>
            <a:fillRect/>
          </a:stretch>
        </p:blipFill>
        <p:spPr bwMode="auto">
          <a:xfrm>
            <a:off x="4038600" y="3675062"/>
            <a:ext cx="457200" cy="631825"/>
          </a:xfrm>
          <a:prstGeom prst="rect">
            <a:avLst/>
          </a:prstGeom>
          <a:noFill/>
          <a:ln w="9525">
            <a:noFill/>
            <a:miter lim="800000"/>
            <a:headEnd/>
            <a:tailEnd/>
          </a:ln>
          <a:effectLst>
            <a:outerShdw blurRad="50800" dist="38100" dir="5400000" algn="t" rotWithShape="0">
              <a:prstClr val="black">
                <a:alpha val="40000"/>
              </a:prstClr>
            </a:outerShdw>
          </a:effectLst>
        </p:spPr>
      </p:pic>
      <p:pic>
        <p:nvPicPr>
          <p:cNvPr id="76" name="Picture 12" descr="alice.png"/>
          <p:cNvPicPr>
            <a:picLocks noChangeAspect="1"/>
          </p:cNvPicPr>
          <p:nvPr/>
        </p:nvPicPr>
        <p:blipFill>
          <a:blip r:embed="rId7"/>
          <a:srcRect/>
          <a:stretch>
            <a:fillRect/>
          </a:stretch>
        </p:blipFill>
        <p:spPr bwMode="auto">
          <a:xfrm>
            <a:off x="533400" y="2362200"/>
            <a:ext cx="688975" cy="700088"/>
          </a:xfrm>
          <a:prstGeom prst="rect">
            <a:avLst/>
          </a:prstGeom>
          <a:noFill/>
          <a:ln w="9525">
            <a:noFill/>
            <a:miter lim="800000"/>
            <a:headEnd/>
            <a:tailEnd/>
          </a:ln>
          <a:effectLst>
            <a:outerShdw blurRad="50800" dist="38100" dir="5400000" algn="t" rotWithShape="0">
              <a:prstClr val="black">
                <a:alpha val="40000"/>
              </a:prstClr>
            </a:outerShdw>
          </a:effectLst>
        </p:spPr>
      </p:pic>
      <p:grpSp>
        <p:nvGrpSpPr>
          <p:cNvPr id="5" name="Group 79"/>
          <p:cNvGrpSpPr/>
          <p:nvPr/>
        </p:nvGrpSpPr>
        <p:grpSpPr>
          <a:xfrm>
            <a:off x="1585927" y="2815262"/>
            <a:ext cx="5999181" cy="613721"/>
            <a:chOff x="1585927" y="2815262"/>
            <a:chExt cx="5999181" cy="613721"/>
          </a:xfrm>
          <a:effectLst>
            <a:outerShdw blurRad="50800" dist="38100" dir="5400000" algn="t" rotWithShape="0">
              <a:prstClr val="black">
                <a:alpha val="40000"/>
              </a:prstClr>
            </a:outerShdw>
          </a:effectLst>
        </p:grpSpPr>
        <p:pic>
          <p:nvPicPr>
            <p:cNvPr id="81" name="Picture 99" descr="radiowaves2.png"/>
            <p:cNvPicPr>
              <a:picLocks noChangeAspect="1"/>
            </p:cNvPicPr>
            <p:nvPr/>
          </p:nvPicPr>
          <p:blipFill>
            <a:blip r:embed="rId8"/>
            <a:srcRect/>
            <a:stretch>
              <a:fillRect/>
            </a:stretch>
          </p:blipFill>
          <p:spPr bwMode="auto">
            <a:xfrm rot="7643821">
              <a:off x="1509727" y="2895583"/>
              <a:ext cx="609600" cy="457200"/>
            </a:xfrm>
            <a:prstGeom prst="rect">
              <a:avLst/>
            </a:prstGeom>
            <a:noFill/>
            <a:ln w="9525">
              <a:noFill/>
              <a:miter lim="800000"/>
              <a:headEnd/>
              <a:tailEnd/>
            </a:ln>
          </p:spPr>
        </p:pic>
        <p:pic>
          <p:nvPicPr>
            <p:cNvPr id="82" name="Picture 99" descr="radiowaves2.png"/>
            <p:cNvPicPr>
              <a:picLocks noChangeAspect="1"/>
            </p:cNvPicPr>
            <p:nvPr/>
          </p:nvPicPr>
          <p:blipFill>
            <a:blip r:embed="rId8"/>
            <a:srcRect/>
            <a:stretch>
              <a:fillRect/>
            </a:stretch>
          </p:blipFill>
          <p:spPr bwMode="auto">
            <a:xfrm rot="14494919">
              <a:off x="7051708" y="2891462"/>
              <a:ext cx="609600" cy="457200"/>
            </a:xfrm>
            <a:prstGeom prst="rect">
              <a:avLst/>
            </a:prstGeom>
            <a:noFill/>
            <a:ln w="9525">
              <a:noFill/>
              <a:miter lim="800000"/>
              <a:headEnd/>
              <a:tailEnd/>
            </a:ln>
          </p:spPr>
        </p:pic>
      </p:grpSp>
      <p:pic>
        <p:nvPicPr>
          <p:cNvPr id="43" name="Picture 48" descr="psp.png"/>
          <p:cNvPicPr>
            <a:picLocks noChangeAspect="1"/>
          </p:cNvPicPr>
          <p:nvPr/>
        </p:nvPicPr>
        <p:blipFill>
          <a:blip r:embed="rId9"/>
          <a:srcRect/>
          <a:stretch>
            <a:fillRect/>
          </a:stretch>
        </p:blipFill>
        <p:spPr bwMode="auto">
          <a:xfrm>
            <a:off x="1371600" y="5181599"/>
            <a:ext cx="1066800" cy="804863"/>
          </a:xfrm>
          <a:prstGeom prst="rect">
            <a:avLst/>
          </a:prstGeom>
          <a:noFill/>
          <a:ln w="9525">
            <a:noFill/>
            <a:miter lim="800000"/>
            <a:headEnd/>
            <a:tailEnd/>
          </a:ln>
          <a:effectLst>
            <a:outerShdw blurRad="50800" dist="38100" dir="5400000" algn="t" rotWithShape="0">
              <a:prstClr val="black">
                <a:alpha val="40000"/>
              </a:prstClr>
            </a:outerShdw>
          </a:effectLst>
        </p:spPr>
      </p:pic>
      <p:pic>
        <p:nvPicPr>
          <p:cNvPr id="66" name="Picture 65" descr="radiowaves2.png"/>
          <p:cNvPicPr>
            <a:picLocks noChangeAspect="1"/>
          </p:cNvPicPr>
          <p:nvPr/>
        </p:nvPicPr>
        <p:blipFill>
          <a:blip r:embed="rId8"/>
          <a:srcRect/>
          <a:stretch>
            <a:fillRect/>
          </a:stretch>
        </p:blipFill>
        <p:spPr bwMode="auto">
          <a:xfrm>
            <a:off x="1600200" y="4697412"/>
            <a:ext cx="774700" cy="636587"/>
          </a:xfrm>
          <a:prstGeom prst="rect">
            <a:avLst/>
          </a:prstGeom>
          <a:noFill/>
          <a:ln w="9525">
            <a:noFill/>
            <a:miter lim="800000"/>
            <a:headEnd/>
            <a:tailEnd/>
          </a:ln>
          <a:effectLst>
            <a:outerShdw blurRad="50800" dist="38100" dir="5400000" algn="t" rotWithShape="0">
              <a:prstClr val="black">
                <a:alpha val="40000"/>
              </a:prstClr>
            </a:outerShdw>
          </a:effectLst>
        </p:spPr>
      </p:pic>
      <p:pic>
        <p:nvPicPr>
          <p:cNvPr id="64" name="Picture 63" descr="radiowaves2.png"/>
          <p:cNvPicPr>
            <a:picLocks noChangeAspect="1"/>
          </p:cNvPicPr>
          <p:nvPr/>
        </p:nvPicPr>
        <p:blipFill>
          <a:blip r:embed="rId10"/>
          <a:srcRect/>
          <a:stretch>
            <a:fillRect/>
          </a:stretch>
        </p:blipFill>
        <p:spPr bwMode="auto">
          <a:xfrm rot="11937795">
            <a:off x="4318702" y="5263578"/>
            <a:ext cx="573476" cy="412750"/>
          </a:xfrm>
          <a:prstGeom prst="rect">
            <a:avLst/>
          </a:prstGeom>
          <a:noFill/>
          <a:ln w="9525">
            <a:noFill/>
            <a:miter lim="800000"/>
            <a:headEnd/>
            <a:tailEnd/>
          </a:ln>
          <a:effectLst>
            <a:outerShdw blurRad="50800" dist="38100" dir="5400000" algn="t" rotWithShape="0">
              <a:prstClr val="black">
                <a:alpha val="40000"/>
              </a:prstClr>
            </a:outerShdw>
          </a:effectLst>
        </p:spPr>
      </p:pic>
      <p:pic>
        <p:nvPicPr>
          <p:cNvPr id="58" name="Picture 57" descr="radiowaves2.png"/>
          <p:cNvPicPr>
            <a:picLocks noChangeAspect="1"/>
          </p:cNvPicPr>
          <p:nvPr/>
        </p:nvPicPr>
        <p:blipFill>
          <a:blip r:embed="rId8"/>
          <a:srcRect/>
          <a:stretch>
            <a:fillRect/>
          </a:stretch>
        </p:blipFill>
        <p:spPr bwMode="auto">
          <a:xfrm>
            <a:off x="2971800" y="3352799"/>
            <a:ext cx="609600" cy="457200"/>
          </a:xfrm>
          <a:prstGeom prst="rect">
            <a:avLst/>
          </a:prstGeom>
          <a:noFill/>
          <a:ln w="9525">
            <a:noFill/>
            <a:miter lim="800000"/>
            <a:headEnd/>
            <a:tailEnd/>
          </a:ln>
          <a:effectLst>
            <a:outerShdw blurRad="50800" dist="38100" dir="5400000" algn="t" rotWithShape="0">
              <a:prstClr val="black">
                <a:alpha val="40000"/>
              </a:prstClr>
            </a:outerShdw>
          </a:effectLst>
        </p:spPr>
      </p:pic>
      <p:pic>
        <p:nvPicPr>
          <p:cNvPr id="61" name="Picture 60" descr="radiowaves2.png"/>
          <p:cNvPicPr>
            <a:picLocks noChangeAspect="1"/>
          </p:cNvPicPr>
          <p:nvPr/>
        </p:nvPicPr>
        <p:blipFill>
          <a:blip r:embed="rId8"/>
          <a:srcRect/>
          <a:stretch>
            <a:fillRect/>
          </a:stretch>
        </p:blipFill>
        <p:spPr bwMode="auto">
          <a:xfrm>
            <a:off x="2514600" y="3276599"/>
            <a:ext cx="457200" cy="457200"/>
          </a:xfrm>
          <a:prstGeom prst="rect">
            <a:avLst/>
          </a:prstGeom>
          <a:noFill/>
          <a:ln w="9525">
            <a:noFill/>
            <a:miter lim="800000"/>
            <a:headEnd/>
            <a:tailEnd/>
          </a:ln>
          <a:effectLst>
            <a:outerShdw blurRad="50800" dist="38100" dir="5400000" algn="t" rotWithShape="0">
              <a:prstClr val="black">
                <a:alpha val="40000"/>
              </a:prstClr>
            </a:outerShdw>
          </a:effectLst>
        </p:spPr>
      </p:pic>
      <p:pic>
        <p:nvPicPr>
          <p:cNvPr id="49" name="Picture 38" descr="itouch.png"/>
          <p:cNvPicPr>
            <a:picLocks noChangeAspect="1"/>
          </p:cNvPicPr>
          <p:nvPr/>
        </p:nvPicPr>
        <p:blipFill>
          <a:blip r:embed="rId11" cstate="screen"/>
          <a:srcRect/>
          <a:stretch>
            <a:fillRect/>
          </a:stretch>
        </p:blipFill>
        <p:spPr bwMode="auto">
          <a:xfrm>
            <a:off x="2590800" y="3733799"/>
            <a:ext cx="304800" cy="509588"/>
          </a:xfrm>
          <a:prstGeom prst="rect">
            <a:avLst/>
          </a:prstGeom>
          <a:noFill/>
          <a:ln w="9525">
            <a:noFill/>
            <a:miter lim="800000"/>
            <a:headEnd/>
            <a:tailEnd/>
          </a:ln>
          <a:effectLst>
            <a:outerShdw blurRad="50800" dist="38100" dir="5400000" algn="t" rotWithShape="0">
              <a:prstClr val="black">
                <a:alpha val="40000"/>
              </a:prstClr>
            </a:outerShdw>
          </a:effectLst>
        </p:spPr>
      </p:pic>
      <p:pic>
        <p:nvPicPr>
          <p:cNvPr id="52" name="Picture 11" descr="nikeipod2.png"/>
          <p:cNvPicPr>
            <a:picLocks noChangeAspect="1"/>
          </p:cNvPicPr>
          <p:nvPr/>
        </p:nvPicPr>
        <p:blipFill>
          <a:blip r:embed="rId12" cstate="screen"/>
          <a:srcRect/>
          <a:stretch>
            <a:fillRect/>
          </a:stretch>
        </p:blipFill>
        <p:spPr bwMode="auto">
          <a:xfrm>
            <a:off x="3962400" y="5638799"/>
            <a:ext cx="685800" cy="1057275"/>
          </a:xfrm>
          <a:prstGeom prst="rect">
            <a:avLst/>
          </a:prstGeom>
          <a:noFill/>
          <a:ln w="9525">
            <a:noFill/>
            <a:miter lim="800000"/>
            <a:headEnd/>
            <a:tailEnd/>
          </a:ln>
          <a:effectLst>
            <a:outerShdw blurRad="50800" dist="38100" dir="5400000" algn="t" rotWithShape="0">
              <a:prstClr val="black">
                <a:alpha val="40000"/>
              </a:prstClr>
            </a:outerShdw>
          </a:effectLst>
        </p:spPr>
      </p:pic>
      <p:pic>
        <p:nvPicPr>
          <p:cNvPr id="57" name="Picture 56" descr="portablevideo.png"/>
          <p:cNvPicPr>
            <a:picLocks noChangeAspect="1"/>
          </p:cNvPicPr>
          <p:nvPr/>
        </p:nvPicPr>
        <p:blipFill>
          <a:blip r:embed="rId13" cstate="screen"/>
          <a:srcRect/>
          <a:stretch>
            <a:fillRect/>
          </a:stretch>
        </p:blipFill>
        <p:spPr bwMode="auto">
          <a:xfrm>
            <a:off x="2914650" y="3733799"/>
            <a:ext cx="857250" cy="490538"/>
          </a:xfrm>
          <a:prstGeom prst="rect">
            <a:avLst/>
          </a:prstGeom>
          <a:noFill/>
          <a:ln w="9525">
            <a:noFill/>
            <a:miter lim="800000"/>
            <a:headEnd/>
            <a:tailEnd/>
          </a:ln>
          <a:effectLst>
            <a:outerShdw blurRad="50800" dist="38100" dir="5400000" algn="t" rotWithShape="0">
              <a:prstClr val="black">
                <a:alpha val="40000"/>
              </a:prstClr>
            </a:outerShdw>
          </a:effectLst>
        </p:spPr>
      </p:pic>
      <p:pic>
        <p:nvPicPr>
          <p:cNvPr id="67" name="Picture 66" descr="radiowaves2.png"/>
          <p:cNvPicPr>
            <a:picLocks noChangeAspect="1"/>
          </p:cNvPicPr>
          <p:nvPr/>
        </p:nvPicPr>
        <p:blipFill>
          <a:blip r:embed="rId10"/>
          <a:srcRect/>
          <a:stretch>
            <a:fillRect/>
          </a:stretch>
        </p:blipFill>
        <p:spPr bwMode="auto">
          <a:xfrm rot="11253164">
            <a:off x="3195638" y="4686299"/>
            <a:ext cx="614362" cy="503238"/>
          </a:xfrm>
          <a:prstGeom prst="rect">
            <a:avLst/>
          </a:prstGeom>
          <a:noFill/>
          <a:ln w="9525">
            <a:noFill/>
            <a:miter lim="800000"/>
            <a:headEnd/>
            <a:tailEnd/>
          </a:ln>
          <a:effectLst>
            <a:outerShdw blurRad="50800" dist="38100" dir="5400000" algn="t" rotWithShape="0">
              <a:prstClr val="black">
                <a:alpha val="40000"/>
              </a:prstClr>
            </a:outerShdw>
          </a:effectLst>
        </p:spPr>
      </p:pic>
      <p:pic>
        <p:nvPicPr>
          <p:cNvPr id="60" name="Picture 59" descr="radiowaves2.png"/>
          <p:cNvPicPr>
            <a:picLocks noChangeAspect="1"/>
          </p:cNvPicPr>
          <p:nvPr/>
        </p:nvPicPr>
        <p:blipFill>
          <a:blip r:embed="rId8"/>
          <a:srcRect/>
          <a:stretch>
            <a:fillRect/>
          </a:stretch>
        </p:blipFill>
        <p:spPr bwMode="auto">
          <a:xfrm>
            <a:off x="4038600" y="3276599"/>
            <a:ext cx="685800" cy="457200"/>
          </a:xfrm>
          <a:prstGeom prst="rect">
            <a:avLst/>
          </a:prstGeom>
          <a:noFill/>
          <a:ln w="9525">
            <a:noFill/>
            <a:miter lim="800000"/>
            <a:headEnd/>
            <a:tailEnd/>
          </a:ln>
          <a:effectLst>
            <a:outerShdw blurRad="50800" dist="38100" dir="5400000" algn="t" rotWithShape="0">
              <a:prstClr val="black">
                <a:alpha val="40000"/>
              </a:prstClr>
            </a:outerShdw>
          </a:effectLst>
        </p:spPr>
      </p:pic>
      <p:grpSp>
        <p:nvGrpSpPr>
          <p:cNvPr id="6" name="Group 124"/>
          <p:cNvGrpSpPr/>
          <p:nvPr/>
        </p:nvGrpSpPr>
        <p:grpSpPr>
          <a:xfrm>
            <a:off x="2133600" y="4800600"/>
            <a:ext cx="4114800" cy="381000"/>
            <a:chOff x="3048000" y="6248400"/>
            <a:chExt cx="4114800" cy="381000"/>
          </a:xfrm>
          <a:blipFill>
            <a:blip r:embed="rId3"/>
            <a:tile tx="0" ty="0" sx="100000" sy="100000" flip="none" algn="tl"/>
          </a:blipFill>
          <a:effectLst>
            <a:outerShdw blurRad="50800" dist="38100" dir="5400000" algn="t" rotWithShape="0">
              <a:prstClr val="black">
                <a:alpha val="40000"/>
              </a:prstClr>
            </a:outerShdw>
          </a:effectLst>
        </p:grpSpPr>
        <p:sp>
          <p:nvSpPr>
            <p:cNvPr id="126" name="Rectangle 125"/>
            <p:cNvSpPr/>
            <p:nvPr/>
          </p:nvSpPr>
          <p:spPr bwMode="auto">
            <a:xfrm>
              <a:off x="3048000" y="6248400"/>
              <a:ext cx="1752601" cy="381000"/>
            </a:xfrm>
            <a:prstGeom prst="rect">
              <a:avLst/>
            </a:prstGeom>
            <a:grp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dirty="0">
                <a:solidFill>
                  <a:schemeClr val="tx1"/>
                </a:solidFill>
              </a:endParaRPr>
            </a:p>
          </p:txBody>
        </p:sp>
        <p:sp>
          <p:nvSpPr>
            <p:cNvPr id="127" name="Rectangle 126"/>
            <p:cNvSpPr/>
            <p:nvPr/>
          </p:nvSpPr>
          <p:spPr bwMode="auto">
            <a:xfrm>
              <a:off x="4800600" y="6248400"/>
              <a:ext cx="2362200" cy="381000"/>
            </a:xfrm>
            <a:prstGeom prst="rect">
              <a:avLst/>
            </a:prstGeom>
            <a:grp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dirty="0">
                <a:solidFill>
                  <a:schemeClr val="bg1">
                    <a:lumMod val="50000"/>
                  </a:schemeClr>
                </a:solidFill>
              </a:endParaRPr>
            </a:p>
          </p:txBody>
        </p:sp>
      </p:grpSp>
      <p:grpSp>
        <p:nvGrpSpPr>
          <p:cNvPr id="7" name="Group 115"/>
          <p:cNvGrpSpPr/>
          <p:nvPr/>
        </p:nvGrpSpPr>
        <p:grpSpPr>
          <a:xfrm>
            <a:off x="1905000" y="2819400"/>
            <a:ext cx="4114800" cy="381000"/>
            <a:chOff x="3048000" y="6248400"/>
            <a:chExt cx="4114800" cy="381000"/>
          </a:xfrm>
          <a:blipFill>
            <a:blip r:embed="rId3"/>
            <a:tile tx="0" ty="0" sx="100000" sy="100000" flip="none" algn="tl"/>
          </a:blipFill>
          <a:effectLst>
            <a:outerShdw blurRad="50800" dist="38100" dir="5400000" algn="t" rotWithShape="0">
              <a:prstClr val="black">
                <a:alpha val="40000"/>
              </a:prstClr>
            </a:outerShdw>
          </a:effectLst>
        </p:grpSpPr>
        <p:sp>
          <p:nvSpPr>
            <p:cNvPr id="117" name="Rectangle 116"/>
            <p:cNvSpPr/>
            <p:nvPr/>
          </p:nvSpPr>
          <p:spPr bwMode="auto">
            <a:xfrm>
              <a:off x="3048000" y="6248400"/>
              <a:ext cx="1752601" cy="381000"/>
            </a:xfrm>
            <a:prstGeom prst="rect">
              <a:avLst/>
            </a:prstGeom>
            <a:grp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dirty="0">
                <a:solidFill>
                  <a:schemeClr val="tx1"/>
                </a:solidFill>
              </a:endParaRPr>
            </a:p>
          </p:txBody>
        </p:sp>
        <p:sp>
          <p:nvSpPr>
            <p:cNvPr id="118" name="Rectangle 117"/>
            <p:cNvSpPr/>
            <p:nvPr/>
          </p:nvSpPr>
          <p:spPr bwMode="auto">
            <a:xfrm>
              <a:off x="4800600" y="6248400"/>
              <a:ext cx="2362200" cy="381000"/>
            </a:xfrm>
            <a:prstGeom prst="rect">
              <a:avLst/>
            </a:prstGeom>
            <a:grp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dirty="0">
                <a:solidFill>
                  <a:schemeClr val="bg1">
                    <a:lumMod val="50000"/>
                  </a:schemeClr>
                </a:solidFill>
              </a:endParaRPr>
            </a:p>
          </p:txBody>
        </p:sp>
      </p:grpSp>
      <p:grpSp>
        <p:nvGrpSpPr>
          <p:cNvPr id="8" name="Group 118"/>
          <p:cNvGrpSpPr/>
          <p:nvPr/>
        </p:nvGrpSpPr>
        <p:grpSpPr>
          <a:xfrm>
            <a:off x="1524000" y="3200400"/>
            <a:ext cx="4114800" cy="381000"/>
            <a:chOff x="3048000" y="6248400"/>
            <a:chExt cx="4114800" cy="381000"/>
          </a:xfrm>
          <a:blipFill>
            <a:blip r:embed="rId3"/>
            <a:tile tx="0" ty="0" sx="100000" sy="100000" flip="none" algn="tl"/>
          </a:blipFill>
          <a:effectLst>
            <a:outerShdw blurRad="50800" dist="38100" dir="5400000" algn="t" rotWithShape="0">
              <a:prstClr val="black">
                <a:alpha val="40000"/>
              </a:prstClr>
            </a:outerShdw>
          </a:effectLst>
        </p:grpSpPr>
        <p:sp>
          <p:nvSpPr>
            <p:cNvPr id="120" name="Rectangle 119"/>
            <p:cNvSpPr/>
            <p:nvPr/>
          </p:nvSpPr>
          <p:spPr bwMode="auto">
            <a:xfrm>
              <a:off x="3048000" y="6248400"/>
              <a:ext cx="1752601" cy="381000"/>
            </a:xfrm>
            <a:prstGeom prst="rect">
              <a:avLst/>
            </a:prstGeom>
            <a:grp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dirty="0">
                <a:solidFill>
                  <a:schemeClr val="tx1"/>
                </a:solidFill>
              </a:endParaRPr>
            </a:p>
          </p:txBody>
        </p:sp>
        <p:sp>
          <p:nvSpPr>
            <p:cNvPr id="121" name="Rectangle 120"/>
            <p:cNvSpPr/>
            <p:nvPr/>
          </p:nvSpPr>
          <p:spPr bwMode="auto">
            <a:xfrm>
              <a:off x="4800600" y="6248400"/>
              <a:ext cx="2362200" cy="381000"/>
            </a:xfrm>
            <a:prstGeom prst="rect">
              <a:avLst/>
            </a:prstGeom>
            <a:grp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dirty="0">
                <a:solidFill>
                  <a:schemeClr val="bg1">
                    <a:lumMod val="50000"/>
                  </a:schemeClr>
                </a:solidFill>
              </a:endParaRPr>
            </a:p>
          </p:txBody>
        </p:sp>
      </p:grpSp>
      <p:grpSp>
        <p:nvGrpSpPr>
          <p:cNvPr id="9" name="Group 106"/>
          <p:cNvGrpSpPr/>
          <p:nvPr/>
        </p:nvGrpSpPr>
        <p:grpSpPr>
          <a:xfrm>
            <a:off x="2667000" y="2971800"/>
            <a:ext cx="4114800" cy="381000"/>
            <a:chOff x="3048000" y="6248400"/>
            <a:chExt cx="4114800" cy="381000"/>
          </a:xfrm>
          <a:blipFill>
            <a:blip r:embed="rId3"/>
            <a:tile tx="0" ty="0" sx="100000" sy="100000" flip="none" algn="tl"/>
          </a:blipFill>
          <a:effectLst>
            <a:outerShdw blurRad="50800" dist="38100" dir="5400000" algn="t" rotWithShape="0">
              <a:prstClr val="black">
                <a:alpha val="40000"/>
              </a:prstClr>
            </a:outerShdw>
          </a:effectLst>
        </p:grpSpPr>
        <p:sp>
          <p:nvSpPr>
            <p:cNvPr id="108" name="Rectangle 107"/>
            <p:cNvSpPr/>
            <p:nvPr/>
          </p:nvSpPr>
          <p:spPr bwMode="auto">
            <a:xfrm>
              <a:off x="3048000" y="6248400"/>
              <a:ext cx="1752601" cy="381000"/>
            </a:xfrm>
            <a:prstGeom prst="rect">
              <a:avLst/>
            </a:prstGeom>
            <a:grp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dirty="0">
                <a:solidFill>
                  <a:schemeClr val="tx1"/>
                </a:solidFill>
              </a:endParaRPr>
            </a:p>
          </p:txBody>
        </p:sp>
        <p:sp>
          <p:nvSpPr>
            <p:cNvPr id="109" name="Rectangle 108"/>
            <p:cNvSpPr/>
            <p:nvPr/>
          </p:nvSpPr>
          <p:spPr bwMode="auto">
            <a:xfrm>
              <a:off x="4800600" y="6248400"/>
              <a:ext cx="2362200" cy="381000"/>
            </a:xfrm>
            <a:prstGeom prst="rect">
              <a:avLst/>
            </a:prstGeom>
            <a:grp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dirty="0">
                <a:solidFill>
                  <a:schemeClr val="bg1">
                    <a:lumMod val="50000"/>
                  </a:schemeClr>
                </a:solidFill>
              </a:endParaRPr>
            </a:p>
          </p:txBody>
        </p:sp>
      </p:grpSp>
      <p:grpSp>
        <p:nvGrpSpPr>
          <p:cNvPr id="10" name="Group 121"/>
          <p:cNvGrpSpPr/>
          <p:nvPr/>
        </p:nvGrpSpPr>
        <p:grpSpPr>
          <a:xfrm>
            <a:off x="228600" y="4419600"/>
            <a:ext cx="4114800" cy="381000"/>
            <a:chOff x="3048000" y="6248400"/>
            <a:chExt cx="4114800" cy="381000"/>
          </a:xfrm>
          <a:blipFill>
            <a:blip r:embed="rId3"/>
            <a:tile tx="0" ty="0" sx="100000" sy="100000" flip="none" algn="tl"/>
          </a:blipFill>
          <a:effectLst>
            <a:outerShdw blurRad="50800" dist="38100" dir="5400000" algn="t" rotWithShape="0">
              <a:prstClr val="black">
                <a:alpha val="40000"/>
              </a:prstClr>
            </a:outerShdw>
          </a:effectLst>
        </p:grpSpPr>
        <p:sp>
          <p:nvSpPr>
            <p:cNvPr id="123" name="Rectangle 122"/>
            <p:cNvSpPr/>
            <p:nvPr/>
          </p:nvSpPr>
          <p:spPr bwMode="auto">
            <a:xfrm>
              <a:off x="3048000" y="6248400"/>
              <a:ext cx="1752601" cy="381000"/>
            </a:xfrm>
            <a:prstGeom prst="rect">
              <a:avLst/>
            </a:prstGeom>
            <a:grp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dirty="0">
                <a:solidFill>
                  <a:schemeClr val="tx1"/>
                </a:solidFill>
              </a:endParaRPr>
            </a:p>
          </p:txBody>
        </p:sp>
        <p:sp>
          <p:nvSpPr>
            <p:cNvPr id="124" name="Rectangle 123"/>
            <p:cNvSpPr/>
            <p:nvPr/>
          </p:nvSpPr>
          <p:spPr bwMode="auto">
            <a:xfrm>
              <a:off x="4800600" y="6248400"/>
              <a:ext cx="2362200" cy="381000"/>
            </a:xfrm>
            <a:prstGeom prst="rect">
              <a:avLst/>
            </a:prstGeom>
            <a:grp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dirty="0">
                <a:solidFill>
                  <a:schemeClr val="bg1">
                    <a:lumMod val="50000"/>
                  </a:schemeClr>
                </a:solidFill>
              </a:endParaRPr>
            </a:p>
          </p:txBody>
        </p:sp>
      </p:grpSp>
      <p:grpSp>
        <p:nvGrpSpPr>
          <p:cNvPr id="11" name="Group 127"/>
          <p:cNvGrpSpPr/>
          <p:nvPr/>
        </p:nvGrpSpPr>
        <p:grpSpPr>
          <a:xfrm>
            <a:off x="3581400" y="5181600"/>
            <a:ext cx="4114800" cy="381000"/>
            <a:chOff x="3048000" y="6248400"/>
            <a:chExt cx="4114800" cy="381000"/>
          </a:xfrm>
          <a:blipFill>
            <a:blip r:embed="rId3"/>
            <a:tile tx="0" ty="0" sx="100000" sy="100000" flip="none" algn="tl"/>
          </a:blipFill>
          <a:effectLst>
            <a:outerShdw blurRad="50800" dist="38100" dir="5400000" algn="t" rotWithShape="0">
              <a:prstClr val="black">
                <a:alpha val="40000"/>
              </a:prstClr>
            </a:outerShdw>
          </a:effectLst>
        </p:grpSpPr>
        <p:sp>
          <p:nvSpPr>
            <p:cNvPr id="129" name="Rectangle 128"/>
            <p:cNvSpPr/>
            <p:nvPr/>
          </p:nvSpPr>
          <p:spPr bwMode="auto">
            <a:xfrm>
              <a:off x="3048000" y="6248400"/>
              <a:ext cx="1752601" cy="381000"/>
            </a:xfrm>
            <a:prstGeom prst="rect">
              <a:avLst/>
            </a:prstGeom>
            <a:grp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dirty="0">
                <a:solidFill>
                  <a:schemeClr val="tx1"/>
                </a:solidFill>
              </a:endParaRPr>
            </a:p>
          </p:txBody>
        </p:sp>
        <p:sp>
          <p:nvSpPr>
            <p:cNvPr id="130" name="Rectangle 129"/>
            <p:cNvSpPr/>
            <p:nvPr/>
          </p:nvSpPr>
          <p:spPr bwMode="auto">
            <a:xfrm>
              <a:off x="4800600" y="6248400"/>
              <a:ext cx="2362200" cy="381000"/>
            </a:xfrm>
            <a:prstGeom prst="rect">
              <a:avLst/>
            </a:prstGeom>
            <a:grp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dirty="0">
                <a:solidFill>
                  <a:schemeClr val="bg1">
                    <a:lumMod val="50000"/>
                  </a:schemeClr>
                </a:solidFill>
              </a:endParaRPr>
            </a:p>
          </p:txBody>
        </p:sp>
      </p:grpSp>
      <p:pic>
        <p:nvPicPr>
          <p:cNvPr id="63" name="Picture 62" descr="radiowaves2.png"/>
          <p:cNvPicPr>
            <a:picLocks noChangeAspect="1"/>
          </p:cNvPicPr>
          <p:nvPr/>
        </p:nvPicPr>
        <p:blipFill>
          <a:blip r:embed="rId8"/>
          <a:srcRect/>
          <a:stretch>
            <a:fillRect/>
          </a:stretch>
        </p:blipFill>
        <p:spPr bwMode="auto">
          <a:xfrm>
            <a:off x="5791200" y="3809999"/>
            <a:ext cx="609600" cy="457200"/>
          </a:xfrm>
          <a:prstGeom prst="rect">
            <a:avLst/>
          </a:prstGeom>
          <a:noFill/>
          <a:ln w="9525">
            <a:noFill/>
            <a:miter lim="800000"/>
            <a:headEnd/>
            <a:tailEnd/>
          </a:ln>
          <a:effectLst>
            <a:outerShdw blurRad="50800" dist="38100" dir="5400000" algn="t" rotWithShape="0">
              <a:prstClr val="black">
                <a:alpha val="40000"/>
              </a:prstClr>
            </a:outerShdw>
          </a:effectLst>
        </p:spPr>
      </p:pic>
      <p:grpSp>
        <p:nvGrpSpPr>
          <p:cNvPr id="12" name="Group 27"/>
          <p:cNvGrpSpPr>
            <a:grpSpLocks/>
          </p:cNvGrpSpPr>
          <p:nvPr/>
        </p:nvGrpSpPr>
        <p:grpSpPr bwMode="auto">
          <a:xfrm>
            <a:off x="2971800" y="3962028"/>
            <a:ext cx="3962400" cy="380689"/>
            <a:chOff x="2744714" y="3352116"/>
            <a:chExt cx="3962400" cy="381000"/>
          </a:xfrm>
          <a:blipFill>
            <a:blip r:embed="rId3"/>
            <a:tile tx="0" ty="0" sx="100000" sy="100000" flip="none" algn="tl"/>
          </a:blipFill>
          <a:effectLst>
            <a:outerShdw blurRad="50800" dist="38100" dir="2700000" algn="tl" rotWithShape="0">
              <a:prstClr val="black">
                <a:alpha val="40000"/>
              </a:prstClr>
            </a:outerShdw>
          </a:effectLst>
        </p:grpSpPr>
        <p:sp>
          <p:nvSpPr>
            <p:cNvPr id="29" name="Rectangle 28"/>
            <p:cNvSpPr/>
            <p:nvPr/>
          </p:nvSpPr>
          <p:spPr bwMode="auto">
            <a:xfrm>
              <a:off x="2744714" y="3352488"/>
              <a:ext cx="1600200" cy="381311"/>
            </a:xfrm>
            <a:prstGeom prst="rect">
              <a:avLst/>
            </a:prstGeom>
            <a:grp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dirty="0">
                <a:solidFill>
                  <a:schemeClr val="tx1"/>
                </a:solidFill>
              </a:endParaRPr>
            </a:p>
          </p:txBody>
        </p:sp>
        <p:sp>
          <p:nvSpPr>
            <p:cNvPr id="30" name="Rectangle 29"/>
            <p:cNvSpPr/>
            <p:nvPr/>
          </p:nvSpPr>
          <p:spPr bwMode="auto">
            <a:xfrm>
              <a:off x="4344914" y="3352488"/>
              <a:ext cx="2362200" cy="381311"/>
            </a:xfrm>
            <a:prstGeom prst="rect">
              <a:avLst/>
            </a:prstGeom>
            <a:grp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dirty="0"/>
            </a:p>
          </p:txBody>
        </p:sp>
      </p:grpSp>
      <p:grpSp>
        <p:nvGrpSpPr>
          <p:cNvPr id="13" name="Group 136"/>
          <p:cNvGrpSpPr/>
          <p:nvPr/>
        </p:nvGrpSpPr>
        <p:grpSpPr>
          <a:xfrm>
            <a:off x="2971800" y="6096000"/>
            <a:ext cx="4038600" cy="381000"/>
            <a:chOff x="2971800" y="6096000"/>
            <a:chExt cx="4038600" cy="381000"/>
          </a:xfrm>
          <a:effectLst>
            <a:outerShdw blurRad="50800" dist="38100" dir="2700000" algn="tl" rotWithShape="0">
              <a:prstClr val="black">
                <a:alpha val="40000"/>
              </a:prstClr>
            </a:outerShdw>
          </a:effectLst>
        </p:grpSpPr>
        <p:sp>
          <p:nvSpPr>
            <p:cNvPr id="47" name="Rectangle 46"/>
            <p:cNvSpPr/>
            <p:nvPr/>
          </p:nvSpPr>
          <p:spPr bwMode="auto">
            <a:xfrm>
              <a:off x="4648200" y="6096000"/>
              <a:ext cx="2362200" cy="381000"/>
            </a:xfrm>
            <a:prstGeom prst="rect">
              <a:avLst/>
            </a:prstGeom>
            <a:blipFill>
              <a:blip r:embed="rId3"/>
              <a:tile tx="0" ty="0" sx="100000" sy="100000" flip="none" algn="tl"/>
            </a:blipFill>
            <a:effectLst/>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dirty="0">
                <a:solidFill>
                  <a:schemeClr val="bg1">
                    <a:lumMod val="50000"/>
                  </a:schemeClr>
                </a:solidFill>
              </a:endParaRPr>
            </a:p>
          </p:txBody>
        </p:sp>
        <p:sp>
          <p:nvSpPr>
            <p:cNvPr id="46" name="Rectangle 45"/>
            <p:cNvSpPr/>
            <p:nvPr/>
          </p:nvSpPr>
          <p:spPr bwMode="auto">
            <a:xfrm>
              <a:off x="2971800" y="6096000"/>
              <a:ext cx="1676401" cy="381000"/>
            </a:xfrm>
            <a:prstGeom prst="rect">
              <a:avLst/>
            </a:prstGeom>
            <a:blipFill>
              <a:blip r:embed="rId3"/>
              <a:tile tx="0" ty="0" sx="100000" sy="100000" flip="none" algn="tl"/>
            </a:blipFill>
            <a:effectLst/>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dirty="0">
                <a:solidFill>
                  <a:schemeClr val="tx1"/>
                </a:solidFill>
              </a:endParaRPr>
            </a:p>
          </p:txBody>
        </p:sp>
      </p:grpSp>
      <p:grpSp>
        <p:nvGrpSpPr>
          <p:cNvPr id="14" name="Group 130"/>
          <p:cNvGrpSpPr/>
          <p:nvPr/>
        </p:nvGrpSpPr>
        <p:grpSpPr>
          <a:xfrm>
            <a:off x="4419600" y="3657600"/>
            <a:ext cx="4114800" cy="381000"/>
            <a:chOff x="3048000" y="6248400"/>
            <a:chExt cx="4114800" cy="381000"/>
          </a:xfrm>
          <a:blipFill>
            <a:blip r:embed="rId3"/>
            <a:tile tx="0" ty="0" sx="100000" sy="100000" flip="none" algn="tl"/>
          </a:blipFill>
          <a:effectLst>
            <a:outerShdw blurRad="50800" dist="38100" dir="5400000" algn="t" rotWithShape="0">
              <a:prstClr val="black">
                <a:alpha val="40000"/>
              </a:prstClr>
            </a:outerShdw>
          </a:effectLst>
        </p:grpSpPr>
        <p:sp>
          <p:nvSpPr>
            <p:cNvPr id="132" name="Rectangle 131"/>
            <p:cNvSpPr/>
            <p:nvPr/>
          </p:nvSpPr>
          <p:spPr bwMode="auto">
            <a:xfrm>
              <a:off x="3048000" y="6248400"/>
              <a:ext cx="1752601" cy="381000"/>
            </a:xfrm>
            <a:prstGeom prst="rect">
              <a:avLst/>
            </a:prstGeom>
            <a:grp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dirty="0">
                <a:solidFill>
                  <a:schemeClr val="tx1"/>
                </a:solidFill>
              </a:endParaRPr>
            </a:p>
          </p:txBody>
        </p:sp>
        <p:sp>
          <p:nvSpPr>
            <p:cNvPr id="133" name="Rectangle 132"/>
            <p:cNvSpPr/>
            <p:nvPr/>
          </p:nvSpPr>
          <p:spPr bwMode="auto">
            <a:xfrm>
              <a:off x="4800600" y="6248400"/>
              <a:ext cx="2362200" cy="381000"/>
            </a:xfrm>
            <a:prstGeom prst="rect">
              <a:avLst/>
            </a:prstGeom>
            <a:grp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dirty="0">
                <a:solidFill>
                  <a:schemeClr val="bg1">
                    <a:lumMod val="50000"/>
                  </a:schemeClr>
                </a:solidFill>
              </a:endParaRPr>
            </a:p>
          </p:txBody>
        </p:sp>
      </p:grpSp>
      <p:pic>
        <p:nvPicPr>
          <p:cNvPr id="68" name="Picture 67" descr="laptop1.png"/>
          <p:cNvPicPr>
            <a:picLocks noChangeAspect="1"/>
          </p:cNvPicPr>
          <p:nvPr/>
        </p:nvPicPr>
        <p:blipFill>
          <a:blip r:embed="rId14"/>
          <a:stretch>
            <a:fillRect/>
          </a:stretch>
        </p:blipFill>
        <p:spPr>
          <a:xfrm>
            <a:off x="990600" y="2590800"/>
            <a:ext cx="694887" cy="591263"/>
          </a:xfrm>
          <a:prstGeom prst="rect">
            <a:avLst/>
          </a:prstGeom>
          <a:effectLst>
            <a:outerShdw blurRad="50800" dist="38100" dir="2700000" algn="tl" rotWithShape="0">
              <a:prstClr val="black">
                <a:alpha val="40000"/>
              </a:prstClr>
            </a:outerShdw>
          </a:effectLst>
        </p:spPr>
      </p:pic>
      <p:pic>
        <p:nvPicPr>
          <p:cNvPr id="69" name="Picture 68" descr="ap1.png"/>
          <p:cNvPicPr>
            <a:picLocks noChangeAspect="1"/>
          </p:cNvPicPr>
          <p:nvPr/>
        </p:nvPicPr>
        <p:blipFill>
          <a:blip r:embed="rId15"/>
          <a:stretch>
            <a:fillRect/>
          </a:stretch>
        </p:blipFill>
        <p:spPr>
          <a:xfrm>
            <a:off x="7543800" y="2514600"/>
            <a:ext cx="621741" cy="621741"/>
          </a:xfrm>
          <a:prstGeom prst="rect">
            <a:avLst/>
          </a:prstGeom>
          <a:effectLst>
            <a:outerShdw blurRad="50800" dist="38100" dir="2700000" algn="tl" rotWithShape="0">
              <a:prstClr val="black">
                <a:alpha val="40000"/>
              </a:prstClr>
            </a:outerShdw>
          </a:effectLst>
        </p:spPr>
      </p:pic>
      <p:pic>
        <p:nvPicPr>
          <p:cNvPr id="70" name="Picture 13" descr="bob.png"/>
          <p:cNvPicPr>
            <a:picLocks noChangeAspect="1"/>
          </p:cNvPicPr>
          <p:nvPr/>
        </p:nvPicPr>
        <p:blipFill>
          <a:blip r:embed="rId16" cstate="screen"/>
          <a:srcRect/>
          <a:stretch>
            <a:fillRect/>
          </a:stretch>
        </p:blipFill>
        <p:spPr bwMode="auto">
          <a:xfrm>
            <a:off x="8008938" y="2514600"/>
            <a:ext cx="687387" cy="706438"/>
          </a:xfrm>
          <a:prstGeom prst="rect">
            <a:avLst/>
          </a:prstGeom>
          <a:noFill/>
          <a:ln w="9525">
            <a:noFill/>
            <a:miter lim="800000"/>
            <a:headEnd/>
            <a:tailEnd/>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104625315"/>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Effect transition="in" filter="fade">
                                      <p:cBhvr>
                                        <p:cTn id="9" dur="1000"/>
                                        <p:tgtEl>
                                          <p:spTgt spid="9"/>
                                        </p:tgtEl>
                                      </p:cBhvr>
                                    </p:animEffect>
                                  </p:childTnLst>
                                </p:cTn>
                              </p:par>
                              <p:par>
                                <p:cTn id="10" presetID="53"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Effect transition="in" filter="fade">
                                      <p:cBhvr>
                                        <p:cTn id="14" dur="1000"/>
                                        <p:tgtEl>
                                          <p:spTgt spid="7"/>
                                        </p:tgtEl>
                                      </p:cBhvr>
                                    </p:animEffect>
                                  </p:childTnLst>
                                </p:cTn>
                              </p:par>
                              <p:par>
                                <p:cTn id="15" presetID="53"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Effect transition="in" filter="fade">
                                      <p:cBhvr>
                                        <p:cTn id="19" dur="1000"/>
                                        <p:tgtEl>
                                          <p:spTgt spid="8"/>
                                        </p:tgtEl>
                                      </p:cBhvr>
                                    </p:animEffect>
                                  </p:childTnLst>
                                </p:cTn>
                              </p:par>
                              <p:par>
                                <p:cTn id="20" presetID="53" presetClass="entr" presetSubtype="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1000" fill="hold"/>
                                        <p:tgtEl>
                                          <p:spTgt spid="10"/>
                                        </p:tgtEl>
                                        <p:attrNameLst>
                                          <p:attrName>ppt_w</p:attrName>
                                        </p:attrNameLst>
                                      </p:cBhvr>
                                      <p:tavLst>
                                        <p:tav tm="0">
                                          <p:val>
                                            <p:fltVal val="0"/>
                                          </p:val>
                                        </p:tav>
                                        <p:tav tm="100000">
                                          <p:val>
                                            <p:strVal val="#ppt_w"/>
                                          </p:val>
                                        </p:tav>
                                      </p:tavLst>
                                    </p:anim>
                                    <p:anim calcmode="lin" valueType="num">
                                      <p:cBhvr>
                                        <p:cTn id="23" dur="1000" fill="hold"/>
                                        <p:tgtEl>
                                          <p:spTgt spid="10"/>
                                        </p:tgtEl>
                                        <p:attrNameLst>
                                          <p:attrName>ppt_h</p:attrName>
                                        </p:attrNameLst>
                                      </p:cBhvr>
                                      <p:tavLst>
                                        <p:tav tm="0">
                                          <p:val>
                                            <p:fltVal val="0"/>
                                          </p:val>
                                        </p:tav>
                                        <p:tav tm="100000">
                                          <p:val>
                                            <p:strVal val="#ppt_h"/>
                                          </p:val>
                                        </p:tav>
                                      </p:tavLst>
                                    </p:anim>
                                    <p:animEffect transition="in" filter="fade">
                                      <p:cBhvr>
                                        <p:cTn id="24" dur="1000"/>
                                        <p:tgtEl>
                                          <p:spTgt spid="10"/>
                                        </p:tgtEl>
                                      </p:cBhvr>
                                    </p:animEffect>
                                  </p:childTnLst>
                                </p:cTn>
                              </p:par>
                              <p:par>
                                <p:cTn id="25" presetID="53" presetClass="entr" presetSubtype="0"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1000" fill="hold"/>
                                        <p:tgtEl>
                                          <p:spTgt spid="6"/>
                                        </p:tgtEl>
                                        <p:attrNameLst>
                                          <p:attrName>ppt_w</p:attrName>
                                        </p:attrNameLst>
                                      </p:cBhvr>
                                      <p:tavLst>
                                        <p:tav tm="0">
                                          <p:val>
                                            <p:fltVal val="0"/>
                                          </p:val>
                                        </p:tav>
                                        <p:tav tm="100000">
                                          <p:val>
                                            <p:strVal val="#ppt_w"/>
                                          </p:val>
                                        </p:tav>
                                      </p:tavLst>
                                    </p:anim>
                                    <p:anim calcmode="lin" valueType="num">
                                      <p:cBhvr>
                                        <p:cTn id="28" dur="1000" fill="hold"/>
                                        <p:tgtEl>
                                          <p:spTgt spid="6"/>
                                        </p:tgtEl>
                                        <p:attrNameLst>
                                          <p:attrName>ppt_h</p:attrName>
                                        </p:attrNameLst>
                                      </p:cBhvr>
                                      <p:tavLst>
                                        <p:tav tm="0">
                                          <p:val>
                                            <p:fltVal val="0"/>
                                          </p:val>
                                        </p:tav>
                                        <p:tav tm="100000">
                                          <p:val>
                                            <p:strVal val="#ppt_h"/>
                                          </p:val>
                                        </p:tav>
                                      </p:tavLst>
                                    </p:anim>
                                    <p:animEffect transition="in" filter="fade">
                                      <p:cBhvr>
                                        <p:cTn id="29" dur="1000"/>
                                        <p:tgtEl>
                                          <p:spTgt spid="6"/>
                                        </p:tgtEl>
                                      </p:cBhvr>
                                    </p:animEffect>
                                  </p:childTnLst>
                                </p:cTn>
                              </p:par>
                              <p:par>
                                <p:cTn id="30" presetID="53" presetClass="entr" presetSubtype="0" fill="hold" nodeType="with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1000" fill="hold"/>
                                        <p:tgtEl>
                                          <p:spTgt spid="11"/>
                                        </p:tgtEl>
                                        <p:attrNameLst>
                                          <p:attrName>ppt_w</p:attrName>
                                        </p:attrNameLst>
                                      </p:cBhvr>
                                      <p:tavLst>
                                        <p:tav tm="0">
                                          <p:val>
                                            <p:fltVal val="0"/>
                                          </p:val>
                                        </p:tav>
                                        <p:tav tm="100000">
                                          <p:val>
                                            <p:strVal val="#ppt_w"/>
                                          </p:val>
                                        </p:tav>
                                      </p:tavLst>
                                    </p:anim>
                                    <p:anim calcmode="lin" valueType="num">
                                      <p:cBhvr>
                                        <p:cTn id="33" dur="1000" fill="hold"/>
                                        <p:tgtEl>
                                          <p:spTgt spid="11"/>
                                        </p:tgtEl>
                                        <p:attrNameLst>
                                          <p:attrName>ppt_h</p:attrName>
                                        </p:attrNameLst>
                                      </p:cBhvr>
                                      <p:tavLst>
                                        <p:tav tm="0">
                                          <p:val>
                                            <p:fltVal val="0"/>
                                          </p:val>
                                        </p:tav>
                                        <p:tav tm="100000">
                                          <p:val>
                                            <p:strVal val="#ppt_h"/>
                                          </p:val>
                                        </p:tav>
                                      </p:tavLst>
                                    </p:anim>
                                    <p:animEffect transition="in" filter="fade">
                                      <p:cBhvr>
                                        <p:cTn id="34" dur="1000"/>
                                        <p:tgtEl>
                                          <p:spTgt spid="11"/>
                                        </p:tgtEl>
                                      </p:cBhvr>
                                    </p:animEffect>
                                  </p:childTnLst>
                                </p:cTn>
                              </p:par>
                              <p:par>
                                <p:cTn id="35" presetID="53" presetClass="entr" presetSubtype="0"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p:cTn id="37" dur="1000" fill="hold"/>
                                        <p:tgtEl>
                                          <p:spTgt spid="14"/>
                                        </p:tgtEl>
                                        <p:attrNameLst>
                                          <p:attrName>ppt_w</p:attrName>
                                        </p:attrNameLst>
                                      </p:cBhvr>
                                      <p:tavLst>
                                        <p:tav tm="0">
                                          <p:val>
                                            <p:fltVal val="0"/>
                                          </p:val>
                                        </p:tav>
                                        <p:tav tm="100000">
                                          <p:val>
                                            <p:strVal val="#ppt_w"/>
                                          </p:val>
                                        </p:tav>
                                      </p:tavLst>
                                    </p:anim>
                                    <p:anim calcmode="lin" valueType="num">
                                      <p:cBhvr>
                                        <p:cTn id="38" dur="1000" fill="hold"/>
                                        <p:tgtEl>
                                          <p:spTgt spid="14"/>
                                        </p:tgtEl>
                                        <p:attrNameLst>
                                          <p:attrName>ppt_h</p:attrName>
                                        </p:attrNameLst>
                                      </p:cBhvr>
                                      <p:tavLst>
                                        <p:tav tm="0">
                                          <p:val>
                                            <p:fltVal val="0"/>
                                          </p:val>
                                        </p:tav>
                                        <p:tav tm="100000">
                                          <p:val>
                                            <p:strVal val="#ppt_h"/>
                                          </p:val>
                                        </p:tav>
                                      </p:tavLst>
                                    </p:anim>
                                    <p:animEffect transition="in" filter="fade">
                                      <p:cBhvr>
                                        <p:cTn id="39" dur="1000"/>
                                        <p:tgtEl>
                                          <p:spTgt spid="14"/>
                                        </p:tgtEl>
                                      </p:cBhvr>
                                    </p:animEffect>
                                  </p:childTnLst>
                                </p:cTn>
                              </p:par>
                            </p:childTnLst>
                          </p:cTn>
                        </p:par>
                        <p:par>
                          <p:cTn id="40" fill="hold">
                            <p:stCondLst>
                              <p:cond delay="1000"/>
                            </p:stCondLst>
                            <p:childTnLst>
                              <p:par>
                                <p:cTn id="41" presetID="10" presetClass="entr" presetSubtype="0" fill="hold" nodeType="after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fade">
                                      <p:cBhvr>
                                        <p:cTn id="4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54339" name="Rectangle 3"/>
          <p:cNvSpPr>
            <a:spLocks noGrp="1" noChangeArrowheads="1"/>
          </p:cNvSpPr>
          <p:nvPr>
            <p:ph type="title"/>
          </p:nvPr>
        </p:nvSpPr>
        <p:spPr/>
        <p:txBody>
          <a:bodyPr/>
          <a:lstStyle/>
          <a:p>
            <a:r>
              <a:rPr lang="en-US" dirty="0" smtClean="0"/>
              <a:t>Wireless Data Privacy</a:t>
            </a:r>
            <a:endParaRPr lang="en-US" dirty="0"/>
          </a:p>
        </p:txBody>
      </p:sp>
      <p:sp>
        <p:nvSpPr>
          <p:cNvPr id="654353" name="Rectangle 17"/>
          <p:cNvSpPr>
            <a:spLocks noGrp="1" noChangeArrowheads="1"/>
          </p:cNvSpPr>
          <p:nvPr>
            <p:ph idx="1"/>
          </p:nvPr>
        </p:nvSpPr>
        <p:spPr/>
        <p:txBody>
          <a:bodyPr/>
          <a:lstStyle/>
          <a:p>
            <a:r>
              <a:rPr lang="en-US" smtClean="0"/>
              <a:t>Third party can see the contents of your messages, e.g., email, credit card numbers</a:t>
            </a:r>
          </a:p>
          <a:p>
            <a:pPr lvl="1"/>
            <a:r>
              <a:rPr lang="en-US" smtClean="0"/>
              <a:t>Addressed by encryption for confidentiality</a:t>
            </a:r>
          </a:p>
          <a:p>
            <a:endParaRPr lang="en-US"/>
          </a:p>
        </p:txBody>
      </p:sp>
      <p:sp>
        <p:nvSpPr>
          <p:cNvPr id="17" name="Slide Number Placeholder 5"/>
          <p:cNvSpPr>
            <a:spLocks noGrp="1"/>
          </p:cNvSpPr>
          <p:nvPr>
            <p:ph type="sldNum" sz="quarter" idx="12"/>
          </p:nvPr>
        </p:nvSpPr>
        <p:spPr/>
        <p:txBody>
          <a:bodyPr/>
          <a:lstStyle/>
          <a:p>
            <a:fld id="{7E2E7009-F93D-4E0D-BB7B-1870F7FF293A}" type="slidenum">
              <a:rPr lang="en-US" altLang="en-US" smtClean="0"/>
              <a:pPr/>
              <a:t>54</a:t>
            </a:fld>
            <a:endParaRPr lang="en-US" altLang="en-US"/>
          </a:p>
        </p:txBody>
      </p:sp>
      <p:sp>
        <p:nvSpPr>
          <p:cNvPr id="654338" name="Oval 2"/>
          <p:cNvSpPr>
            <a:spLocks noChangeArrowheads="1"/>
          </p:cNvSpPr>
          <p:nvPr/>
        </p:nvSpPr>
        <p:spPr bwMode="auto">
          <a:xfrm>
            <a:off x="1749425" y="3355975"/>
            <a:ext cx="4986338" cy="1558925"/>
          </a:xfrm>
          <a:prstGeom prst="ellipse">
            <a:avLst/>
          </a:prstGeom>
          <a:solidFill>
            <a:srgbClr val="002060">
              <a:alpha val="75000"/>
            </a:srgbClr>
          </a:solidFill>
          <a:ln w="9525">
            <a:solidFill>
              <a:schemeClr val="tx1"/>
            </a:solidFill>
            <a:round/>
            <a:headEnd/>
            <a:tailEnd/>
          </a:ln>
          <a:effectLst/>
        </p:spPr>
        <p:txBody>
          <a:bodyPr wrap="none" anchor="ctr"/>
          <a:lstStyle/>
          <a:p>
            <a:pPr algn="ctr"/>
            <a:endParaRPr lang="en-US">
              <a:effectLst>
                <a:outerShdw blurRad="38100" dist="38100" dir="2700000" algn="tl">
                  <a:srgbClr val="FFFFFF"/>
                </a:outerShdw>
              </a:effectLst>
              <a:latin typeface="Verdana" pitchFamily="34" charset="0"/>
              <a:cs typeface="Arial" charset="0"/>
            </a:endParaRPr>
          </a:p>
        </p:txBody>
      </p:sp>
      <p:sp>
        <p:nvSpPr>
          <p:cNvPr id="654341" name="Rectangle 5"/>
          <p:cNvSpPr>
            <a:spLocks noChangeArrowheads="1"/>
          </p:cNvSpPr>
          <p:nvPr/>
        </p:nvSpPr>
        <p:spPr bwMode="auto">
          <a:xfrm>
            <a:off x="852488" y="5562600"/>
            <a:ext cx="7072312" cy="954107"/>
          </a:xfrm>
          <a:prstGeom prst="rect">
            <a:avLst/>
          </a:prstGeom>
          <a:solidFill>
            <a:srgbClr val="FF0000"/>
          </a:solidFill>
          <a:ln w="9525">
            <a:solidFill>
              <a:schemeClr val="tx1"/>
            </a:solidFill>
            <a:miter lim="800000"/>
            <a:headEnd/>
            <a:tailEnd/>
          </a:ln>
          <a:effectLst/>
        </p:spPr>
        <p:txBody>
          <a:bodyPr wrap="square" anchor="ctr">
            <a:spAutoFit/>
          </a:bodyPr>
          <a:lstStyle/>
          <a:p>
            <a:pPr algn="ctr"/>
            <a:r>
              <a:rPr lang="en-US" sz="2800" b="1" dirty="0">
                <a:solidFill>
                  <a:schemeClr val="bg1"/>
                </a:solidFill>
                <a:cs typeface="Arial" charset="0"/>
              </a:rPr>
              <a:t>Traditional threat, assumed solved (soon)</a:t>
            </a:r>
          </a:p>
        </p:txBody>
      </p:sp>
      <p:pic>
        <p:nvPicPr>
          <p:cNvPr id="654342" name="Picture 6"/>
          <p:cNvPicPr>
            <a:picLocks noChangeAspect="1" noChangeArrowheads="1"/>
          </p:cNvPicPr>
          <p:nvPr/>
        </p:nvPicPr>
        <p:blipFill>
          <a:blip r:embed="rId2"/>
          <a:srcRect l="12708" t="13333" r="12709" b="13229"/>
          <a:stretch>
            <a:fillRect/>
          </a:stretch>
        </p:blipFill>
        <p:spPr bwMode="auto">
          <a:xfrm>
            <a:off x="1492250" y="3533775"/>
            <a:ext cx="1136650" cy="1119188"/>
          </a:xfrm>
          <a:prstGeom prst="rect">
            <a:avLst/>
          </a:prstGeom>
          <a:noFill/>
          <a:ln w="9525">
            <a:noFill/>
            <a:miter lim="800000"/>
            <a:headEnd/>
            <a:tailEnd/>
          </a:ln>
          <a:effectLst/>
        </p:spPr>
      </p:pic>
      <p:pic>
        <p:nvPicPr>
          <p:cNvPr id="654343" name="Picture 7"/>
          <p:cNvPicPr>
            <a:picLocks noChangeAspect="1" noChangeArrowheads="1"/>
          </p:cNvPicPr>
          <p:nvPr/>
        </p:nvPicPr>
        <p:blipFill>
          <a:blip r:embed="rId3"/>
          <a:srcRect/>
          <a:stretch>
            <a:fillRect/>
          </a:stretch>
        </p:blipFill>
        <p:spPr bwMode="auto">
          <a:xfrm>
            <a:off x="3895725" y="4095750"/>
            <a:ext cx="1290638" cy="1377950"/>
          </a:xfrm>
          <a:prstGeom prst="rect">
            <a:avLst/>
          </a:prstGeom>
          <a:noFill/>
          <a:ln w="9525">
            <a:noFill/>
            <a:miter lim="800000"/>
            <a:headEnd/>
            <a:tailEnd/>
          </a:ln>
          <a:effectLst/>
        </p:spPr>
      </p:pic>
      <p:pic>
        <p:nvPicPr>
          <p:cNvPr id="654344" name="Picture 8"/>
          <p:cNvPicPr>
            <a:picLocks noChangeAspect="1" noChangeArrowheads="1"/>
          </p:cNvPicPr>
          <p:nvPr/>
        </p:nvPicPr>
        <p:blipFill>
          <a:blip r:embed="rId4"/>
          <a:srcRect b="16864"/>
          <a:stretch>
            <a:fillRect/>
          </a:stretch>
        </p:blipFill>
        <p:spPr bwMode="auto">
          <a:xfrm>
            <a:off x="5464175" y="3338513"/>
            <a:ext cx="1724025" cy="1001712"/>
          </a:xfrm>
          <a:prstGeom prst="rect">
            <a:avLst/>
          </a:prstGeom>
          <a:noFill/>
          <a:ln w="9525">
            <a:noFill/>
            <a:miter lim="800000"/>
            <a:headEnd/>
            <a:tailEnd/>
          </a:ln>
          <a:effectLst/>
        </p:spPr>
      </p:pic>
      <p:sp>
        <p:nvSpPr>
          <p:cNvPr id="654345" name="Line 9"/>
          <p:cNvSpPr>
            <a:spLocks noChangeShapeType="1"/>
          </p:cNvSpPr>
          <p:nvPr/>
        </p:nvSpPr>
        <p:spPr bwMode="auto">
          <a:xfrm>
            <a:off x="2752725" y="4227513"/>
            <a:ext cx="1011238" cy="0"/>
          </a:xfrm>
          <a:prstGeom prst="line">
            <a:avLst/>
          </a:prstGeom>
          <a:noFill/>
          <a:ln w="76200">
            <a:solidFill>
              <a:schemeClr val="bg2"/>
            </a:solidFill>
            <a:round/>
            <a:headEnd/>
            <a:tailEnd type="triangle" w="med" len="med"/>
          </a:ln>
          <a:effectLst/>
        </p:spPr>
        <p:txBody>
          <a:bodyPr/>
          <a:lstStyle/>
          <a:p>
            <a:endParaRPr lang="en-US"/>
          </a:p>
        </p:txBody>
      </p:sp>
      <p:sp>
        <p:nvSpPr>
          <p:cNvPr id="654346" name="Line 10"/>
          <p:cNvSpPr>
            <a:spLocks noChangeShapeType="1"/>
          </p:cNvSpPr>
          <p:nvPr/>
        </p:nvSpPr>
        <p:spPr bwMode="auto">
          <a:xfrm flipV="1">
            <a:off x="3732213" y="3641725"/>
            <a:ext cx="1363662" cy="128588"/>
          </a:xfrm>
          <a:prstGeom prst="line">
            <a:avLst/>
          </a:prstGeom>
          <a:noFill/>
          <a:ln w="76200">
            <a:solidFill>
              <a:schemeClr val="bg2"/>
            </a:solidFill>
            <a:prstDash val="sysDot"/>
            <a:round/>
            <a:headEnd/>
            <a:tailEnd type="triangle" w="med" len="med"/>
          </a:ln>
          <a:effectLst/>
        </p:spPr>
        <p:txBody>
          <a:bodyPr/>
          <a:lstStyle/>
          <a:p>
            <a:endParaRPr lang="en-US"/>
          </a:p>
        </p:txBody>
      </p:sp>
      <p:sp>
        <p:nvSpPr>
          <p:cNvPr id="654347" name="Text Box 11"/>
          <p:cNvSpPr txBox="1">
            <a:spLocks noChangeArrowheads="1"/>
          </p:cNvSpPr>
          <p:nvPr/>
        </p:nvSpPr>
        <p:spPr bwMode="auto">
          <a:xfrm>
            <a:off x="2771775" y="3849688"/>
            <a:ext cx="806450" cy="366712"/>
          </a:xfrm>
          <a:prstGeom prst="rect">
            <a:avLst/>
          </a:prstGeom>
          <a:noFill/>
          <a:ln w="9525">
            <a:noFill/>
            <a:miter lim="800000"/>
            <a:headEnd/>
            <a:tailEnd/>
          </a:ln>
          <a:effectLst/>
        </p:spPr>
        <p:txBody>
          <a:bodyPr wrap="none">
            <a:spAutoFit/>
          </a:bodyPr>
          <a:lstStyle/>
          <a:p>
            <a:r>
              <a:rPr lang="en-US">
                <a:solidFill>
                  <a:schemeClr val="bg2"/>
                </a:solidFill>
                <a:effectLst>
                  <a:outerShdw blurRad="38100" dist="38100" dir="2700000" algn="tl">
                    <a:srgbClr val="C0C0C0"/>
                  </a:outerShdw>
                </a:effectLst>
                <a:latin typeface="Verdana" pitchFamily="34" charset="0"/>
                <a:cs typeface="Arial" charset="0"/>
              </a:rPr>
              <a:t>email</a:t>
            </a:r>
          </a:p>
        </p:txBody>
      </p:sp>
      <p:sp>
        <p:nvSpPr>
          <p:cNvPr id="654348" name="Text Box 12"/>
          <p:cNvSpPr txBox="1">
            <a:spLocks noChangeArrowheads="1"/>
          </p:cNvSpPr>
          <p:nvPr/>
        </p:nvSpPr>
        <p:spPr bwMode="auto">
          <a:xfrm rot="-236711">
            <a:off x="3903663" y="3376613"/>
            <a:ext cx="806450" cy="366712"/>
          </a:xfrm>
          <a:prstGeom prst="rect">
            <a:avLst/>
          </a:prstGeom>
          <a:noFill/>
          <a:ln w="9525">
            <a:noFill/>
            <a:miter lim="800000"/>
            <a:headEnd/>
            <a:tailEnd/>
          </a:ln>
          <a:effectLst/>
        </p:spPr>
        <p:txBody>
          <a:bodyPr wrap="none">
            <a:spAutoFit/>
          </a:bodyPr>
          <a:lstStyle/>
          <a:p>
            <a:r>
              <a:rPr lang="en-US">
                <a:solidFill>
                  <a:schemeClr val="bg2"/>
                </a:solidFill>
                <a:effectLst>
                  <a:outerShdw blurRad="38100" dist="38100" dir="2700000" algn="tl">
                    <a:srgbClr val="C0C0C0"/>
                  </a:outerShdw>
                </a:effectLst>
                <a:latin typeface="Verdana" pitchFamily="34" charset="0"/>
                <a:cs typeface="Arial" charset="0"/>
              </a:rPr>
              <a:t>email</a:t>
            </a:r>
          </a:p>
        </p:txBody>
      </p:sp>
      <p:sp>
        <p:nvSpPr>
          <p:cNvPr id="654349" name="Text Box 13"/>
          <p:cNvSpPr txBox="1">
            <a:spLocks noChangeArrowheads="1"/>
          </p:cNvSpPr>
          <p:nvPr/>
        </p:nvSpPr>
        <p:spPr bwMode="auto">
          <a:xfrm>
            <a:off x="2705100" y="4213225"/>
            <a:ext cx="950913" cy="366713"/>
          </a:xfrm>
          <a:prstGeom prst="rect">
            <a:avLst/>
          </a:prstGeom>
          <a:noFill/>
          <a:ln w="9525">
            <a:noFill/>
            <a:miter lim="800000"/>
            <a:headEnd/>
            <a:tailEnd/>
          </a:ln>
          <a:effectLst/>
        </p:spPr>
        <p:txBody>
          <a:bodyPr wrap="none">
            <a:spAutoFit/>
          </a:bodyPr>
          <a:lstStyle/>
          <a:p>
            <a:r>
              <a:rPr lang="en-US">
                <a:solidFill>
                  <a:schemeClr val="bg2"/>
                </a:solidFill>
                <a:effectLst>
                  <a:outerShdw blurRad="38100" dist="38100" dir="2700000" algn="tl">
                    <a:srgbClr val="C0C0C0"/>
                  </a:outerShdw>
                </a:effectLst>
                <a:latin typeface="Verdana" pitchFamily="34" charset="0"/>
                <a:cs typeface="Arial" charset="0"/>
              </a:rPr>
              <a:t>(Mary)</a:t>
            </a:r>
          </a:p>
        </p:txBody>
      </p:sp>
      <p:sp>
        <p:nvSpPr>
          <p:cNvPr id="654350" name="Text Box 14"/>
          <p:cNvSpPr txBox="1">
            <a:spLocks noChangeArrowheads="1"/>
          </p:cNvSpPr>
          <p:nvPr/>
        </p:nvSpPr>
        <p:spPr bwMode="auto">
          <a:xfrm rot="-383995">
            <a:off x="3868738" y="3700463"/>
            <a:ext cx="950912" cy="366712"/>
          </a:xfrm>
          <a:prstGeom prst="rect">
            <a:avLst/>
          </a:prstGeom>
          <a:noFill/>
          <a:ln w="9525">
            <a:noFill/>
            <a:miter lim="800000"/>
            <a:headEnd/>
            <a:tailEnd/>
          </a:ln>
          <a:effectLst/>
        </p:spPr>
        <p:txBody>
          <a:bodyPr wrap="none">
            <a:spAutoFit/>
          </a:bodyPr>
          <a:lstStyle/>
          <a:p>
            <a:r>
              <a:rPr lang="en-US">
                <a:solidFill>
                  <a:schemeClr val="bg2"/>
                </a:solidFill>
                <a:effectLst>
                  <a:outerShdw blurRad="38100" dist="38100" dir="2700000" algn="tl">
                    <a:srgbClr val="C0C0C0"/>
                  </a:outerShdw>
                </a:effectLst>
                <a:latin typeface="Verdana" pitchFamily="34" charset="0"/>
                <a:cs typeface="Arial" charset="0"/>
              </a:rPr>
              <a:t>(Mary)</a:t>
            </a:r>
          </a:p>
        </p:txBody>
      </p:sp>
      <p:sp>
        <p:nvSpPr>
          <p:cNvPr id="654351" name="Text Box 15"/>
          <p:cNvSpPr txBox="1">
            <a:spLocks noChangeArrowheads="1"/>
          </p:cNvSpPr>
          <p:nvPr/>
        </p:nvSpPr>
        <p:spPr bwMode="auto">
          <a:xfrm>
            <a:off x="2763838" y="3825875"/>
            <a:ext cx="858837" cy="366713"/>
          </a:xfrm>
          <a:prstGeom prst="rect">
            <a:avLst/>
          </a:prstGeom>
          <a:noFill/>
          <a:ln w="9525">
            <a:noFill/>
            <a:miter lim="800000"/>
            <a:headEnd/>
            <a:tailEnd/>
          </a:ln>
          <a:effectLst/>
        </p:spPr>
        <p:txBody>
          <a:bodyPr wrap="none">
            <a:spAutoFit/>
          </a:bodyPr>
          <a:lstStyle/>
          <a:p>
            <a:r>
              <a:rPr lang="en-US">
                <a:solidFill>
                  <a:schemeClr val="bg2"/>
                </a:solidFill>
                <a:effectLst>
                  <a:outerShdw blurRad="38100" dist="38100" dir="2700000" algn="tl">
                    <a:srgbClr val="C0C0C0"/>
                  </a:outerShdw>
                </a:effectLst>
                <a:latin typeface="Verdana" pitchFamily="34" charset="0"/>
                <a:cs typeface="Arial" charset="0"/>
              </a:rPr>
              <a:t>xxxxx</a:t>
            </a:r>
          </a:p>
        </p:txBody>
      </p:sp>
      <p:sp>
        <p:nvSpPr>
          <p:cNvPr id="654352" name="Text Box 16"/>
          <p:cNvSpPr txBox="1">
            <a:spLocks noChangeArrowheads="1"/>
          </p:cNvSpPr>
          <p:nvPr/>
        </p:nvSpPr>
        <p:spPr bwMode="auto">
          <a:xfrm rot="-382836">
            <a:off x="3860800" y="3360738"/>
            <a:ext cx="858838" cy="366712"/>
          </a:xfrm>
          <a:prstGeom prst="rect">
            <a:avLst/>
          </a:prstGeom>
          <a:noFill/>
          <a:ln w="9525">
            <a:noFill/>
            <a:miter lim="800000"/>
            <a:headEnd/>
            <a:tailEnd/>
          </a:ln>
          <a:effectLst/>
        </p:spPr>
        <p:txBody>
          <a:bodyPr wrap="none">
            <a:spAutoFit/>
          </a:bodyPr>
          <a:lstStyle/>
          <a:p>
            <a:r>
              <a:rPr lang="en-US">
                <a:solidFill>
                  <a:schemeClr val="bg2"/>
                </a:solidFill>
                <a:effectLst>
                  <a:outerShdw blurRad="38100" dist="38100" dir="2700000" algn="tl">
                    <a:srgbClr val="C0C0C0"/>
                  </a:outerShdw>
                </a:effectLst>
                <a:latin typeface="Verdana" pitchFamily="34" charset="0"/>
                <a:cs typeface="Arial" charset="0"/>
              </a:rPr>
              <a:t>xxxxx</a:t>
            </a:r>
          </a:p>
        </p:txBody>
      </p:sp>
    </p:spTree>
    <p:extLst>
      <p:ext uri="{BB962C8B-B14F-4D97-AF65-F5344CB8AC3E}">
        <p14:creationId xmlns:p14="http://schemas.microsoft.com/office/powerpoint/2010/main" val="370171223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54351"/>
                                        </p:tgtEl>
                                        <p:attrNameLst>
                                          <p:attrName>style.visibility</p:attrName>
                                        </p:attrNameLst>
                                      </p:cBhvr>
                                      <p:to>
                                        <p:strVal val="visible"/>
                                      </p:to>
                                    </p:set>
                                    <p:animEffect transition="in" filter="fade">
                                      <p:cBhvr>
                                        <p:cTn id="7" dur="500"/>
                                        <p:tgtEl>
                                          <p:spTgt spid="65435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54352"/>
                                        </p:tgtEl>
                                        <p:attrNameLst>
                                          <p:attrName>style.visibility</p:attrName>
                                        </p:attrNameLst>
                                      </p:cBhvr>
                                      <p:to>
                                        <p:strVal val="visible"/>
                                      </p:to>
                                    </p:set>
                                    <p:animEffect transition="in" filter="fade">
                                      <p:cBhvr>
                                        <p:cTn id="10" dur="500"/>
                                        <p:tgtEl>
                                          <p:spTgt spid="654352"/>
                                        </p:tgtEl>
                                      </p:cBhvr>
                                    </p:animEffect>
                                  </p:childTnLst>
                                </p:cTn>
                              </p:par>
                              <p:par>
                                <p:cTn id="11" presetID="1" presetClass="exit" presetSubtype="0" fill="hold" grpId="0" nodeType="withEffect">
                                  <p:stCondLst>
                                    <p:cond delay="0"/>
                                  </p:stCondLst>
                                  <p:childTnLst>
                                    <p:set>
                                      <p:cBhvr>
                                        <p:cTn id="12" dur="1" fill="hold">
                                          <p:stCondLst>
                                            <p:cond delay="0"/>
                                          </p:stCondLst>
                                        </p:cTn>
                                        <p:tgtEl>
                                          <p:spTgt spid="654347"/>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65434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4347" grpId="0"/>
      <p:bldP spid="654348" grpId="0"/>
      <p:bldP spid="654351" grpId="0"/>
      <p:bldP spid="654352" grpId="0"/>
    </p:bldLst>
  </p:timing>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55376" name="Rectangle 16"/>
          <p:cNvSpPr>
            <a:spLocks noGrp="1" noChangeArrowheads="1"/>
          </p:cNvSpPr>
          <p:nvPr>
            <p:ph type="title"/>
          </p:nvPr>
        </p:nvSpPr>
        <p:spPr/>
        <p:txBody>
          <a:bodyPr>
            <a:normAutofit/>
          </a:bodyPr>
          <a:lstStyle/>
          <a:p>
            <a:r>
              <a:rPr lang="en-US" dirty="0" smtClean="0"/>
              <a:t>Wireless Information Privacy</a:t>
            </a:r>
            <a:endParaRPr lang="en-US" dirty="0"/>
          </a:p>
        </p:txBody>
      </p:sp>
      <p:sp>
        <p:nvSpPr>
          <p:cNvPr id="655377" name="Rectangle 17"/>
          <p:cNvSpPr>
            <a:spLocks noGrp="1" noChangeArrowheads="1"/>
          </p:cNvSpPr>
          <p:nvPr>
            <p:ph idx="1"/>
          </p:nvPr>
        </p:nvSpPr>
        <p:spPr/>
        <p:txBody>
          <a:bodyPr/>
          <a:lstStyle/>
          <a:p>
            <a:r>
              <a:rPr lang="en-US" smtClean="0"/>
              <a:t>Third party can identity specific users or kinds of devices near a given location</a:t>
            </a:r>
          </a:p>
          <a:p>
            <a:pPr lvl="1"/>
            <a:r>
              <a:rPr lang="en-US" smtClean="0"/>
              <a:t>Due to unique signatures, e.g., addresses</a:t>
            </a:r>
            <a:endParaRPr lang="en-US"/>
          </a:p>
        </p:txBody>
      </p:sp>
      <p:sp>
        <p:nvSpPr>
          <p:cNvPr id="16" name="Slide Number Placeholder 5"/>
          <p:cNvSpPr>
            <a:spLocks noGrp="1"/>
          </p:cNvSpPr>
          <p:nvPr>
            <p:ph type="sldNum" sz="quarter" idx="12"/>
          </p:nvPr>
        </p:nvSpPr>
        <p:spPr/>
        <p:txBody>
          <a:bodyPr/>
          <a:lstStyle/>
          <a:p>
            <a:fld id="{DE36C4E9-6E11-4E3B-9B67-47AEAB93AA15}" type="slidenum">
              <a:rPr lang="en-US" altLang="en-US" smtClean="0"/>
              <a:pPr/>
              <a:t>55</a:t>
            </a:fld>
            <a:endParaRPr lang="en-US" altLang="en-US"/>
          </a:p>
        </p:txBody>
      </p:sp>
      <p:sp>
        <p:nvSpPr>
          <p:cNvPr id="655364" name="Rectangle 4"/>
          <p:cNvSpPr>
            <a:spLocks noChangeArrowheads="1"/>
          </p:cNvSpPr>
          <p:nvPr/>
        </p:nvSpPr>
        <p:spPr bwMode="auto">
          <a:xfrm>
            <a:off x="852488" y="5686425"/>
            <a:ext cx="7264400" cy="523220"/>
          </a:xfrm>
          <a:prstGeom prst="rect">
            <a:avLst/>
          </a:prstGeom>
          <a:solidFill>
            <a:srgbClr val="FF0000"/>
          </a:solidFill>
          <a:ln w="9525">
            <a:solidFill>
              <a:srgbClr val="FF0000"/>
            </a:solidFill>
            <a:miter lim="800000"/>
            <a:headEnd/>
            <a:tailEnd/>
          </a:ln>
          <a:effectLst/>
        </p:spPr>
        <p:txBody>
          <a:bodyPr anchor="ctr">
            <a:spAutoFit/>
          </a:bodyPr>
          <a:lstStyle/>
          <a:p>
            <a:pPr algn="ctr"/>
            <a:r>
              <a:rPr lang="en-US" sz="2800" b="1" dirty="0">
                <a:solidFill>
                  <a:schemeClr val="bg1"/>
                </a:solidFill>
                <a:cs typeface="Arial" charset="0"/>
              </a:rPr>
              <a:t>Less well known, point of </a:t>
            </a:r>
            <a:r>
              <a:rPr lang="en-US" sz="2800" b="1" dirty="0" smtClean="0">
                <a:solidFill>
                  <a:schemeClr val="bg1"/>
                </a:solidFill>
                <a:cs typeface="Arial" charset="0"/>
              </a:rPr>
              <a:t>our work</a:t>
            </a:r>
            <a:endParaRPr lang="en-US" sz="2800" b="1" dirty="0">
              <a:solidFill>
                <a:schemeClr val="bg1"/>
              </a:solidFill>
              <a:cs typeface="Arial" charset="0"/>
            </a:endParaRPr>
          </a:p>
        </p:txBody>
      </p:sp>
      <p:sp>
        <p:nvSpPr>
          <p:cNvPr id="655365" name="Oval 5"/>
          <p:cNvSpPr>
            <a:spLocks noChangeArrowheads="1"/>
          </p:cNvSpPr>
          <p:nvPr/>
        </p:nvSpPr>
        <p:spPr bwMode="auto">
          <a:xfrm>
            <a:off x="1749425" y="3355975"/>
            <a:ext cx="4986338" cy="1558925"/>
          </a:xfrm>
          <a:prstGeom prst="ellipse">
            <a:avLst/>
          </a:prstGeom>
          <a:solidFill>
            <a:srgbClr val="002060">
              <a:alpha val="75000"/>
            </a:srgbClr>
          </a:solidFill>
          <a:ln w="9525">
            <a:solidFill>
              <a:schemeClr val="tx1"/>
            </a:solidFill>
            <a:round/>
            <a:headEnd/>
            <a:tailEnd/>
          </a:ln>
          <a:effectLst/>
        </p:spPr>
        <p:txBody>
          <a:bodyPr wrap="none" anchor="ctr"/>
          <a:lstStyle/>
          <a:p>
            <a:pPr algn="ctr"/>
            <a:endParaRPr lang="en-US">
              <a:effectLst>
                <a:outerShdw blurRad="38100" dist="38100" dir="2700000" algn="tl">
                  <a:srgbClr val="FFFFFF"/>
                </a:outerShdw>
              </a:effectLst>
              <a:latin typeface="Verdana" pitchFamily="34" charset="0"/>
              <a:cs typeface="Arial" charset="0"/>
            </a:endParaRPr>
          </a:p>
        </p:txBody>
      </p:sp>
      <p:pic>
        <p:nvPicPr>
          <p:cNvPr id="655366" name="Picture 6"/>
          <p:cNvPicPr>
            <a:picLocks noChangeAspect="1" noChangeArrowheads="1"/>
          </p:cNvPicPr>
          <p:nvPr/>
        </p:nvPicPr>
        <p:blipFill>
          <a:blip r:embed="rId3"/>
          <a:srcRect l="12708" t="13333" r="12709" b="13229"/>
          <a:stretch>
            <a:fillRect/>
          </a:stretch>
        </p:blipFill>
        <p:spPr bwMode="auto">
          <a:xfrm>
            <a:off x="1492250" y="3533775"/>
            <a:ext cx="1136650" cy="1119188"/>
          </a:xfrm>
          <a:prstGeom prst="rect">
            <a:avLst/>
          </a:prstGeom>
          <a:noFill/>
          <a:ln w="9525">
            <a:noFill/>
            <a:miter lim="800000"/>
            <a:headEnd/>
            <a:tailEnd/>
          </a:ln>
          <a:effectLst/>
        </p:spPr>
      </p:pic>
      <p:pic>
        <p:nvPicPr>
          <p:cNvPr id="655367" name="Picture 7"/>
          <p:cNvPicPr>
            <a:picLocks noChangeAspect="1" noChangeArrowheads="1"/>
          </p:cNvPicPr>
          <p:nvPr/>
        </p:nvPicPr>
        <p:blipFill>
          <a:blip r:embed="rId4"/>
          <a:srcRect/>
          <a:stretch>
            <a:fillRect/>
          </a:stretch>
        </p:blipFill>
        <p:spPr bwMode="auto">
          <a:xfrm>
            <a:off x="3895725" y="4095750"/>
            <a:ext cx="1290638" cy="1377950"/>
          </a:xfrm>
          <a:prstGeom prst="rect">
            <a:avLst/>
          </a:prstGeom>
          <a:noFill/>
          <a:ln w="9525">
            <a:noFill/>
            <a:miter lim="800000"/>
            <a:headEnd/>
            <a:tailEnd/>
          </a:ln>
          <a:effectLst/>
        </p:spPr>
      </p:pic>
      <p:pic>
        <p:nvPicPr>
          <p:cNvPr id="655368" name="Picture 8"/>
          <p:cNvPicPr>
            <a:picLocks noChangeAspect="1" noChangeArrowheads="1"/>
          </p:cNvPicPr>
          <p:nvPr/>
        </p:nvPicPr>
        <p:blipFill>
          <a:blip r:embed="rId5"/>
          <a:srcRect b="16864"/>
          <a:stretch>
            <a:fillRect/>
          </a:stretch>
        </p:blipFill>
        <p:spPr bwMode="auto">
          <a:xfrm>
            <a:off x="5464175" y="3338513"/>
            <a:ext cx="1724025" cy="1001712"/>
          </a:xfrm>
          <a:prstGeom prst="rect">
            <a:avLst/>
          </a:prstGeom>
          <a:noFill/>
          <a:ln w="9525">
            <a:noFill/>
            <a:miter lim="800000"/>
            <a:headEnd/>
            <a:tailEnd/>
          </a:ln>
          <a:effectLst/>
        </p:spPr>
      </p:pic>
      <p:sp>
        <p:nvSpPr>
          <p:cNvPr id="655369" name="Line 9"/>
          <p:cNvSpPr>
            <a:spLocks noChangeShapeType="1"/>
          </p:cNvSpPr>
          <p:nvPr/>
        </p:nvSpPr>
        <p:spPr bwMode="auto">
          <a:xfrm>
            <a:off x="2752725" y="4227513"/>
            <a:ext cx="1011238" cy="0"/>
          </a:xfrm>
          <a:prstGeom prst="line">
            <a:avLst/>
          </a:prstGeom>
          <a:noFill/>
          <a:ln w="76200">
            <a:solidFill>
              <a:schemeClr val="bg2"/>
            </a:solidFill>
            <a:round/>
            <a:headEnd/>
            <a:tailEnd type="triangle" w="med" len="med"/>
          </a:ln>
          <a:effectLst/>
        </p:spPr>
        <p:txBody>
          <a:bodyPr/>
          <a:lstStyle/>
          <a:p>
            <a:endParaRPr lang="en-US"/>
          </a:p>
        </p:txBody>
      </p:sp>
      <p:sp>
        <p:nvSpPr>
          <p:cNvPr id="655370" name="Line 10"/>
          <p:cNvSpPr>
            <a:spLocks noChangeShapeType="1"/>
          </p:cNvSpPr>
          <p:nvPr/>
        </p:nvSpPr>
        <p:spPr bwMode="auto">
          <a:xfrm flipV="1">
            <a:off x="3732213" y="3641725"/>
            <a:ext cx="1363662" cy="128588"/>
          </a:xfrm>
          <a:prstGeom prst="line">
            <a:avLst/>
          </a:prstGeom>
          <a:noFill/>
          <a:ln w="76200">
            <a:solidFill>
              <a:schemeClr val="bg2"/>
            </a:solidFill>
            <a:prstDash val="sysDot"/>
            <a:round/>
            <a:headEnd/>
            <a:tailEnd type="triangle" w="med" len="med"/>
          </a:ln>
          <a:effectLst/>
        </p:spPr>
        <p:txBody>
          <a:bodyPr/>
          <a:lstStyle/>
          <a:p>
            <a:endParaRPr lang="en-US"/>
          </a:p>
        </p:txBody>
      </p:sp>
      <p:sp>
        <p:nvSpPr>
          <p:cNvPr id="655371" name="Text Box 11"/>
          <p:cNvSpPr txBox="1">
            <a:spLocks noChangeArrowheads="1"/>
          </p:cNvSpPr>
          <p:nvPr/>
        </p:nvSpPr>
        <p:spPr bwMode="auto">
          <a:xfrm>
            <a:off x="2705100" y="4213225"/>
            <a:ext cx="950913" cy="366713"/>
          </a:xfrm>
          <a:prstGeom prst="rect">
            <a:avLst/>
          </a:prstGeom>
          <a:noFill/>
          <a:ln w="9525">
            <a:noFill/>
            <a:miter lim="800000"/>
            <a:headEnd/>
            <a:tailEnd/>
          </a:ln>
          <a:effectLst/>
        </p:spPr>
        <p:txBody>
          <a:bodyPr wrap="none">
            <a:spAutoFit/>
          </a:bodyPr>
          <a:lstStyle/>
          <a:p>
            <a:r>
              <a:rPr lang="en-US">
                <a:solidFill>
                  <a:schemeClr val="bg2"/>
                </a:solidFill>
                <a:effectLst>
                  <a:outerShdw blurRad="38100" dist="38100" dir="2700000" algn="tl">
                    <a:srgbClr val="C0C0C0"/>
                  </a:outerShdw>
                </a:effectLst>
                <a:latin typeface="Verdana" pitchFamily="34" charset="0"/>
                <a:cs typeface="Arial" charset="0"/>
              </a:rPr>
              <a:t>(Mary)</a:t>
            </a:r>
          </a:p>
        </p:txBody>
      </p:sp>
      <p:sp>
        <p:nvSpPr>
          <p:cNvPr id="655372" name="Text Box 12"/>
          <p:cNvSpPr txBox="1">
            <a:spLocks noChangeArrowheads="1"/>
          </p:cNvSpPr>
          <p:nvPr/>
        </p:nvSpPr>
        <p:spPr bwMode="auto">
          <a:xfrm rot="-383995">
            <a:off x="3868738" y="3700463"/>
            <a:ext cx="950912" cy="366712"/>
          </a:xfrm>
          <a:prstGeom prst="rect">
            <a:avLst/>
          </a:prstGeom>
          <a:noFill/>
          <a:ln w="9525">
            <a:noFill/>
            <a:miter lim="800000"/>
            <a:headEnd/>
            <a:tailEnd/>
          </a:ln>
          <a:effectLst/>
        </p:spPr>
        <p:txBody>
          <a:bodyPr wrap="none">
            <a:spAutoFit/>
          </a:bodyPr>
          <a:lstStyle/>
          <a:p>
            <a:r>
              <a:rPr lang="en-US">
                <a:solidFill>
                  <a:schemeClr val="bg2"/>
                </a:solidFill>
                <a:effectLst>
                  <a:outerShdw blurRad="38100" dist="38100" dir="2700000" algn="tl">
                    <a:srgbClr val="C0C0C0"/>
                  </a:outerShdw>
                </a:effectLst>
                <a:latin typeface="Verdana" pitchFamily="34" charset="0"/>
                <a:cs typeface="Arial" charset="0"/>
              </a:rPr>
              <a:t>(Mary)</a:t>
            </a:r>
          </a:p>
        </p:txBody>
      </p:sp>
      <p:sp>
        <p:nvSpPr>
          <p:cNvPr id="655373" name="Text Box 13"/>
          <p:cNvSpPr txBox="1">
            <a:spLocks noChangeArrowheads="1"/>
          </p:cNvSpPr>
          <p:nvPr/>
        </p:nvSpPr>
        <p:spPr bwMode="auto">
          <a:xfrm>
            <a:off x="2754313" y="3854450"/>
            <a:ext cx="858837" cy="366713"/>
          </a:xfrm>
          <a:prstGeom prst="rect">
            <a:avLst/>
          </a:prstGeom>
          <a:noFill/>
          <a:ln w="9525">
            <a:noFill/>
            <a:miter lim="800000"/>
            <a:headEnd/>
            <a:tailEnd/>
          </a:ln>
          <a:effectLst/>
        </p:spPr>
        <p:txBody>
          <a:bodyPr wrap="none">
            <a:spAutoFit/>
          </a:bodyPr>
          <a:lstStyle/>
          <a:p>
            <a:r>
              <a:rPr lang="en-US">
                <a:solidFill>
                  <a:schemeClr val="bg2"/>
                </a:solidFill>
                <a:effectLst>
                  <a:outerShdw blurRad="38100" dist="38100" dir="2700000" algn="tl">
                    <a:srgbClr val="C0C0C0"/>
                  </a:outerShdw>
                </a:effectLst>
                <a:latin typeface="Verdana" pitchFamily="34" charset="0"/>
                <a:cs typeface="Arial" charset="0"/>
              </a:rPr>
              <a:t>xxxxx</a:t>
            </a:r>
          </a:p>
        </p:txBody>
      </p:sp>
      <p:sp>
        <p:nvSpPr>
          <p:cNvPr id="655374" name="Text Box 14"/>
          <p:cNvSpPr txBox="1">
            <a:spLocks noChangeArrowheads="1"/>
          </p:cNvSpPr>
          <p:nvPr/>
        </p:nvSpPr>
        <p:spPr bwMode="auto">
          <a:xfrm rot="-353179">
            <a:off x="3900488" y="3344863"/>
            <a:ext cx="858837" cy="366712"/>
          </a:xfrm>
          <a:prstGeom prst="rect">
            <a:avLst/>
          </a:prstGeom>
          <a:noFill/>
          <a:ln w="9525">
            <a:noFill/>
            <a:miter lim="800000"/>
            <a:headEnd/>
            <a:tailEnd/>
          </a:ln>
          <a:effectLst/>
        </p:spPr>
        <p:txBody>
          <a:bodyPr wrap="none">
            <a:spAutoFit/>
          </a:bodyPr>
          <a:lstStyle/>
          <a:p>
            <a:r>
              <a:rPr lang="en-US">
                <a:solidFill>
                  <a:schemeClr val="bg2"/>
                </a:solidFill>
                <a:effectLst>
                  <a:outerShdw blurRad="38100" dist="38100" dir="2700000" algn="tl">
                    <a:srgbClr val="C0C0C0"/>
                  </a:outerShdw>
                </a:effectLst>
                <a:latin typeface="Verdana" pitchFamily="34" charset="0"/>
                <a:cs typeface="Arial" charset="0"/>
              </a:rPr>
              <a:t>xxxxx</a:t>
            </a:r>
          </a:p>
        </p:txBody>
      </p:sp>
      <p:sp>
        <p:nvSpPr>
          <p:cNvPr id="655375" name="AutoShape 15"/>
          <p:cNvSpPr>
            <a:spLocks noChangeArrowheads="1"/>
          </p:cNvSpPr>
          <p:nvPr/>
        </p:nvSpPr>
        <p:spPr bwMode="auto">
          <a:xfrm>
            <a:off x="6934200" y="2819400"/>
            <a:ext cx="1905000" cy="1219200"/>
          </a:xfrm>
          <a:prstGeom prst="wedgeRoundRectCallout">
            <a:avLst>
              <a:gd name="adj1" fmla="val -69000"/>
              <a:gd name="adj2" fmla="val 14194"/>
              <a:gd name="adj3" fmla="val 16667"/>
            </a:avLst>
          </a:prstGeom>
          <a:solidFill>
            <a:schemeClr val="tx1"/>
          </a:solidFill>
          <a:ln w="9525">
            <a:solidFill>
              <a:schemeClr val="tx1"/>
            </a:solidFill>
            <a:miter lim="800000"/>
            <a:headEnd/>
            <a:tailEnd/>
          </a:ln>
          <a:effectLst/>
        </p:spPr>
        <p:txBody>
          <a:bodyPr/>
          <a:lstStyle/>
          <a:p>
            <a:pPr algn="ctr"/>
            <a:r>
              <a:rPr lang="en-US">
                <a:solidFill>
                  <a:schemeClr val="bg1"/>
                </a:solidFill>
                <a:effectLst>
                  <a:outerShdw blurRad="38100" dist="38100" dir="2700000" algn="tl">
                    <a:srgbClr val="5F5F5F"/>
                  </a:outerShdw>
                </a:effectLst>
                <a:latin typeface="Verdana" pitchFamily="34" charset="0"/>
                <a:cs typeface="Arial" charset="0"/>
              </a:rPr>
              <a:t>Hey, Mary’s next door! She’s reading email</a:t>
            </a:r>
          </a:p>
        </p:txBody>
      </p:sp>
    </p:spTree>
    <p:extLst>
      <p:ext uri="{BB962C8B-B14F-4D97-AF65-F5344CB8AC3E}">
        <p14:creationId xmlns:p14="http://schemas.microsoft.com/office/powerpoint/2010/main" val="411883262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5" name="Rectangle 64"/>
          <p:cNvSpPr/>
          <p:nvPr/>
        </p:nvSpPr>
        <p:spPr bwMode="auto">
          <a:xfrm>
            <a:off x="609600" y="3505200"/>
            <a:ext cx="1828800" cy="838200"/>
          </a:xfrm>
          <a:prstGeom prst="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solidFill>
                  <a:schemeClr val="tx1"/>
                </a:solidFill>
              </a:rPr>
              <a:t>Discover</a:t>
            </a:r>
            <a:endParaRPr lang="en-US" sz="2800" dirty="0">
              <a:solidFill>
                <a:schemeClr val="tx1"/>
              </a:solidFill>
            </a:endParaRPr>
          </a:p>
        </p:txBody>
      </p:sp>
      <p:sp>
        <p:nvSpPr>
          <p:cNvPr id="78" name="Rectangle 77"/>
          <p:cNvSpPr/>
          <p:nvPr/>
        </p:nvSpPr>
        <p:spPr bwMode="auto">
          <a:xfrm>
            <a:off x="2667000" y="3505202"/>
            <a:ext cx="1600200" cy="381000"/>
          </a:xfrm>
          <a:prstGeom prst="rect">
            <a:avLst/>
          </a:prstGeom>
          <a:solidFill>
            <a:schemeClr val="bg1"/>
          </a:solidFill>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fontAlgn="auto">
              <a:spcBef>
                <a:spcPts val="0"/>
              </a:spcBef>
              <a:spcAft>
                <a:spcPts val="0"/>
              </a:spcAft>
              <a:defRPr/>
            </a:pPr>
            <a:r>
              <a:rPr lang="en-US" sz="1050" b="1" dirty="0" smtClean="0">
                <a:solidFill>
                  <a:schemeClr val="tx1"/>
                </a:solidFill>
              </a:rPr>
              <a:t>From</a:t>
            </a:r>
            <a:r>
              <a:rPr lang="en-US" sz="1050" dirty="0" smtClean="0">
                <a:solidFill>
                  <a:schemeClr val="tx1"/>
                </a:solidFill>
              </a:rPr>
              <a:t>: </a:t>
            </a:r>
            <a:r>
              <a:rPr lang="en-US" sz="1050" dirty="0" smtClean="0">
                <a:solidFill>
                  <a:srgbClr val="00B050"/>
                </a:solidFill>
              </a:rPr>
              <a:t>19:1A:1B:1C:1D:1E</a:t>
            </a:r>
          </a:p>
          <a:p>
            <a:pPr fontAlgn="auto">
              <a:spcBef>
                <a:spcPts val="0"/>
              </a:spcBef>
              <a:spcAft>
                <a:spcPts val="0"/>
              </a:spcAft>
              <a:defRPr/>
            </a:pPr>
            <a:r>
              <a:rPr lang="en-US" sz="1050" b="1" dirty="0" smtClean="0">
                <a:solidFill>
                  <a:schemeClr val="tx1"/>
                </a:solidFill>
              </a:rPr>
              <a:t>To</a:t>
            </a:r>
            <a:r>
              <a:rPr lang="en-US" sz="1050" dirty="0" smtClean="0">
                <a:solidFill>
                  <a:schemeClr val="tx1"/>
                </a:solidFill>
              </a:rPr>
              <a:t>:  </a:t>
            </a:r>
            <a:r>
              <a:rPr lang="en-US" sz="1050" dirty="0" smtClean="0">
                <a:solidFill>
                  <a:schemeClr val="tx1">
                    <a:lumMod val="50000"/>
                    <a:lumOff val="50000"/>
                  </a:schemeClr>
                </a:solidFill>
              </a:rPr>
              <a:t>BROADCAST</a:t>
            </a:r>
            <a:endParaRPr lang="en-US" sz="1050" dirty="0">
              <a:solidFill>
                <a:schemeClr val="tx1">
                  <a:lumMod val="50000"/>
                  <a:lumOff val="50000"/>
                </a:schemeClr>
              </a:solidFill>
            </a:endParaRPr>
          </a:p>
        </p:txBody>
      </p:sp>
      <p:sp>
        <p:nvSpPr>
          <p:cNvPr id="84" name="Rectangle 83"/>
          <p:cNvSpPr/>
          <p:nvPr/>
        </p:nvSpPr>
        <p:spPr bwMode="auto">
          <a:xfrm>
            <a:off x="4267200" y="3505202"/>
            <a:ext cx="2362200" cy="381000"/>
          </a:xfrm>
          <a:prstGeom prst="rect">
            <a:avLst/>
          </a:prstGeom>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en-US" sz="1600" dirty="0" smtClean="0"/>
              <a:t>Search probe</a:t>
            </a:r>
            <a:endParaRPr lang="en-US" sz="1600" dirty="0"/>
          </a:p>
        </p:txBody>
      </p:sp>
      <p:sp>
        <p:nvSpPr>
          <p:cNvPr id="70" name="Rectangle 69"/>
          <p:cNvSpPr/>
          <p:nvPr/>
        </p:nvSpPr>
        <p:spPr bwMode="auto">
          <a:xfrm>
            <a:off x="2971800" y="3962402"/>
            <a:ext cx="1600200" cy="381000"/>
          </a:xfrm>
          <a:prstGeom prst="rect">
            <a:avLst/>
          </a:prstGeom>
          <a:solidFill>
            <a:schemeClr val="bg1"/>
          </a:solidFill>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fontAlgn="auto">
              <a:spcBef>
                <a:spcPts val="0"/>
              </a:spcBef>
              <a:spcAft>
                <a:spcPts val="0"/>
              </a:spcAft>
              <a:defRPr/>
            </a:pPr>
            <a:r>
              <a:rPr lang="en-US" sz="1000" b="1" dirty="0" smtClean="0">
                <a:solidFill>
                  <a:schemeClr val="tx1"/>
                </a:solidFill>
              </a:rPr>
              <a:t>From</a:t>
            </a:r>
            <a:r>
              <a:rPr lang="en-US" sz="1000" dirty="0" smtClean="0">
                <a:solidFill>
                  <a:schemeClr val="tx1"/>
                </a:solidFill>
              </a:rPr>
              <a:t>: </a:t>
            </a:r>
            <a:r>
              <a:rPr lang="en-US" sz="1000" dirty="0" smtClean="0">
                <a:solidFill>
                  <a:schemeClr val="accent6">
                    <a:lumMod val="75000"/>
                  </a:schemeClr>
                </a:solidFill>
              </a:rPr>
              <a:t>22:1E:3E:4F:A1:45</a:t>
            </a:r>
          </a:p>
          <a:p>
            <a:pPr fontAlgn="auto">
              <a:spcBef>
                <a:spcPts val="0"/>
              </a:spcBef>
              <a:spcAft>
                <a:spcPts val="0"/>
              </a:spcAft>
              <a:defRPr/>
            </a:pPr>
            <a:r>
              <a:rPr lang="en-US" sz="1000" b="1" dirty="0" smtClean="0">
                <a:solidFill>
                  <a:schemeClr val="tx1"/>
                </a:solidFill>
              </a:rPr>
              <a:t>To</a:t>
            </a:r>
            <a:r>
              <a:rPr lang="en-US" sz="1000" dirty="0" smtClean="0">
                <a:solidFill>
                  <a:schemeClr val="tx1"/>
                </a:solidFill>
              </a:rPr>
              <a:t>:  </a:t>
            </a:r>
            <a:r>
              <a:rPr lang="en-US" sz="1000" dirty="0" smtClean="0">
                <a:solidFill>
                  <a:schemeClr val="tx1">
                    <a:lumMod val="50000"/>
                    <a:lumOff val="50000"/>
                  </a:schemeClr>
                </a:solidFill>
              </a:rPr>
              <a:t>BROADCAST</a:t>
            </a:r>
            <a:endParaRPr lang="en-US" sz="1000" dirty="0">
              <a:solidFill>
                <a:schemeClr val="tx1">
                  <a:lumMod val="50000"/>
                  <a:lumOff val="50000"/>
                </a:schemeClr>
              </a:solidFill>
            </a:endParaRPr>
          </a:p>
        </p:txBody>
      </p:sp>
      <p:sp>
        <p:nvSpPr>
          <p:cNvPr id="75" name="Rectangle 74"/>
          <p:cNvSpPr/>
          <p:nvPr/>
        </p:nvSpPr>
        <p:spPr bwMode="auto">
          <a:xfrm>
            <a:off x="4572000" y="3962402"/>
            <a:ext cx="2362200" cy="381000"/>
          </a:xfrm>
          <a:prstGeom prst="rect">
            <a:avLst/>
          </a:prstGeom>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en-US" sz="1600" dirty="0" smtClean="0"/>
              <a:t>Announcement</a:t>
            </a:r>
            <a:endParaRPr lang="en-US" sz="1600" dirty="0"/>
          </a:p>
        </p:txBody>
      </p:sp>
      <p:sp>
        <p:nvSpPr>
          <p:cNvPr id="92" name="Rectangle 91"/>
          <p:cNvSpPr/>
          <p:nvPr/>
        </p:nvSpPr>
        <p:spPr bwMode="auto">
          <a:xfrm>
            <a:off x="2667000" y="4572000"/>
            <a:ext cx="1600201" cy="381000"/>
          </a:xfrm>
          <a:prstGeom prst="rect">
            <a:avLst/>
          </a:prstGeom>
          <a:solidFill>
            <a:schemeClr val="bg1"/>
          </a:solidFill>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defRPr/>
            </a:pPr>
            <a:r>
              <a:rPr lang="en-US" sz="1000" b="1" dirty="0" smtClean="0">
                <a:solidFill>
                  <a:schemeClr val="tx1"/>
                </a:solidFill>
              </a:rPr>
              <a:t>From</a:t>
            </a:r>
            <a:r>
              <a:rPr lang="en-US" sz="1000" dirty="0" smtClean="0">
                <a:solidFill>
                  <a:schemeClr val="tx1"/>
                </a:solidFill>
              </a:rPr>
              <a:t>: </a:t>
            </a:r>
            <a:r>
              <a:rPr lang="en-US" sz="1000" dirty="0" smtClean="0">
                <a:solidFill>
                  <a:srgbClr val="00B050"/>
                </a:solidFill>
              </a:rPr>
              <a:t>19:1A:1B:1C:1D:1E</a:t>
            </a:r>
            <a:endParaRPr lang="en-US" sz="1000" dirty="0" smtClean="0">
              <a:solidFill>
                <a:schemeClr val="tx2">
                  <a:lumMod val="60000"/>
                  <a:lumOff val="40000"/>
                </a:schemeClr>
              </a:solidFill>
            </a:endParaRPr>
          </a:p>
          <a:p>
            <a:pPr fontAlgn="auto">
              <a:spcBef>
                <a:spcPts val="0"/>
              </a:spcBef>
              <a:spcAft>
                <a:spcPts val="0"/>
              </a:spcAft>
              <a:defRPr/>
            </a:pPr>
            <a:r>
              <a:rPr lang="en-US" sz="1000" b="1" dirty="0" smtClean="0">
                <a:solidFill>
                  <a:schemeClr val="tx1"/>
                </a:solidFill>
              </a:rPr>
              <a:t>To</a:t>
            </a:r>
            <a:r>
              <a:rPr lang="en-US" sz="1000" dirty="0" smtClean="0">
                <a:solidFill>
                  <a:schemeClr val="tx1"/>
                </a:solidFill>
              </a:rPr>
              <a:t>: </a:t>
            </a:r>
            <a:r>
              <a:rPr lang="en-US" sz="1000" dirty="0" smtClean="0">
                <a:solidFill>
                  <a:schemeClr val="accent6">
                    <a:lumMod val="75000"/>
                  </a:schemeClr>
                </a:solidFill>
              </a:rPr>
              <a:t>22:1E:3E:4F:A1:45</a:t>
            </a:r>
            <a:endParaRPr lang="en-US" sz="1000" dirty="0">
              <a:solidFill>
                <a:schemeClr val="tx1"/>
              </a:solidFill>
            </a:endParaRPr>
          </a:p>
        </p:txBody>
      </p:sp>
      <p:sp>
        <p:nvSpPr>
          <p:cNvPr id="93" name="Rectangle 92"/>
          <p:cNvSpPr/>
          <p:nvPr/>
        </p:nvSpPr>
        <p:spPr bwMode="auto">
          <a:xfrm>
            <a:off x="4267200" y="4572000"/>
            <a:ext cx="2362200" cy="381000"/>
          </a:xfrm>
          <a:prstGeom prst="rect">
            <a:avLst/>
          </a:prstGeom>
          <a:solidFill>
            <a:schemeClr val="bg1"/>
          </a:solidFill>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en-US" sz="1600" dirty="0" smtClean="0"/>
              <a:t>Credentials, key exchange</a:t>
            </a:r>
            <a:endParaRPr lang="en-US" sz="1600" dirty="0"/>
          </a:p>
        </p:txBody>
      </p:sp>
      <p:sp>
        <p:nvSpPr>
          <p:cNvPr id="94" name="Rectangle 93"/>
          <p:cNvSpPr/>
          <p:nvPr/>
        </p:nvSpPr>
        <p:spPr bwMode="auto">
          <a:xfrm>
            <a:off x="3048000" y="5029200"/>
            <a:ext cx="1600201" cy="381000"/>
          </a:xfrm>
          <a:prstGeom prst="rect">
            <a:avLst/>
          </a:prstGeom>
          <a:solidFill>
            <a:schemeClr val="bg1"/>
          </a:solidFill>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defRPr/>
            </a:pPr>
            <a:r>
              <a:rPr lang="en-US" sz="1000" b="1" dirty="0" smtClean="0">
                <a:solidFill>
                  <a:schemeClr val="tx1"/>
                </a:solidFill>
              </a:rPr>
              <a:t>From</a:t>
            </a:r>
            <a:r>
              <a:rPr lang="en-US" sz="1000" dirty="0" smtClean="0">
                <a:solidFill>
                  <a:schemeClr val="tx1"/>
                </a:solidFill>
              </a:rPr>
              <a:t>: </a:t>
            </a:r>
            <a:r>
              <a:rPr lang="en-US" sz="1000" dirty="0" smtClean="0">
                <a:solidFill>
                  <a:schemeClr val="accent6">
                    <a:lumMod val="75000"/>
                  </a:schemeClr>
                </a:solidFill>
              </a:rPr>
              <a:t>22:1E:3E:4F:A1:45</a:t>
            </a:r>
            <a:endParaRPr lang="en-US" sz="1000" dirty="0" smtClean="0">
              <a:solidFill>
                <a:schemeClr val="tx2">
                  <a:lumMod val="60000"/>
                  <a:lumOff val="40000"/>
                </a:schemeClr>
              </a:solidFill>
            </a:endParaRPr>
          </a:p>
          <a:p>
            <a:pPr fontAlgn="auto">
              <a:spcBef>
                <a:spcPts val="0"/>
              </a:spcBef>
              <a:spcAft>
                <a:spcPts val="0"/>
              </a:spcAft>
              <a:defRPr/>
            </a:pPr>
            <a:r>
              <a:rPr lang="en-US" sz="1000" b="1" dirty="0" smtClean="0">
                <a:solidFill>
                  <a:schemeClr val="tx1"/>
                </a:solidFill>
              </a:rPr>
              <a:t>To</a:t>
            </a:r>
            <a:r>
              <a:rPr lang="en-US" sz="1000" dirty="0" smtClean="0">
                <a:solidFill>
                  <a:schemeClr val="tx1"/>
                </a:solidFill>
              </a:rPr>
              <a:t>: </a:t>
            </a:r>
            <a:r>
              <a:rPr lang="en-US" sz="1000" dirty="0" smtClean="0">
                <a:solidFill>
                  <a:srgbClr val="00B050"/>
                </a:solidFill>
              </a:rPr>
              <a:t>19:1A:1B:1C:1D:1E</a:t>
            </a:r>
            <a:endParaRPr lang="en-US" sz="1000" dirty="0">
              <a:solidFill>
                <a:schemeClr val="tx1"/>
              </a:solidFill>
            </a:endParaRPr>
          </a:p>
        </p:txBody>
      </p:sp>
      <p:sp>
        <p:nvSpPr>
          <p:cNvPr id="95" name="Rectangle 94"/>
          <p:cNvSpPr/>
          <p:nvPr/>
        </p:nvSpPr>
        <p:spPr bwMode="auto">
          <a:xfrm>
            <a:off x="4648200" y="5029200"/>
            <a:ext cx="2362200" cy="381000"/>
          </a:xfrm>
          <a:prstGeom prst="rect">
            <a:avLst/>
          </a:prstGeom>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en-US" sz="1600" dirty="0" smtClean="0"/>
              <a:t>Credentials, key exchange</a:t>
            </a:r>
            <a:endParaRPr lang="en-US" sz="1600" dirty="0"/>
          </a:p>
        </p:txBody>
      </p:sp>
      <p:sp>
        <p:nvSpPr>
          <p:cNvPr id="96" name="Rectangle 95"/>
          <p:cNvSpPr/>
          <p:nvPr/>
        </p:nvSpPr>
        <p:spPr bwMode="auto">
          <a:xfrm>
            <a:off x="609600" y="4572000"/>
            <a:ext cx="1828800" cy="838200"/>
          </a:xfrm>
          <a:prstGeom prst="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solidFill>
                  <a:schemeClr val="tx1"/>
                </a:solidFill>
              </a:rPr>
              <a:t>Authenticate</a:t>
            </a:r>
          </a:p>
          <a:p>
            <a:pPr algn="ctr">
              <a:defRPr/>
            </a:pPr>
            <a:r>
              <a:rPr lang="en-US" sz="2400" dirty="0">
                <a:solidFill>
                  <a:schemeClr val="tx1"/>
                </a:solidFill>
              </a:rPr>
              <a:t>and Bind</a:t>
            </a:r>
          </a:p>
        </p:txBody>
      </p:sp>
      <p:sp>
        <p:nvSpPr>
          <p:cNvPr id="99" name="Rectangle 98"/>
          <p:cNvSpPr/>
          <p:nvPr/>
        </p:nvSpPr>
        <p:spPr bwMode="auto">
          <a:xfrm>
            <a:off x="2667000" y="5638799"/>
            <a:ext cx="1752600" cy="381000"/>
          </a:xfrm>
          <a:prstGeom prst="rect">
            <a:avLst/>
          </a:prstGeom>
          <a:solidFill>
            <a:schemeClr val="bg1"/>
          </a:solidFill>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defRPr/>
            </a:pPr>
            <a:r>
              <a:rPr lang="en-US" sz="1000" b="1" dirty="0" smtClean="0">
                <a:solidFill>
                  <a:schemeClr val="tx1"/>
                </a:solidFill>
              </a:rPr>
              <a:t>From</a:t>
            </a:r>
            <a:r>
              <a:rPr lang="en-US" sz="1000" dirty="0" smtClean="0">
                <a:solidFill>
                  <a:schemeClr val="tx1"/>
                </a:solidFill>
              </a:rPr>
              <a:t>: </a:t>
            </a:r>
            <a:r>
              <a:rPr lang="en-US" sz="1000" dirty="0" smtClean="0">
                <a:solidFill>
                  <a:srgbClr val="00B050"/>
                </a:solidFill>
              </a:rPr>
              <a:t>19:1A:1B:1C:1D:1E</a:t>
            </a:r>
            <a:endParaRPr lang="en-US" sz="1000" dirty="0" smtClean="0">
              <a:solidFill>
                <a:schemeClr val="tx2">
                  <a:lumMod val="60000"/>
                  <a:lumOff val="40000"/>
                </a:schemeClr>
              </a:solidFill>
            </a:endParaRPr>
          </a:p>
          <a:p>
            <a:pPr fontAlgn="auto">
              <a:spcBef>
                <a:spcPts val="0"/>
              </a:spcBef>
              <a:spcAft>
                <a:spcPts val="0"/>
              </a:spcAft>
              <a:defRPr/>
            </a:pPr>
            <a:r>
              <a:rPr lang="en-US" sz="1000" b="1" dirty="0" smtClean="0">
                <a:solidFill>
                  <a:schemeClr val="tx1"/>
                </a:solidFill>
              </a:rPr>
              <a:t>To</a:t>
            </a:r>
            <a:r>
              <a:rPr lang="en-US" sz="1000" dirty="0" smtClean="0">
                <a:solidFill>
                  <a:schemeClr val="tx1"/>
                </a:solidFill>
              </a:rPr>
              <a:t>: </a:t>
            </a:r>
            <a:r>
              <a:rPr lang="en-US" sz="1000" dirty="0" smtClean="0">
                <a:solidFill>
                  <a:schemeClr val="accent6">
                    <a:lumMod val="75000"/>
                  </a:schemeClr>
                </a:solidFill>
              </a:rPr>
              <a:t>22:1E:3E:4F:A1:45</a:t>
            </a:r>
            <a:endParaRPr lang="en-US" sz="1000" dirty="0">
              <a:solidFill>
                <a:schemeClr val="tx1"/>
              </a:solidFill>
            </a:endParaRPr>
          </a:p>
        </p:txBody>
      </p:sp>
      <p:sp>
        <p:nvSpPr>
          <p:cNvPr id="100" name="Rectangle 99"/>
          <p:cNvSpPr/>
          <p:nvPr/>
        </p:nvSpPr>
        <p:spPr bwMode="auto">
          <a:xfrm>
            <a:off x="4419600" y="5638800"/>
            <a:ext cx="2209800" cy="381000"/>
          </a:xfrm>
          <a:prstGeom prst="rect">
            <a:avLst/>
          </a:prstGeom>
          <a:blipFill>
            <a:blip r:embed="rId3"/>
            <a:tile tx="0" ty="0" sx="100000" sy="100000" flip="none" algn="tl"/>
          </a:blipFill>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dirty="0">
              <a:solidFill>
                <a:schemeClr val="bg1">
                  <a:lumMod val="50000"/>
                </a:schemeClr>
              </a:solidFill>
            </a:endParaRPr>
          </a:p>
        </p:txBody>
      </p:sp>
      <p:sp>
        <p:nvSpPr>
          <p:cNvPr id="101" name="Rectangle 100"/>
          <p:cNvSpPr/>
          <p:nvPr/>
        </p:nvSpPr>
        <p:spPr bwMode="auto">
          <a:xfrm>
            <a:off x="2971800" y="6095999"/>
            <a:ext cx="1752600" cy="381000"/>
          </a:xfrm>
          <a:prstGeom prst="rect">
            <a:avLst/>
          </a:prstGeom>
          <a:solidFill>
            <a:schemeClr val="bg1"/>
          </a:solidFill>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defRPr/>
            </a:pPr>
            <a:r>
              <a:rPr lang="en-US" sz="1000" b="1" dirty="0" smtClean="0">
                <a:solidFill>
                  <a:schemeClr val="tx1"/>
                </a:solidFill>
              </a:rPr>
              <a:t>From</a:t>
            </a:r>
            <a:r>
              <a:rPr lang="en-US" sz="1000" dirty="0" smtClean="0">
                <a:solidFill>
                  <a:schemeClr val="tx1"/>
                </a:solidFill>
              </a:rPr>
              <a:t>: </a:t>
            </a:r>
            <a:r>
              <a:rPr lang="en-US" sz="1000" dirty="0" smtClean="0">
                <a:solidFill>
                  <a:schemeClr val="accent6">
                    <a:lumMod val="75000"/>
                  </a:schemeClr>
                </a:solidFill>
              </a:rPr>
              <a:t>22:1E:3E:4F:A1:45</a:t>
            </a:r>
            <a:endParaRPr lang="en-US" sz="1000" dirty="0" smtClean="0">
              <a:solidFill>
                <a:schemeClr val="tx2">
                  <a:lumMod val="60000"/>
                  <a:lumOff val="40000"/>
                </a:schemeClr>
              </a:solidFill>
            </a:endParaRPr>
          </a:p>
          <a:p>
            <a:pPr fontAlgn="auto">
              <a:spcBef>
                <a:spcPts val="0"/>
              </a:spcBef>
              <a:spcAft>
                <a:spcPts val="0"/>
              </a:spcAft>
              <a:defRPr/>
            </a:pPr>
            <a:r>
              <a:rPr lang="en-US" sz="1000" b="1" dirty="0" smtClean="0">
                <a:solidFill>
                  <a:schemeClr val="tx1"/>
                </a:solidFill>
              </a:rPr>
              <a:t>To</a:t>
            </a:r>
            <a:r>
              <a:rPr lang="en-US" sz="1000" dirty="0" smtClean="0">
                <a:solidFill>
                  <a:schemeClr val="tx1"/>
                </a:solidFill>
              </a:rPr>
              <a:t>: </a:t>
            </a:r>
            <a:r>
              <a:rPr lang="en-US" sz="1000" dirty="0" smtClean="0">
                <a:solidFill>
                  <a:srgbClr val="00B050"/>
                </a:solidFill>
              </a:rPr>
              <a:t>19:1A:1B:1C:1D:1E</a:t>
            </a:r>
            <a:endParaRPr lang="en-US" sz="1000" dirty="0">
              <a:solidFill>
                <a:schemeClr val="tx1"/>
              </a:solidFill>
            </a:endParaRPr>
          </a:p>
        </p:txBody>
      </p:sp>
      <p:sp>
        <p:nvSpPr>
          <p:cNvPr id="102" name="Rectangle 101"/>
          <p:cNvSpPr/>
          <p:nvPr/>
        </p:nvSpPr>
        <p:spPr bwMode="auto">
          <a:xfrm>
            <a:off x="4724400" y="6096000"/>
            <a:ext cx="2286000" cy="381000"/>
          </a:xfrm>
          <a:prstGeom prst="rect">
            <a:avLst/>
          </a:prstGeom>
          <a:blipFill>
            <a:blip r:embed="rId3"/>
            <a:tile tx="0" ty="0" sx="100000" sy="100000" flip="none" algn="tl"/>
          </a:blipFill>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dirty="0">
              <a:solidFill>
                <a:schemeClr val="bg1">
                  <a:lumMod val="50000"/>
                </a:schemeClr>
              </a:solidFill>
            </a:endParaRPr>
          </a:p>
        </p:txBody>
      </p:sp>
      <p:sp>
        <p:nvSpPr>
          <p:cNvPr id="103" name="Rectangle 102"/>
          <p:cNvSpPr/>
          <p:nvPr/>
        </p:nvSpPr>
        <p:spPr bwMode="auto">
          <a:xfrm>
            <a:off x="609600" y="5638800"/>
            <a:ext cx="1828800" cy="838200"/>
          </a:xfrm>
          <a:prstGeom prst="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solidFill>
                  <a:schemeClr val="tx1"/>
                </a:solidFill>
              </a:rPr>
              <a:t>Send Data</a:t>
            </a:r>
            <a:endParaRPr lang="en-US" sz="2800" dirty="0">
              <a:solidFill>
                <a:schemeClr val="tx1"/>
              </a:solidFill>
            </a:endParaRPr>
          </a:p>
        </p:txBody>
      </p:sp>
      <p:pic>
        <p:nvPicPr>
          <p:cNvPr id="107" name="Picture 106" descr="laptop1.png"/>
          <p:cNvPicPr>
            <a:picLocks noChangeAspect="1"/>
          </p:cNvPicPr>
          <p:nvPr/>
        </p:nvPicPr>
        <p:blipFill>
          <a:blip r:embed="rId4"/>
          <a:stretch>
            <a:fillRect/>
          </a:stretch>
        </p:blipFill>
        <p:spPr>
          <a:xfrm>
            <a:off x="990600" y="2590800"/>
            <a:ext cx="694887" cy="591263"/>
          </a:xfrm>
          <a:prstGeom prst="rect">
            <a:avLst/>
          </a:prstGeom>
          <a:effectLst/>
        </p:spPr>
      </p:pic>
      <p:pic>
        <p:nvPicPr>
          <p:cNvPr id="108" name="Picture 107" descr="ap1.png"/>
          <p:cNvPicPr>
            <a:picLocks noChangeAspect="1"/>
          </p:cNvPicPr>
          <p:nvPr/>
        </p:nvPicPr>
        <p:blipFill>
          <a:blip r:embed="rId5"/>
          <a:stretch>
            <a:fillRect/>
          </a:stretch>
        </p:blipFill>
        <p:spPr>
          <a:xfrm>
            <a:off x="7543800" y="2514600"/>
            <a:ext cx="621741" cy="621741"/>
          </a:xfrm>
          <a:prstGeom prst="rect">
            <a:avLst/>
          </a:prstGeom>
          <a:effectLst/>
        </p:spPr>
      </p:pic>
      <p:sp>
        <p:nvSpPr>
          <p:cNvPr id="113" name="TextBox 112"/>
          <p:cNvSpPr txBox="1"/>
          <p:nvPr/>
        </p:nvSpPr>
        <p:spPr>
          <a:xfrm>
            <a:off x="7162800" y="5562600"/>
            <a:ext cx="1888017" cy="1015663"/>
          </a:xfrm>
          <a:prstGeom prst="rect">
            <a:avLst/>
          </a:prstGeom>
          <a:solidFill>
            <a:schemeClr val="bg1"/>
          </a:solidFill>
          <a:effectLst>
            <a:softEdge rad="127000"/>
          </a:effectLst>
        </p:spPr>
        <p:txBody>
          <a:bodyPr wrap="none" rtlCol="0">
            <a:spAutoFit/>
          </a:bodyPr>
          <a:lstStyle/>
          <a:p>
            <a:pPr marL="174625" indent="-174625">
              <a:buFont typeface="Arial" pitchFamily="34" charset="0"/>
              <a:buChar char="•"/>
            </a:pPr>
            <a:r>
              <a:rPr lang="en-US" sz="2000" dirty="0" smtClean="0">
                <a:latin typeface="+mj-lt"/>
              </a:rPr>
              <a:t>Confidentiality</a:t>
            </a:r>
          </a:p>
          <a:p>
            <a:pPr marL="174625" indent="-174625">
              <a:buFont typeface="Arial" pitchFamily="34" charset="0"/>
              <a:buChar char="•"/>
            </a:pPr>
            <a:r>
              <a:rPr lang="en-US" sz="2000" dirty="0" smtClean="0">
                <a:latin typeface="+mj-lt"/>
              </a:rPr>
              <a:t>Authenticity</a:t>
            </a:r>
          </a:p>
          <a:p>
            <a:pPr marL="174625" indent="-174625">
              <a:buFont typeface="Arial" pitchFamily="34" charset="0"/>
              <a:buChar char="•"/>
            </a:pPr>
            <a:r>
              <a:rPr lang="en-US" sz="2000" dirty="0" smtClean="0">
                <a:latin typeface="+mj-lt"/>
              </a:rPr>
              <a:t>Integrity</a:t>
            </a:r>
            <a:endParaRPr lang="en-US" sz="2000" dirty="0">
              <a:latin typeface="+mj-lt"/>
            </a:endParaRPr>
          </a:p>
        </p:txBody>
      </p:sp>
      <p:grpSp>
        <p:nvGrpSpPr>
          <p:cNvPr id="10" name="Group 110"/>
          <p:cNvGrpSpPr/>
          <p:nvPr/>
        </p:nvGrpSpPr>
        <p:grpSpPr>
          <a:xfrm>
            <a:off x="1662125" y="2819384"/>
            <a:ext cx="5922983" cy="681678"/>
            <a:chOff x="1662125" y="2819384"/>
            <a:chExt cx="5922983" cy="681678"/>
          </a:xfrm>
          <a:effectLst/>
        </p:grpSpPr>
        <p:pic>
          <p:nvPicPr>
            <p:cNvPr id="109" name="Picture 99" descr="radiowaves2.png"/>
            <p:cNvPicPr>
              <a:picLocks noChangeAspect="1"/>
            </p:cNvPicPr>
            <p:nvPr/>
          </p:nvPicPr>
          <p:blipFill>
            <a:blip r:embed="rId6"/>
            <a:srcRect/>
            <a:stretch>
              <a:fillRect/>
            </a:stretch>
          </p:blipFill>
          <p:spPr bwMode="auto">
            <a:xfrm rot="7643821">
              <a:off x="1585925" y="2895584"/>
              <a:ext cx="609600" cy="457200"/>
            </a:xfrm>
            <a:prstGeom prst="rect">
              <a:avLst/>
            </a:prstGeom>
            <a:noFill/>
            <a:ln w="9525">
              <a:noFill/>
              <a:miter lim="800000"/>
              <a:headEnd/>
              <a:tailEnd/>
            </a:ln>
          </p:spPr>
        </p:pic>
        <p:pic>
          <p:nvPicPr>
            <p:cNvPr id="110" name="Picture 99" descr="radiowaves2.png"/>
            <p:cNvPicPr>
              <a:picLocks noChangeAspect="1"/>
            </p:cNvPicPr>
            <p:nvPr/>
          </p:nvPicPr>
          <p:blipFill>
            <a:blip r:embed="rId6"/>
            <a:srcRect/>
            <a:stretch>
              <a:fillRect/>
            </a:stretch>
          </p:blipFill>
          <p:spPr bwMode="auto">
            <a:xfrm rot="14494919">
              <a:off x="7051708" y="2967662"/>
              <a:ext cx="609600" cy="457200"/>
            </a:xfrm>
            <a:prstGeom prst="rect">
              <a:avLst/>
            </a:prstGeom>
            <a:noFill/>
            <a:ln w="9525">
              <a:noFill/>
              <a:miter lim="800000"/>
              <a:headEnd/>
              <a:tailEnd/>
            </a:ln>
          </p:spPr>
        </p:pic>
      </p:grpSp>
      <p:pic>
        <p:nvPicPr>
          <p:cNvPr id="64" name="Picture 12" descr="alice.png"/>
          <p:cNvPicPr>
            <a:picLocks noChangeAspect="1"/>
          </p:cNvPicPr>
          <p:nvPr/>
        </p:nvPicPr>
        <p:blipFill>
          <a:blip r:embed="rId7"/>
          <a:srcRect/>
          <a:stretch>
            <a:fillRect/>
          </a:stretch>
        </p:blipFill>
        <p:spPr bwMode="auto">
          <a:xfrm>
            <a:off x="533400" y="2362200"/>
            <a:ext cx="688975" cy="700088"/>
          </a:xfrm>
          <a:prstGeom prst="rect">
            <a:avLst/>
          </a:prstGeom>
          <a:noFill/>
          <a:ln w="9525">
            <a:noFill/>
            <a:miter lim="800000"/>
            <a:headEnd/>
            <a:tailEnd/>
          </a:ln>
          <a:effectLst/>
        </p:spPr>
      </p:pic>
      <p:pic>
        <p:nvPicPr>
          <p:cNvPr id="66" name="Picture 13" descr="bob.png"/>
          <p:cNvPicPr>
            <a:picLocks noChangeAspect="1"/>
          </p:cNvPicPr>
          <p:nvPr/>
        </p:nvPicPr>
        <p:blipFill>
          <a:blip r:embed="rId8" cstate="screen"/>
          <a:srcRect/>
          <a:stretch>
            <a:fillRect/>
          </a:stretch>
        </p:blipFill>
        <p:spPr bwMode="auto">
          <a:xfrm>
            <a:off x="8008938" y="2514600"/>
            <a:ext cx="687387" cy="706438"/>
          </a:xfrm>
          <a:prstGeom prst="rect">
            <a:avLst/>
          </a:prstGeom>
          <a:noFill/>
          <a:ln w="9525">
            <a:noFill/>
            <a:miter lim="800000"/>
            <a:headEnd/>
            <a:tailEnd/>
          </a:ln>
          <a:effectLst/>
        </p:spPr>
      </p:pic>
      <p:sp>
        <p:nvSpPr>
          <p:cNvPr id="53" name="Title 1"/>
          <p:cNvSpPr>
            <a:spLocks noGrp="1"/>
          </p:cNvSpPr>
          <p:nvPr>
            <p:ph type="title"/>
          </p:nvPr>
        </p:nvSpPr>
        <p:spPr>
          <a:xfrm>
            <a:off x="457200" y="274638"/>
            <a:ext cx="8229600" cy="1143000"/>
          </a:xfrm>
        </p:spPr>
        <p:txBody>
          <a:bodyPr/>
          <a:lstStyle/>
          <a:p>
            <a:r>
              <a:rPr lang="en-US" dirty="0" smtClean="0"/>
              <a:t>Best Security Practices Today</a:t>
            </a:r>
            <a:endParaRPr lang="en-US" dirty="0"/>
          </a:p>
        </p:txBody>
      </p:sp>
      <p:sp>
        <p:nvSpPr>
          <p:cNvPr id="68" name="Slide Number Placeholder 67"/>
          <p:cNvSpPr>
            <a:spLocks noGrp="1"/>
          </p:cNvSpPr>
          <p:nvPr>
            <p:ph type="sldNum" sz="quarter" idx="12"/>
          </p:nvPr>
        </p:nvSpPr>
        <p:spPr/>
        <p:txBody>
          <a:bodyPr/>
          <a:lstStyle/>
          <a:p>
            <a:fld id="{26FF095B-7508-4EE0-8899-3B73C16B2014}" type="slidenum">
              <a:rPr lang="en-US" smtClean="0"/>
              <a:pPr/>
              <a:t>56</a:t>
            </a:fld>
            <a:endParaRPr lang="en-US"/>
          </a:p>
        </p:txBody>
      </p:sp>
      <p:sp>
        <p:nvSpPr>
          <p:cNvPr id="40" name="Rectangle 39"/>
          <p:cNvSpPr/>
          <p:nvPr/>
        </p:nvSpPr>
        <p:spPr>
          <a:xfrm>
            <a:off x="2362200" y="1371600"/>
            <a:ext cx="4487639" cy="707886"/>
          </a:xfrm>
          <a:prstGeom prst="rect">
            <a:avLst/>
          </a:prstGeom>
        </p:spPr>
        <p:txBody>
          <a:bodyPr wrap="none">
            <a:spAutoFit/>
          </a:bodyPr>
          <a:lstStyle/>
          <a:p>
            <a:pPr algn="ctr"/>
            <a:r>
              <a:rPr lang="en-US" sz="2000" dirty="0" smtClean="0">
                <a:solidFill>
                  <a:schemeClr val="bg1">
                    <a:lumMod val="50000"/>
                  </a:schemeClr>
                </a:solidFill>
              </a:rPr>
              <a:t>Temporary Addresses:</a:t>
            </a:r>
          </a:p>
          <a:p>
            <a:pPr algn="ctr"/>
            <a:r>
              <a:rPr lang="en-US" sz="2000" dirty="0" smtClean="0">
                <a:solidFill>
                  <a:schemeClr val="bg1">
                    <a:lumMod val="50000"/>
                  </a:schemeClr>
                </a:solidFill>
              </a:rPr>
              <a:t>[</a:t>
            </a:r>
            <a:r>
              <a:rPr lang="en-US" sz="2000" dirty="0" err="1" smtClean="0">
                <a:solidFill>
                  <a:schemeClr val="bg1">
                    <a:lumMod val="50000"/>
                  </a:schemeClr>
                </a:solidFill>
                <a:sym typeface="Wingdings" pitchFamily="2" charset="2"/>
              </a:rPr>
              <a:t>Gruteser</a:t>
            </a:r>
            <a:r>
              <a:rPr lang="en-US" sz="2000" dirty="0" smtClean="0">
                <a:solidFill>
                  <a:schemeClr val="bg1">
                    <a:lumMod val="50000"/>
                  </a:schemeClr>
                </a:solidFill>
                <a:sym typeface="Wingdings" pitchFamily="2" charset="2"/>
              </a:rPr>
              <a:t> 05, </a:t>
            </a:r>
            <a:r>
              <a:rPr lang="en-US" sz="2000" dirty="0" err="1" smtClean="0">
                <a:solidFill>
                  <a:schemeClr val="bg1">
                    <a:lumMod val="50000"/>
                  </a:schemeClr>
                </a:solidFill>
                <a:sym typeface="Wingdings" pitchFamily="2" charset="2"/>
              </a:rPr>
              <a:t>Hu</a:t>
            </a:r>
            <a:r>
              <a:rPr lang="en-US" sz="2000" dirty="0" smtClean="0">
                <a:solidFill>
                  <a:schemeClr val="bg1">
                    <a:lumMod val="50000"/>
                  </a:schemeClr>
                </a:solidFill>
                <a:sym typeface="Wingdings" pitchFamily="2" charset="2"/>
              </a:rPr>
              <a:t> 06, Jiang 07, </a:t>
            </a:r>
            <a:r>
              <a:rPr lang="en-US" sz="2000" dirty="0" err="1" smtClean="0">
                <a:solidFill>
                  <a:schemeClr val="bg1">
                    <a:lumMod val="50000"/>
                  </a:schemeClr>
                </a:solidFill>
                <a:sym typeface="Wingdings" pitchFamily="2" charset="2"/>
              </a:rPr>
              <a:t>Stajano</a:t>
            </a:r>
            <a:r>
              <a:rPr lang="en-US" sz="2000" dirty="0" smtClean="0">
                <a:solidFill>
                  <a:schemeClr val="bg1">
                    <a:lumMod val="50000"/>
                  </a:schemeClr>
                </a:solidFill>
                <a:sym typeface="Wingdings" pitchFamily="2" charset="2"/>
              </a:rPr>
              <a:t> 05]</a:t>
            </a:r>
            <a:endParaRPr lang="en-US" sz="2000" dirty="0"/>
          </a:p>
        </p:txBody>
      </p:sp>
      <p:sp>
        <p:nvSpPr>
          <p:cNvPr id="32" name="Rectangle 20"/>
          <p:cNvSpPr>
            <a:spLocks noChangeArrowheads="1"/>
          </p:cNvSpPr>
          <p:nvPr/>
        </p:nvSpPr>
        <p:spPr bwMode="auto">
          <a:xfrm>
            <a:off x="7086600" y="4648200"/>
            <a:ext cx="1539780" cy="523220"/>
          </a:xfrm>
          <a:prstGeom prst="rect">
            <a:avLst/>
          </a:prstGeom>
          <a:noFill/>
          <a:ln w="9525">
            <a:noFill/>
            <a:miter lim="800000"/>
            <a:headEnd/>
            <a:tailEnd/>
          </a:ln>
        </p:spPr>
        <p:txBody>
          <a:bodyPr wrap="none">
            <a:spAutoFit/>
          </a:bodyPr>
          <a:lstStyle/>
          <a:p>
            <a:r>
              <a:rPr lang="en-US" sz="2800" b="1" dirty="0" smtClean="0">
                <a:latin typeface="Calibri" pitchFamily="34" charset="0"/>
                <a:sym typeface="Symbol"/>
              </a:rPr>
              <a:t> </a:t>
            </a:r>
            <a:r>
              <a:rPr lang="en-US" sz="2800" b="1" dirty="0" err="1" smtClean="0">
                <a:latin typeface="Calibri" pitchFamily="34" charset="0"/>
              </a:rPr>
              <a:t>K</a:t>
            </a:r>
            <a:r>
              <a:rPr lang="en-US" sz="2800" b="1" baseline="-25000" dirty="0" err="1" smtClean="0">
                <a:latin typeface="Calibri" pitchFamily="34" charset="0"/>
              </a:rPr>
              <a:t>session</a:t>
            </a:r>
            <a:endParaRPr lang="en-US" sz="2800" b="1" baseline="-25000" dirty="0">
              <a:latin typeface="Calibri" pitchFamily="34" charset="0"/>
            </a:endParaRPr>
          </a:p>
        </p:txBody>
      </p:sp>
    </p:spTree>
    <p:extLst>
      <p:ext uri="{BB962C8B-B14F-4D97-AF65-F5344CB8AC3E}">
        <p14:creationId xmlns:p14="http://schemas.microsoft.com/office/powerpoint/2010/main" val="3121456367"/>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78"/>
                                        </p:tgtEl>
                                        <p:attrNameLst>
                                          <p:attrName>style.visibility</p:attrName>
                                        </p:attrNameLst>
                                      </p:cBhvr>
                                      <p:to>
                                        <p:strVal val="visible"/>
                                      </p:to>
                                    </p:set>
                                    <p:anim calcmode="lin" valueType="num">
                                      <p:cBhvr>
                                        <p:cTn id="7" dur="500" fill="hold"/>
                                        <p:tgtEl>
                                          <p:spTgt spid="78"/>
                                        </p:tgtEl>
                                        <p:attrNameLst>
                                          <p:attrName>ppt_w</p:attrName>
                                        </p:attrNameLst>
                                      </p:cBhvr>
                                      <p:tavLst>
                                        <p:tav tm="0">
                                          <p:val>
                                            <p:fltVal val="0"/>
                                          </p:val>
                                        </p:tav>
                                        <p:tav tm="100000">
                                          <p:val>
                                            <p:strVal val="#ppt_w"/>
                                          </p:val>
                                        </p:tav>
                                      </p:tavLst>
                                    </p:anim>
                                    <p:anim calcmode="lin" valueType="num">
                                      <p:cBhvr>
                                        <p:cTn id="8" dur="500" fill="hold"/>
                                        <p:tgtEl>
                                          <p:spTgt spid="78"/>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500" fill="hold"/>
                                        <p:tgtEl>
                                          <p:spTgt spid="70"/>
                                        </p:tgtEl>
                                        <p:attrNameLst>
                                          <p:attrName>ppt_w</p:attrName>
                                        </p:attrNameLst>
                                      </p:cBhvr>
                                      <p:tavLst>
                                        <p:tav tm="0">
                                          <p:val>
                                            <p:fltVal val="0"/>
                                          </p:val>
                                        </p:tav>
                                        <p:tav tm="100000">
                                          <p:val>
                                            <p:strVal val="#ppt_w"/>
                                          </p:val>
                                        </p:tav>
                                      </p:tavLst>
                                    </p:anim>
                                    <p:anim calcmode="lin" valueType="num">
                                      <p:cBhvr>
                                        <p:cTn id="12" dur="500" fill="hold"/>
                                        <p:tgtEl>
                                          <p:spTgt spid="70"/>
                                        </p:tgtEl>
                                        <p:attrNameLst>
                                          <p:attrName>ppt_h</p:attrName>
                                        </p:attrNameLst>
                                      </p:cBhvr>
                                      <p:tavLst>
                                        <p:tav tm="0">
                                          <p:val>
                                            <p:strVal val="#ppt_h"/>
                                          </p:val>
                                        </p:tav>
                                        <p:tav tm="100000">
                                          <p:val>
                                            <p:strVal val="#ppt_h"/>
                                          </p:val>
                                        </p:tav>
                                      </p:tavLst>
                                    </p:anim>
                                  </p:childTnLst>
                                </p:cTn>
                              </p:par>
                              <p:par>
                                <p:cTn id="13" presetID="17" presetClass="entr" presetSubtype="10" fill="hold" grpId="0" nodeType="withEffect">
                                  <p:stCondLst>
                                    <p:cond delay="0"/>
                                  </p:stCondLst>
                                  <p:childTnLst>
                                    <p:set>
                                      <p:cBhvr>
                                        <p:cTn id="14" dur="1" fill="hold">
                                          <p:stCondLst>
                                            <p:cond delay="0"/>
                                          </p:stCondLst>
                                        </p:cTn>
                                        <p:tgtEl>
                                          <p:spTgt spid="92"/>
                                        </p:tgtEl>
                                        <p:attrNameLst>
                                          <p:attrName>style.visibility</p:attrName>
                                        </p:attrNameLst>
                                      </p:cBhvr>
                                      <p:to>
                                        <p:strVal val="visible"/>
                                      </p:to>
                                    </p:set>
                                    <p:anim calcmode="lin" valueType="num">
                                      <p:cBhvr>
                                        <p:cTn id="15" dur="500" fill="hold"/>
                                        <p:tgtEl>
                                          <p:spTgt spid="92"/>
                                        </p:tgtEl>
                                        <p:attrNameLst>
                                          <p:attrName>ppt_w</p:attrName>
                                        </p:attrNameLst>
                                      </p:cBhvr>
                                      <p:tavLst>
                                        <p:tav tm="0">
                                          <p:val>
                                            <p:fltVal val="0"/>
                                          </p:val>
                                        </p:tav>
                                        <p:tav tm="100000">
                                          <p:val>
                                            <p:strVal val="#ppt_w"/>
                                          </p:val>
                                        </p:tav>
                                      </p:tavLst>
                                    </p:anim>
                                    <p:anim calcmode="lin" valueType="num">
                                      <p:cBhvr>
                                        <p:cTn id="16" dur="500" fill="hold"/>
                                        <p:tgtEl>
                                          <p:spTgt spid="92"/>
                                        </p:tgtEl>
                                        <p:attrNameLst>
                                          <p:attrName>ppt_h</p:attrName>
                                        </p:attrNameLst>
                                      </p:cBhvr>
                                      <p:tavLst>
                                        <p:tav tm="0">
                                          <p:val>
                                            <p:strVal val="#ppt_h"/>
                                          </p:val>
                                        </p:tav>
                                        <p:tav tm="100000">
                                          <p:val>
                                            <p:strVal val="#ppt_h"/>
                                          </p:val>
                                        </p:tav>
                                      </p:tavLst>
                                    </p:anim>
                                  </p:childTnLst>
                                </p:cTn>
                              </p:par>
                              <p:par>
                                <p:cTn id="17" presetID="17" presetClass="entr" presetSubtype="10" fill="hold" grpId="0" nodeType="withEffect">
                                  <p:stCondLst>
                                    <p:cond delay="0"/>
                                  </p:stCondLst>
                                  <p:childTnLst>
                                    <p:set>
                                      <p:cBhvr>
                                        <p:cTn id="18" dur="1" fill="hold">
                                          <p:stCondLst>
                                            <p:cond delay="0"/>
                                          </p:stCondLst>
                                        </p:cTn>
                                        <p:tgtEl>
                                          <p:spTgt spid="94"/>
                                        </p:tgtEl>
                                        <p:attrNameLst>
                                          <p:attrName>style.visibility</p:attrName>
                                        </p:attrNameLst>
                                      </p:cBhvr>
                                      <p:to>
                                        <p:strVal val="visible"/>
                                      </p:to>
                                    </p:set>
                                    <p:anim calcmode="lin" valueType="num">
                                      <p:cBhvr>
                                        <p:cTn id="19" dur="500" fill="hold"/>
                                        <p:tgtEl>
                                          <p:spTgt spid="94"/>
                                        </p:tgtEl>
                                        <p:attrNameLst>
                                          <p:attrName>ppt_w</p:attrName>
                                        </p:attrNameLst>
                                      </p:cBhvr>
                                      <p:tavLst>
                                        <p:tav tm="0">
                                          <p:val>
                                            <p:fltVal val="0"/>
                                          </p:val>
                                        </p:tav>
                                        <p:tav tm="100000">
                                          <p:val>
                                            <p:strVal val="#ppt_w"/>
                                          </p:val>
                                        </p:tav>
                                      </p:tavLst>
                                    </p:anim>
                                    <p:anim calcmode="lin" valueType="num">
                                      <p:cBhvr>
                                        <p:cTn id="20" dur="500" fill="hold"/>
                                        <p:tgtEl>
                                          <p:spTgt spid="94"/>
                                        </p:tgtEl>
                                        <p:attrNameLst>
                                          <p:attrName>ppt_h</p:attrName>
                                        </p:attrNameLst>
                                      </p:cBhvr>
                                      <p:tavLst>
                                        <p:tav tm="0">
                                          <p:val>
                                            <p:strVal val="#ppt_h"/>
                                          </p:val>
                                        </p:tav>
                                        <p:tav tm="100000">
                                          <p:val>
                                            <p:strVal val="#ppt_h"/>
                                          </p:val>
                                        </p:tav>
                                      </p:tavLst>
                                    </p:anim>
                                  </p:childTnLst>
                                </p:cTn>
                              </p:par>
                              <p:par>
                                <p:cTn id="21" presetID="17" presetClass="entr" presetSubtype="10" fill="hold" grpId="0" nodeType="withEffect">
                                  <p:stCondLst>
                                    <p:cond delay="0"/>
                                  </p:stCondLst>
                                  <p:childTnLst>
                                    <p:set>
                                      <p:cBhvr>
                                        <p:cTn id="22" dur="1" fill="hold">
                                          <p:stCondLst>
                                            <p:cond delay="0"/>
                                          </p:stCondLst>
                                        </p:cTn>
                                        <p:tgtEl>
                                          <p:spTgt spid="99"/>
                                        </p:tgtEl>
                                        <p:attrNameLst>
                                          <p:attrName>style.visibility</p:attrName>
                                        </p:attrNameLst>
                                      </p:cBhvr>
                                      <p:to>
                                        <p:strVal val="visible"/>
                                      </p:to>
                                    </p:set>
                                    <p:anim calcmode="lin" valueType="num">
                                      <p:cBhvr>
                                        <p:cTn id="23" dur="500" fill="hold"/>
                                        <p:tgtEl>
                                          <p:spTgt spid="99"/>
                                        </p:tgtEl>
                                        <p:attrNameLst>
                                          <p:attrName>ppt_w</p:attrName>
                                        </p:attrNameLst>
                                      </p:cBhvr>
                                      <p:tavLst>
                                        <p:tav tm="0">
                                          <p:val>
                                            <p:fltVal val="0"/>
                                          </p:val>
                                        </p:tav>
                                        <p:tav tm="100000">
                                          <p:val>
                                            <p:strVal val="#ppt_w"/>
                                          </p:val>
                                        </p:tav>
                                      </p:tavLst>
                                    </p:anim>
                                    <p:anim calcmode="lin" valueType="num">
                                      <p:cBhvr>
                                        <p:cTn id="24" dur="500" fill="hold"/>
                                        <p:tgtEl>
                                          <p:spTgt spid="99"/>
                                        </p:tgtEl>
                                        <p:attrNameLst>
                                          <p:attrName>ppt_h</p:attrName>
                                        </p:attrNameLst>
                                      </p:cBhvr>
                                      <p:tavLst>
                                        <p:tav tm="0">
                                          <p:val>
                                            <p:strVal val="#ppt_h"/>
                                          </p:val>
                                        </p:tav>
                                        <p:tav tm="100000">
                                          <p:val>
                                            <p:strVal val="#ppt_h"/>
                                          </p:val>
                                        </p:tav>
                                      </p:tavLst>
                                    </p:anim>
                                  </p:childTnLst>
                                </p:cTn>
                              </p:par>
                              <p:par>
                                <p:cTn id="25" presetID="17" presetClass="entr" presetSubtype="10" fill="hold" grpId="0" nodeType="withEffect">
                                  <p:stCondLst>
                                    <p:cond delay="0"/>
                                  </p:stCondLst>
                                  <p:childTnLst>
                                    <p:set>
                                      <p:cBhvr>
                                        <p:cTn id="26" dur="1" fill="hold">
                                          <p:stCondLst>
                                            <p:cond delay="0"/>
                                          </p:stCondLst>
                                        </p:cTn>
                                        <p:tgtEl>
                                          <p:spTgt spid="101"/>
                                        </p:tgtEl>
                                        <p:attrNameLst>
                                          <p:attrName>style.visibility</p:attrName>
                                        </p:attrNameLst>
                                      </p:cBhvr>
                                      <p:to>
                                        <p:strVal val="visible"/>
                                      </p:to>
                                    </p:set>
                                    <p:anim calcmode="lin" valueType="num">
                                      <p:cBhvr>
                                        <p:cTn id="27" dur="500" fill="hold"/>
                                        <p:tgtEl>
                                          <p:spTgt spid="101"/>
                                        </p:tgtEl>
                                        <p:attrNameLst>
                                          <p:attrName>ppt_w</p:attrName>
                                        </p:attrNameLst>
                                      </p:cBhvr>
                                      <p:tavLst>
                                        <p:tav tm="0">
                                          <p:val>
                                            <p:fltVal val="0"/>
                                          </p:val>
                                        </p:tav>
                                        <p:tav tm="100000">
                                          <p:val>
                                            <p:strVal val="#ppt_w"/>
                                          </p:val>
                                        </p:tav>
                                      </p:tavLst>
                                    </p:anim>
                                    <p:anim calcmode="lin" valueType="num">
                                      <p:cBhvr>
                                        <p:cTn id="28" dur="500" fill="hold"/>
                                        <p:tgtEl>
                                          <p:spTgt spid="10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70" grpId="0" animBg="1"/>
      <p:bldP spid="92" grpId="0" animBg="1"/>
      <p:bldP spid="94" grpId="0" animBg="1"/>
      <p:bldP spid="99" grpId="0" animBg="1"/>
      <p:bldP spid="101" grpId="0" animBg="1"/>
    </p:bldLst>
  </p:timing>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normAutofit/>
          </a:bodyPr>
          <a:lstStyle/>
          <a:p>
            <a:r>
              <a:rPr lang="en-US" smtClean="0"/>
              <a:t>Implicit Identifiers by Example</a:t>
            </a:r>
            <a:endParaRPr lang="en-US"/>
          </a:p>
        </p:txBody>
      </p:sp>
      <p:sp>
        <p:nvSpPr>
          <p:cNvPr id="19459" name="Rectangle 3"/>
          <p:cNvSpPr>
            <a:spLocks noGrp="1" noChangeArrowheads="1"/>
          </p:cNvSpPr>
          <p:nvPr>
            <p:ph idx="1"/>
          </p:nvPr>
        </p:nvSpPr>
        <p:spPr/>
        <p:txBody>
          <a:bodyPr/>
          <a:lstStyle/>
          <a:p>
            <a:r>
              <a:rPr lang="en-US" dirty="0" smtClean="0"/>
              <a:t>Implicit identifier: </a:t>
            </a:r>
            <a:r>
              <a:rPr lang="en-US" dirty="0" smtClean="0">
                <a:solidFill>
                  <a:srgbClr val="FF0000"/>
                </a:solidFill>
              </a:rPr>
              <a:t>network destinations</a:t>
            </a:r>
          </a:p>
          <a:p>
            <a:pPr lvl="1"/>
            <a:r>
              <a:rPr lang="en-US" dirty="0" smtClean="0"/>
              <a:t>IP &lt;address, port&gt; pairs in network traffic</a:t>
            </a:r>
          </a:p>
          <a:p>
            <a:pPr lvl="1"/>
            <a:r>
              <a:rPr lang="en-US" dirty="0" smtClean="0"/>
              <a:t>At SIGCOMM, each visited by 1.15 users on average</a:t>
            </a:r>
          </a:p>
          <a:p>
            <a:pPr lvl="1"/>
            <a:r>
              <a:rPr lang="en-US" dirty="0" smtClean="0"/>
              <a:t>Some nearly-unique destinations repeatedly visited </a:t>
            </a:r>
            <a:br>
              <a:rPr lang="en-US" dirty="0" smtClean="0"/>
            </a:br>
            <a:r>
              <a:rPr lang="en-US" dirty="0" smtClean="0"/>
              <a:t>(e.g., email server)</a:t>
            </a:r>
          </a:p>
          <a:p>
            <a:endParaRPr lang="en-US" dirty="0"/>
          </a:p>
        </p:txBody>
      </p:sp>
      <p:sp>
        <p:nvSpPr>
          <p:cNvPr id="30" name="Slide Number Placeholder 5"/>
          <p:cNvSpPr>
            <a:spLocks noGrp="1"/>
          </p:cNvSpPr>
          <p:nvPr>
            <p:ph type="sldNum" sz="quarter" idx="12"/>
          </p:nvPr>
        </p:nvSpPr>
        <p:spPr/>
        <p:txBody>
          <a:bodyPr/>
          <a:lstStyle/>
          <a:p>
            <a:fld id="{FCF8E47A-386D-4D67-AFE9-6C8FE032928E}" type="slidenum">
              <a:rPr lang="en-US" smtClean="0"/>
              <a:pPr/>
              <a:t>57</a:t>
            </a:fld>
            <a:endParaRPr lang="en-US"/>
          </a:p>
        </p:txBody>
      </p:sp>
      <p:pic>
        <p:nvPicPr>
          <p:cNvPr id="19471" name="Picture 15"/>
          <p:cNvPicPr>
            <a:picLocks noChangeAspect="1" noChangeArrowheads="1"/>
          </p:cNvPicPr>
          <p:nvPr/>
        </p:nvPicPr>
        <p:blipFill>
          <a:blip r:embed="rId3"/>
          <a:srcRect/>
          <a:stretch>
            <a:fillRect/>
          </a:stretch>
        </p:blipFill>
        <p:spPr bwMode="auto">
          <a:xfrm>
            <a:off x="381000" y="4038600"/>
            <a:ext cx="1076325" cy="1328738"/>
          </a:xfrm>
          <a:prstGeom prst="rect">
            <a:avLst/>
          </a:prstGeom>
          <a:noFill/>
          <a:ln w="9525">
            <a:noFill/>
            <a:miter lim="800000"/>
            <a:headEnd/>
            <a:tailEnd/>
          </a:ln>
          <a:effectLst/>
        </p:spPr>
      </p:pic>
      <p:cxnSp>
        <p:nvCxnSpPr>
          <p:cNvPr id="19472" name="AutoShape 16"/>
          <p:cNvCxnSpPr>
            <a:cxnSpLocks noChangeShapeType="1"/>
          </p:cNvCxnSpPr>
          <p:nvPr/>
        </p:nvCxnSpPr>
        <p:spPr bwMode="auto">
          <a:xfrm>
            <a:off x="1457325" y="4703763"/>
            <a:ext cx="1951038" cy="0"/>
          </a:xfrm>
          <a:prstGeom prst="straightConnector1">
            <a:avLst/>
          </a:prstGeom>
          <a:noFill/>
          <a:ln w="50800">
            <a:solidFill>
              <a:schemeClr val="tx1"/>
            </a:solidFill>
            <a:round/>
            <a:headEnd type="triangle" w="med" len="med"/>
            <a:tailEnd type="triangle" w="med" len="med"/>
          </a:ln>
          <a:effectLst/>
        </p:spPr>
      </p:cxnSp>
      <p:sp>
        <p:nvSpPr>
          <p:cNvPr id="19473" name="Text Box 17"/>
          <p:cNvSpPr txBox="1">
            <a:spLocks noChangeArrowheads="1"/>
          </p:cNvSpPr>
          <p:nvPr/>
        </p:nvSpPr>
        <p:spPr bwMode="auto">
          <a:xfrm>
            <a:off x="1371600" y="4038600"/>
            <a:ext cx="2114550" cy="641350"/>
          </a:xfrm>
          <a:prstGeom prst="rect">
            <a:avLst/>
          </a:prstGeom>
          <a:noFill/>
          <a:ln w="9525">
            <a:noFill/>
            <a:miter lim="800000"/>
            <a:headEnd/>
            <a:tailEnd/>
          </a:ln>
          <a:effectLst/>
        </p:spPr>
        <p:txBody>
          <a:bodyPr wrap="none">
            <a:spAutoFit/>
          </a:bodyPr>
          <a:lstStyle/>
          <a:p>
            <a:pPr algn="ctr"/>
            <a:r>
              <a:rPr lang="en-US" b="1" dirty="0">
                <a:solidFill>
                  <a:schemeClr val="accent2"/>
                </a:solidFill>
                <a:latin typeface="Arial" pitchFamily="34" charset="0"/>
                <a:cs typeface="Arial" pitchFamily="34" charset="0"/>
              </a:rPr>
              <a:t>SSH/IMAP server:</a:t>
            </a:r>
          </a:p>
          <a:p>
            <a:pPr algn="ctr"/>
            <a:r>
              <a:rPr lang="en-US" b="1" dirty="0">
                <a:solidFill>
                  <a:schemeClr val="accent2"/>
                </a:solidFill>
                <a:latin typeface="Arial" pitchFamily="34" charset="0"/>
                <a:cs typeface="Arial" pitchFamily="34" charset="0"/>
              </a:rPr>
              <a:t>159.16.40.45</a:t>
            </a:r>
          </a:p>
        </p:txBody>
      </p:sp>
      <p:sp>
        <p:nvSpPr>
          <p:cNvPr id="19474" name="Text Box 18"/>
          <p:cNvSpPr txBox="1">
            <a:spLocks noChangeArrowheads="1"/>
          </p:cNvSpPr>
          <p:nvPr/>
        </p:nvSpPr>
        <p:spPr bwMode="auto">
          <a:xfrm>
            <a:off x="609600" y="5402263"/>
            <a:ext cx="184150" cy="366712"/>
          </a:xfrm>
          <a:prstGeom prst="rect">
            <a:avLst/>
          </a:prstGeom>
          <a:noFill/>
          <a:ln w="9525">
            <a:noFill/>
            <a:miter lim="800000"/>
            <a:headEnd/>
            <a:tailEnd/>
          </a:ln>
          <a:effectLst/>
        </p:spPr>
        <p:txBody>
          <a:bodyPr wrap="none">
            <a:spAutoFit/>
          </a:bodyPr>
          <a:lstStyle/>
          <a:p>
            <a:pPr algn="ctr"/>
            <a:endParaRPr lang="en-US" b="1">
              <a:cs typeface="Arial" charset="0"/>
            </a:endParaRPr>
          </a:p>
        </p:txBody>
      </p:sp>
      <p:pic>
        <p:nvPicPr>
          <p:cNvPr id="19475" name="Picture 19" descr="laptop"/>
          <p:cNvPicPr>
            <a:picLocks noChangeAspect="1" noChangeArrowheads="1"/>
          </p:cNvPicPr>
          <p:nvPr/>
        </p:nvPicPr>
        <p:blipFill>
          <a:blip r:embed="rId4"/>
          <a:srcRect/>
          <a:stretch>
            <a:fillRect/>
          </a:stretch>
        </p:blipFill>
        <p:spPr bwMode="auto">
          <a:xfrm>
            <a:off x="1981200" y="5029200"/>
            <a:ext cx="1023938" cy="1066800"/>
          </a:xfrm>
          <a:prstGeom prst="rect">
            <a:avLst/>
          </a:prstGeom>
          <a:noFill/>
        </p:spPr>
      </p:pic>
      <p:sp>
        <p:nvSpPr>
          <p:cNvPr id="19476" name="Text Box 20"/>
          <p:cNvSpPr txBox="1">
            <a:spLocks noChangeArrowheads="1"/>
          </p:cNvSpPr>
          <p:nvPr/>
        </p:nvSpPr>
        <p:spPr bwMode="auto">
          <a:xfrm>
            <a:off x="2057400" y="5181600"/>
            <a:ext cx="928688" cy="304800"/>
          </a:xfrm>
          <a:prstGeom prst="rect">
            <a:avLst/>
          </a:prstGeom>
          <a:noFill/>
          <a:ln w="9525">
            <a:noFill/>
            <a:miter lim="800000"/>
            <a:headEnd/>
            <a:tailEnd/>
          </a:ln>
          <a:effectLst/>
        </p:spPr>
        <p:txBody>
          <a:bodyPr wrap="none">
            <a:spAutoFit/>
          </a:bodyPr>
          <a:lstStyle/>
          <a:p>
            <a:r>
              <a:rPr lang="en-US" sz="1400" b="1">
                <a:solidFill>
                  <a:srgbClr val="00FF00"/>
                </a:solidFill>
                <a:latin typeface="Courier New" pitchFamily="49" charset="0"/>
              </a:rPr>
              <a:t>tcpdump</a:t>
            </a:r>
          </a:p>
        </p:txBody>
      </p:sp>
      <p:pic>
        <p:nvPicPr>
          <p:cNvPr id="19477" name="Picture 21"/>
          <p:cNvPicPr>
            <a:picLocks noChangeAspect="1" noChangeArrowheads="1"/>
          </p:cNvPicPr>
          <p:nvPr/>
        </p:nvPicPr>
        <p:blipFill>
          <a:blip r:embed="rId5"/>
          <a:srcRect/>
          <a:stretch>
            <a:fillRect/>
          </a:stretch>
        </p:blipFill>
        <p:spPr bwMode="auto">
          <a:xfrm>
            <a:off x="3408363" y="4113213"/>
            <a:ext cx="1181100" cy="1181100"/>
          </a:xfrm>
          <a:prstGeom prst="rect">
            <a:avLst/>
          </a:prstGeom>
          <a:noFill/>
          <a:ln w="9525">
            <a:noFill/>
            <a:miter lim="800000"/>
            <a:headEnd/>
            <a:tailEnd/>
          </a:ln>
          <a:effectLst/>
        </p:spPr>
      </p:pic>
      <p:sp>
        <p:nvSpPr>
          <p:cNvPr id="19478" name="Text Box 22"/>
          <p:cNvSpPr txBox="1">
            <a:spLocks noChangeArrowheads="1"/>
          </p:cNvSpPr>
          <p:nvPr/>
        </p:nvSpPr>
        <p:spPr bwMode="auto">
          <a:xfrm>
            <a:off x="3105150" y="5478463"/>
            <a:ext cx="184150" cy="366712"/>
          </a:xfrm>
          <a:prstGeom prst="rect">
            <a:avLst/>
          </a:prstGeom>
          <a:noFill/>
          <a:ln w="9525">
            <a:noFill/>
            <a:miter lim="800000"/>
            <a:headEnd/>
            <a:tailEnd/>
          </a:ln>
          <a:effectLst/>
        </p:spPr>
        <p:txBody>
          <a:bodyPr wrap="none">
            <a:spAutoFit/>
          </a:bodyPr>
          <a:lstStyle/>
          <a:p>
            <a:pPr algn="ctr"/>
            <a:endParaRPr lang="en-US" b="1">
              <a:cs typeface="Arial" charset="0"/>
            </a:endParaRPr>
          </a:p>
        </p:txBody>
      </p:sp>
      <p:pic>
        <p:nvPicPr>
          <p:cNvPr id="19480" name="Picture 24"/>
          <p:cNvPicPr>
            <a:picLocks noChangeAspect="1" noChangeArrowheads="1"/>
          </p:cNvPicPr>
          <p:nvPr/>
        </p:nvPicPr>
        <p:blipFill>
          <a:blip r:embed="rId5"/>
          <a:srcRect/>
          <a:stretch>
            <a:fillRect/>
          </a:stretch>
        </p:blipFill>
        <p:spPr bwMode="auto">
          <a:xfrm>
            <a:off x="7751763" y="4189413"/>
            <a:ext cx="1181100" cy="1181100"/>
          </a:xfrm>
          <a:prstGeom prst="rect">
            <a:avLst/>
          </a:prstGeom>
          <a:noFill/>
          <a:ln w="9525">
            <a:noFill/>
            <a:miter lim="800000"/>
            <a:headEnd/>
            <a:tailEnd/>
          </a:ln>
          <a:effectLst/>
        </p:spPr>
      </p:pic>
      <p:cxnSp>
        <p:nvCxnSpPr>
          <p:cNvPr id="19481" name="AutoShape 25"/>
          <p:cNvCxnSpPr>
            <a:cxnSpLocks noChangeShapeType="1"/>
          </p:cNvCxnSpPr>
          <p:nvPr/>
        </p:nvCxnSpPr>
        <p:spPr bwMode="auto">
          <a:xfrm>
            <a:off x="5800725" y="4779963"/>
            <a:ext cx="1951038" cy="0"/>
          </a:xfrm>
          <a:prstGeom prst="straightConnector1">
            <a:avLst/>
          </a:prstGeom>
          <a:noFill/>
          <a:ln w="50800">
            <a:solidFill>
              <a:schemeClr val="tx1"/>
            </a:solidFill>
            <a:round/>
            <a:headEnd type="triangle" w="med" len="med"/>
            <a:tailEnd type="triangle" w="med" len="med"/>
          </a:ln>
          <a:effectLst/>
        </p:spPr>
      </p:cxnSp>
      <p:sp>
        <p:nvSpPr>
          <p:cNvPr id="19485" name="Text Box 29"/>
          <p:cNvSpPr txBox="1">
            <a:spLocks noChangeArrowheads="1"/>
          </p:cNvSpPr>
          <p:nvPr/>
        </p:nvSpPr>
        <p:spPr bwMode="auto">
          <a:xfrm>
            <a:off x="5181600" y="4419600"/>
            <a:ext cx="525463" cy="762000"/>
          </a:xfrm>
          <a:prstGeom prst="rect">
            <a:avLst/>
          </a:prstGeom>
          <a:noFill/>
          <a:ln w="9525">
            <a:noFill/>
            <a:miter lim="800000"/>
            <a:headEnd/>
            <a:tailEnd/>
          </a:ln>
          <a:effectLst/>
        </p:spPr>
        <p:txBody>
          <a:bodyPr wrap="none">
            <a:spAutoFit/>
          </a:bodyPr>
          <a:lstStyle/>
          <a:p>
            <a:r>
              <a:rPr lang="en-US" sz="4400" b="1">
                <a:solidFill>
                  <a:schemeClr val="bg1"/>
                </a:solidFill>
              </a:rPr>
              <a:t>?</a:t>
            </a:r>
          </a:p>
        </p:txBody>
      </p:sp>
      <p:grpSp>
        <p:nvGrpSpPr>
          <p:cNvPr id="2" name="Group 30"/>
          <p:cNvGrpSpPr>
            <a:grpSpLocks/>
          </p:cNvGrpSpPr>
          <p:nvPr/>
        </p:nvGrpSpPr>
        <p:grpSpPr bwMode="auto">
          <a:xfrm>
            <a:off x="6400800" y="5029200"/>
            <a:ext cx="1023938" cy="1066800"/>
            <a:chOff x="2352" y="2496"/>
            <a:chExt cx="645" cy="672"/>
          </a:xfrm>
        </p:grpSpPr>
        <p:pic>
          <p:nvPicPr>
            <p:cNvPr id="19487" name="Picture 31" descr="laptop"/>
            <p:cNvPicPr>
              <a:picLocks noChangeAspect="1" noChangeArrowheads="1"/>
            </p:cNvPicPr>
            <p:nvPr/>
          </p:nvPicPr>
          <p:blipFill>
            <a:blip r:embed="rId4"/>
            <a:srcRect/>
            <a:stretch>
              <a:fillRect/>
            </a:stretch>
          </p:blipFill>
          <p:spPr bwMode="auto">
            <a:xfrm>
              <a:off x="2352" y="2496"/>
              <a:ext cx="645" cy="672"/>
            </a:xfrm>
            <a:prstGeom prst="rect">
              <a:avLst/>
            </a:prstGeom>
            <a:noFill/>
          </p:spPr>
        </p:pic>
        <p:sp>
          <p:nvSpPr>
            <p:cNvPr id="19488" name="Text Box 32"/>
            <p:cNvSpPr txBox="1">
              <a:spLocks noChangeArrowheads="1"/>
            </p:cNvSpPr>
            <p:nvPr/>
          </p:nvSpPr>
          <p:spPr bwMode="auto">
            <a:xfrm>
              <a:off x="2400" y="2592"/>
              <a:ext cx="585" cy="192"/>
            </a:xfrm>
            <a:prstGeom prst="rect">
              <a:avLst/>
            </a:prstGeom>
            <a:noFill/>
            <a:ln w="9525">
              <a:noFill/>
              <a:miter lim="800000"/>
              <a:headEnd/>
              <a:tailEnd/>
            </a:ln>
            <a:effectLst/>
          </p:spPr>
          <p:txBody>
            <a:bodyPr wrap="none">
              <a:spAutoFit/>
            </a:bodyPr>
            <a:lstStyle/>
            <a:p>
              <a:r>
                <a:rPr lang="en-US" sz="1400" b="1">
                  <a:solidFill>
                    <a:srgbClr val="00FF00"/>
                  </a:solidFill>
                  <a:latin typeface="Courier New" pitchFamily="49" charset="0"/>
                </a:rPr>
                <a:t>tcpdump</a:t>
              </a:r>
            </a:p>
          </p:txBody>
        </p:sp>
      </p:grpSp>
      <p:pic>
        <p:nvPicPr>
          <p:cNvPr id="19489" name="Picture 33"/>
          <p:cNvPicPr>
            <a:picLocks noChangeAspect="1" noChangeArrowheads="1"/>
          </p:cNvPicPr>
          <p:nvPr/>
        </p:nvPicPr>
        <p:blipFill>
          <a:blip r:embed="rId3"/>
          <a:srcRect/>
          <a:stretch>
            <a:fillRect/>
          </a:stretch>
        </p:blipFill>
        <p:spPr bwMode="auto">
          <a:xfrm>
            <a:off x="4724400" y="4114800"/>
            <a:ext cx="1076325" cy="1328738"/>
          </a:xfrm>
          <a:prstGeom prst="rect">
            <a:avLst/>
          </a:prstGeom>
          <a:noFill/>
          <a:ln w="9525">
            <a:noFill/>
            <a:miter lim="800000"/>
            <a:headEnd/>
            <a:tailEnd/>
          </a:ln>
          <a:effectLst/>
        </p:spPr>
      </p:pic>
      <p:grpSp>
        <p:nvGrpSpPr>
          <p:cNvPr id="3" name="Group 34"/>
          <p:cNvGrpSpPr>
            <a:grpSpLocks/>
          </p:cNvGrpSpPr>
          <p:nvPr/>
        </p:nvGrpSpPr>
        <p:grpSpPr bwMode="auto">
          <a:xfrm>
            <a:off x="304800" y="6172200"/>
            <a:ext cx="8458200" cy="366713"/>
            <a:chOff x="192" y="3888"/>
            <a:chExt cx="5328" cy="231"/>
          </a:xfrm>
        </p:grpSpPr>
        <p:sp>
          <p:nvSpPr>
            <p:cNvPr id="19491" name="Line 35"/>
            <p:cNvSpPr>
              <a:spLocks noChangeShapeType="1"/>
            </p:cNvSpPr>
            <p:nvPr/>
          </p:nvSpPr>
          <p:spPr bwMode="auto">
            <a:xfrm>
              <a:off x="192" y="3888"/>
              <a:ext cx="5328" cy="0"/>
            </a:xfrm>
            <a:prstGeom prst="line">
              <a:avLst/>
            </a:prstGeom>
            <a:noFill/>
            <a:ln w="9525">
              <a:solidFill>
                <a:schemeClr val="tx1"/>
              </a:solidFill>
              <a:round/>
              <a:headEnd/>
              <a:tailEnd type="triangle" w="med" len="med"/>
            </a:ln>
            <a:effectLst/>
          </p:spPr>
          <p:txBody>
            <a:bodyPr/>
            <a:lstStyle/>
            <a:p>
              <a:endParaRPr lang="en-US"/>
            </a:p>
          </p:txBody>
        </p:sp>
        <p:sp>
          <p:nvSpPr>
            <p:cNvPr id="19492" name="Text Box 36"/>
            <p:cNvSpPr txBox="1">
              <a:spLocks noChangeArrowheads="1"/>
            </p:cNvSpPr>
            <p:nvPr/>
          </p:nvSpPr>
          <p:spPr bwMode="auto">
            <a:xfrm>
              <a:off x="192" y="3888"/>
              <a:ext cx="388" cy="231"/>
            </a:xfrm>
            <a:prstGeom prst="rect">
              <a:avLst/>
            </a:prstGeom>
            <a:noFill/>
            <a:ln w="9525">
              <a:noFill/>
              <a:miter lim="800000"/>
              <a:headEnd/>
              <a:tailEnd/>
            </a:ln>
            <a:effectLst/>
          </p:spPr>
          <p:txBody>
            <a:bodyPr wrap="none">
              <a:spAutoFit/>
            </a:bodyPr>
            <a:lstStyle/>
            <a:p>
              <a:r>
                <a:rPr lang="en-US"/>
                <a:t>time</a:t>
              </a:r>
            </a:p>
          </p:txBody>
        </p:sp>
        <p:sp>
          <p:nvSpPr>
            <p:cNvPr id="19493" name="Line 37"/>
            <p:cNvSpPr>
              <a:spLocks noChangeShapeType="1"/>
            </p:cNvSpPr>
            <p:nvPr/>
          </p:nvSpPr>
          <p:spPr bwMode="auto">
            <a:xfrm>
              <a:off x="528" y="3888"/>
              <a:ext cx="1776" cy="0"/>
            </a:xfrm>
            <a:prstGeom prst="line">
              <a:avLst/>
            </a:prstGeom>
            <a:noFill/>
            <a:ln w="57150">
              <a:solidFill>
                <a:srgbClr val="0000CC"/>
              </a:solidFill>
              <a:round/>
              <a:headEnd/>
              <a:tailEnd/>
            </a:ln>
            <a:effectLst/>
          </p:spPr>
          <p:txBody>
            <a:bodyPr/>
            <a:lstStyle/>
            <a:p>
              <a:endParaRPr lang="en-US"/>
            </a:p>
          </p:txBody>
        </p:sp>
        <p:sp>
          <p:nvSpPr>
            <p:cNvPr id="19494" name="Line 38"/>
            <p:cNvSpPr>
              <a:spLocks noChangeShapeType="1"/>
            </p:cNvSpPr>
            <p:nvPr/>
          </p:nvSpPr>
          <p:spPr bwMode="auto">
            <a:xfrm>
              <a:off x="3024" y="3888"/>
              <a:ext cx="2256" cy="0"/>
            </a:xfrm>
            <a:prstGeom prst="line">
              <a:avLst/>
            </a:prstGeom>
            <a:noFill/>
            <a:ln w="57150">
              <a:solidFill>
                <a:srgbClr val="00FF00"/>
              </a:solidFill>
              <a:round/>
              <a:headEnd/>
              <a:tailEnd/>
            </a:ln>
            <a:effectLst/>
          </p:spPr>
          <p:txBody>
            <a:bodyPr/>
            <a:lstStyle/>
            <a:p>
              <a:endParaRPr lang="en-US"/>
            </a:p>
          </p:txBody>
        </p:sp>
      </p:grpSp>
      <p:sp>
        <p:nvSpPr>
          <p:cNvPr id="19495" name="Text Box 39"/>
          <p:cNvSpPr txBox="1">
            <a:spLocks noChangeArrowheads="1"/>
          </p:cNvSpPr>
          <p:nvPr/>
        </p:nvSpPr>
        <p:spPr bwMode="auto">
          <a:xfrm>
            <a:off x="5715000" y="4114800"/>
            <a:ext cx="2114550" cy="641350"/>
          </a:xfrm>
          <a:prstGeom prst="rect">
            <a:avLst/>
          </a:prstGeom>
          <a:noFill/>
          <a:ln w="9525">
            <a:noFill/>
            <a:miter lim="800000"/>
            <a:headEnd/>
            <a:tailEnd/>
          </a:ln>
          <a:effectLst/>
        </p:spPr>
        <p:txBody>
          <a:bodyPr wrap="none">
            <a:spAutoFit/>
          </a:bodyPr>
          <a:lstStyle/>
          <a:p>
            <a:pPr algn="ctr"/>
            <a:r>
              <a:rPr lang="en-US" b="1" dirty="0">
                <a:solidFill>
                  <a:schemeClr val="accent2"/>
                </a:solidFill>
                <a:latin typeface="Arial" pitchFamily="34" charset="0"/>
                <a:cs typeface="Arial" pitchFamily="34" charset="0"/>
              </a:rPr>
              <a:t>SSH/IMAP server:</a:t>
            </a:r>
          </a:p>
          <a:p>
            <a:pPr algn="ctr"/>
            <a:r>
              <a:rPr lang="en-US" b="1" dirty="0">
                <a:solidFill>
                  <a:schemeClr val="accent2"/>
                </a:solidFill>
                <a:latin typeface="Arial" pitchFamily="34" charset="0"/>
                <a:cs typeface="Arial" pitchFamily="34" charset="0"/>
              </a:rPr>
              <a:t>159.16.40.45</a:t>
            </a:r>
          </a:p>
        </p:txBody>
      </p:sp>
      <p:grpSp>
        <p:nvGrpSpPr>
          <p:cNvPr id="4" name="Group 50"/>
          <p:cNvGrpSpPr>
            <a:grpSpLocks/>
          </p:cNvGrpSpPr>
          <p:nvPr/>
        </p:nvGrpSpPr>
        <p:grpSpPr bwMode="auto">
          <a:xfrm>
            <a:off x="4724400" y="4114800"/>
            <a:ext cx="1076325" cy="1328738"/>
            <a:chOff x="2976" y="2592"/>
            <a:chExt cx="678" cy="837"/>
          </a:xfrm>
        </p:grpSpPr>
        <p:pic>
          <p:nvPicPr>
            <p:cNvPr id="19501" name="Picture 45"/>
            <p:cNvPicPr>
              <a:picLocks noChangeAspect="1" noChangeArrowheads="1"/>
            </p:cNvPicPr>
            <p:nvPr/>
          </p:nvPicPr>
          <p:blipFill>
            <a:blip r:embed="rId3">
              <a:lum bright="-88000" contrast="100000"/>
              <a:grayscl/>
              <a:biLevel thresh="50000"/>
            </a:blip>
            <a:srcRect/>
            <a:stretch>
              <a:fillRect/>
            </a:stretch>
          </p:blipFill>
          <p:spPr bwMode="auto">
            <a:xfrm>
              <a:off x="2976" y="2592"/>
              <a:ext cx="678" cy="837"/>
            </a:xfrm>
            <a:prstGeom prst="rect">
              <a:avLst/>
            </a:prstGeom>
            <a:noFill/>
            <a:ln w="9525">
              <a:noFill/>
              <a:miter lim="800000"/>
              <a:headEnd/>
              <a:tailEnd/>
            </a:ln>
            <a:effectLst/>
          </p:spPr>
        </p:pic>
        <p:sp>
          <p:nvSpPr>
            <p:cNvPr id="19502" name="Text Box 46"/>
            <p:cNvSpPr txBox="1">
              <a:spLocks noChangeArrowheads="1"/>
            </p:cNvSpPr>
            <p:nvPr/>
          </p:nvSpPr>
          <p:spPr bwMode="auto">
            <a:xfrm>
              <a:off x="3264" y="2784"/>
              <a:ext cx="331" cy="480"/>
            </a:xfrm>
            <a:prstGeom prst="rect">
              <a:avLst/>
            </a:prstGeom>
            <a:noFill/>
            <a:ln w="9525">
              <a:noFill/>
              <a:miter lim="800000"/>
              <a:headEnd/>
              <a:tailEnd/>
            </a:ln>
            <a:effectLst/>
          </p:spPr>
          <p:txBody>
            <a:bodyPr wrap="none">
              <a:spAutoFit/>
            </a:bodyPr>
            <a:lstStyle/>
            <a:p>
              <a:r>
                <a:rPr lang="en-US" sz="4400" b="1">
                  <a:solidFill>
                    <a:schemeClr val="bg1"/>
                  </a:solidFill>
                </a:rPr>
                <a:t>?</a:t>
              </a:r>
            </a:p>
          </p:txBody>
        </p:sp>
      </p:grpSp>
    </p:spTree>
    <p:extLst>
      <p:ext uri="{BB962C8B-B14F-4D97-AF65-F5344CB8AC3E}">
        <p14:creationId xmlns:p14="http://schemas.microsoft.com/office/powerpoint/2010/main" val="35202481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459">
                                            <p:txEl>
                                              <p:pRg st="1" end="1"/>
                                            </p:txEl>
                                          </p:spTgt>
                                        </p:tgtEl>
                                        <p:attrNameLst>
                                          <p:attrName>style.visibility</p:attrName>
                                        </p:attrNameLst>
                                      </p:cBhvr>
                                      <p:to>
                                        <p:strVal val="visible"/>
                                      </p:to>
                                    </p:set>
                                    <p:animEffect transition="in" filter="fade">
                                      <p:cBhvr>
                                        <p:cTn id="7" dur="500"/>
                                        <p:tgtEl>
                                          <p:spTgt spid="19459">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9459">
                                            <p:txEl>
                                              <p:pRg st="2" end="2"/>
                                            </p:txEl>
                                          </p:spTgt>
                                        </p:tgtEl>
                                        <p:attrNameLst>
                                          <p:attrName>style.visibility</p:attrName>
                                        </p:attrNameLst>
                                      </p:cBhvr>
                                      <p:to>
                                        <p:strVal val="visible"/>
                                      </p:to>
                                    </p:set>
                                    <p:animEffect transition="in" filter="fade">
                                      <p:cBhvr>
                                        <p:cTn id="10" dur="500"/>
                                        <p:tgtEl>
                                          <p:spTgt spid="19459">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9459">
                                            <p:txEl>
                                              <p:pRg st="3" end="3"/>
                                            </p:txEl>
                                          </p:spTgt>
                                        </p:tgtEl>
                                        <p:attrNameLst>
                                          <p:attrName>style.visibility</p:attrName>
                                        </p:attrNameLst>
                                      </p:cBhvr>
                                      <p:to>
                                        <p:strVal val="visible"/>
                                      </p:to>
                                    </p:set>
                                    <p:animEffect transition="in" filter="fade">
                                      <p:cBhvr>
                                        <p:cTn id="13" dur="500"/>
                                        <p:tgtEl>
                                          <p:spTgt spid="19459">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nodeType="clickEffect">
                                  <p:stCondLst>
                                    <p:cond delay="0"/>
                                  </p:stCondLst>
                                  <p:childTnLst>
                                    <p:animEffect transition="out" filter="fade">
                                      <p:cBhvr>
                                        <p:cTn id="17" dur="500"/>
                                        <p:tgtEl>
                                          <p:spTgt spid="4"/>
                                        </p:tgtEl>
                                      </p:cBhvr>
                                    </p:animEffect>
                                    <p:set>
                                      <p:cBhvr>
                                        <p:cTn id="18" dur="1" fill="hold">
                                          <p:stCondLst>
                                            <p:cond delay="499"/>
                                          </p:stCondLst>
                                        </p:cTn>
                                        <p:tgtEl>
                                          <p:spTgt spid="4"/>
                                        </p:tgtEl>
                                        <p:attrNameLst>
                                          <p:attrName>style.visibility</p:attrName>
                                        </p:attrNameLst>
                                      </p:cBhvr>
                                      <p:to>
                                        <p:strVal val="hidden"/>
                                      </p:to>
                                    </p:set>
                                  </p:childTnLst>
                                </p:cTn>
                              </p:par>
                              <p:par>
                                <p:cTn id="19" presetID="10" presetClass="entr" presetSubtype="0" fill="hold" grpId="0" nodeType="withEffect">
                                  <p:stCondLst>
                                    <p:cond delay="0"/>
                                  </p:stCondLst>
                                  <p:childTnLst>
                                    <p:set>
                                      <p:cBhvr>
                                        <p:cTn id="20" dur="1" fill="hold">
                                          <p:stCondLst>
                                            <p:cond delay="0"/>
                                          </p:stCondLst>
                                        </p:cTn>
                                        <p:tgtEl>
                                          <p:spTgt spid="19495"/>
                                        </p:tgtEl>
                                        <p:attrNameLst>
                                          <p:attrName>style.visibility</p:attrName>
                                        </p:attrNameLst>
                                      </p:cBhvr>
                                      <p:to>
                                        <p:strVal val="visible"/>
                                      </p:to>
                                    </p:set>
                                    <p:animEffect transition="in" filter="fade">
                                      <p:cBhvr>
                                        <p:cTn id="21" dur="500"/>
                                        <p:tgtEl>
                                          <p:spTgt spid="19495"/>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9473"/>
                                        </p:tgtEl>
                                        <p:attrNameLst>
                                          <p:attrName>style.visibility</p:attrName>
                                        </p:attrNameLst>
                                      </p:cBhvr>
                                      <p:to>
                                        <p:strVal val="visible"/>
                                      </p:to>
                                    </p:set>
                                    <p:animEffect transition="in" filter="fade">
                                      <p:cBhvr>
                                        <p:cTn id="24" dur="500"/>
                                        <p:tgtEl>
                                          <p:spTgt spid="194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73" grpId="0"/>
      <p:bldP spid="19495" grpId="0"/>
    </p:bldLst>
  </p:timing>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normAutofit/>
          </a:bodyPr>
          <a:lstStyle/>
          <a:p>
            <a:r>
              <a:rPr lang="en-US" smtClean="0"/>
              <a:t>Implicit Identifiers by Example</a:t>
            </a:r>
            <a:endParaRPr lang="en-US"/>
          </a:p>
        </p:txBody>
      </p:sp>
      <p:sp>
        <p:nvSpPr>
          <p:cNvPr id="23555" name="Rectangle 3"/>
          <p:cNvSpPr>
            <a:spLocks noGrp="1" noChangeArrowheads="1"/>
          </p:cNvSpPr>
          <p:nvPr>
            <p:ph idx="1"/>
          </p:nvPr>
        </p:nvSpPr>
        <p:spPr/>
        <p:txBody>
          <a:bodyPr/>
          <a:lstStyle/>
          <a:p>
            <a:r>
              <a:rPr lang="en-US" dirty="0" smtClean="0"/>
              <a:t>Implicit identifier: </a:t>
            </a:r>
            <a:r>
              <a:rPr lang="en-US" dirty="0" smtClean="0">
                <a:solidFill>
                  <a:srgbClr val="FF0000"/>
                </a:solidFill>
              </a:rPr>
              <a:t>broadcast packet sizes</a:t>
            </a:r>
          </a:p>
          <a:p>
            <a:pPr lvl="1"/>
            <a:r>
              <a:rPr lang="en-US" dirty="0" smtClean="0"/>
              <a:t>Set of 802.11 broadcast packet sizes in network traffic</a:t>
            </a:r>
          </a:p>
          <a:p>
            <a:pPr lvl="1"/>
            <a:r>
              <a:rPr lang="en-US" dirty="0" smtClean="0"/>
              <a:t>E.g., Windows machines NetBIOS naming advertisements; FileMaker and Microsoft Office advertise themselves</a:t>
            </a:r>
          </a:p>
          <a:p>
            <a:endParaRPr lang="en-US" dirty="0"/>
          </a:p>
        </p:txBody>
      </p:sp>
      <p:sp>
        <p:nvSpPr>
          <p:cNvPr id="27" name="Slide Number Placeholder 5"/>
          <p:cNvSpPr>
            <a:spLocks noGrp="1"/>
          </p:cNvSpPr>
          <p:nvPr>
            <p:ph type="sldNum" sz="quarter" idx="12"/>
          </p:nvPr>
        </p:nvSpPr>
        <p:spPr/>
        <p:txBody>
          <a:bodyPr/>
          <a:lstStyle/>
          <a:p>
            <a:fld id="{66DB6AE0-0319-4A9E-9FA6-D355064A0623}" type="slidenum">
              <a:rPr lang="en-US" smtClean="0"/>
              <a:pPr/>
              <a:t>58</a:t>
            </a:fld>
            <a:endParaRPr lang="en-US"/>
          </a:p>
        </p:txBody>
      </p:sp>
      <p:pic>
        <p:nvPicPr>
          <p:cNvPr id="23566" name="Picture 14"/>
          <p:cNvPicPr>
            <a:picLocks noChangeAspect="1" noChangeArrowheads="1"/>
          </p:cNvPicPr>
          <p:nvPr/>
        </p:nvPicPr>
        <p:blipFill>
          <a:blip r:embed="rId3"/>
          <a:srcRect/>
          <a:stretch>
            <a:fillRect/>
          </a:stretch>
        </p:blipFill>
        <p:spPr bwMode="auto">
          <a:xfrm>
            <a:off x="381000" y="4038600"/>
            <a:ext cx="1076325" cy="1328738"/>
          </a:xfrm>
          <a:prstGeom prst="rect">
            <a:avLst/>
          </a:prstGeom>
          <a:noFill/>
          <a:ln w="9525">
            <a:noFill/>
            <a:miter lim="800000"/>
            <a:headEnd/>
            <a:tailEnd/>
          </a:ln>
          <a:effectLst/>
        </p:spPr>
      </p:pic>
      <p:cxnSp>
        <p:nvCxnSpPr>
          <p:cNvPr id="23567" name="AutoShape 15"/>
          <p:cNvCxnSpPr>
            <a:cxnSpLocks noChangeShapeType="1"/>
          </p:cNvCxnSpPr>
          <p:nvPr/>
        </p:nvCxnSpPr>
        <p:spPr bwMode="auto">
          <a:xfrm>
            <a:off x="1457325" y="4703763"/>
            <a:ext cx="1951038" cy="0"/>
          </a:xfrm>
          <a:prstGeom prst="straightConnector1">
            <a:avLst/>
          </a:prstGeom>
          <a:noFill/>
          <a:ln w="50800">
            <a:solidFill>
              <a:schemeClr val="tx1"/>
            </a:solidFill>
            <a:round/>
            <a:headEnd type="triangle" w="med" len="med"/>
            <a:tailEnd type="triangle" w="med" len="med"/>
          </a:ln>
          <a:effectLst/>
        </p:spPr>
      </p:cxnSp>
      <p:sp>
        <p:nvSpPr>
          <p:cNvPr id="23569" name="Text Box 17"/>
          <p:cNvSpPr txBox="1">
            <a:spLocks noChangeArrowheads="1"/>
          </p:cNvSpPr>
          <p:nvPr/>
        </p:nvSpPr>
        <p:spPr bwMode="auto">
          <a:xfrm>
            <a:off x="609600" y="5402263"/>
            <a:ext cx="184150" cy="366712"/>
          </a:xfrm>
          <a:prstGeom prst="rect">
            <a:avLst/>
          </a:prstGeom>
          <a:noFill/>
          <a:ln w="9525">
            <a:noFill/>
            <a:miter lim="800000"/>
            <a:headEnd/>
            <a:tailEnd/>
          </a:ln>
          <a:effectLst/>
        </p:spPr>
        <p:txBody>
          <a:bodyPr wrap="none">
            <a:spAutoFit/>
          </a:bodyPr>
          <a:lstStyle/>
          <a:p>
            <a:pPr algn="ctr"/>
            <a:endParaRPr lang="en-US" b="1">
              <a:cs typeface="Arial" charset="0"/>
            </a:endParaRPr>
          </a:p>
        </p:txBody>
      </p:sp>
      <p:pic>
        <p:nvPicPr>
          <p:cNvPr id="23570" name="Picture 18" descr="laptop"/>
          <p:cNvPicPr>
            <a:picLocks noChangeAspect="1" noChangeArrowheads="1"/>
          </p:cNvPicPr>
          <p:nvPr/>
        </p:nvPicPr>
        <p:blipFill>
          <a:blip r:embed="rId4"/>
          <a:srcRect/>
          <a:stretch>
            <a:fillRect/>
          </a:stretch>
        </p:blipFill>
        <p:spPr bwMode="auto">
          <a:xfrm>
            <a:off x="1981200" y="5029200"/>
            <a:ext cx="1023938" cy="1066800"/>
          </a:xfrm>
          <a:prstGeom prst="rect">
            <a:avLst/>
          </a:prstGeom>
          <a:noFill/>
        </p:spPr>
      </p:pic>
      <p:sp>
        <p:nvSpPr>
          <p:cNvPr id="23571" name="Text Box 19"/>
          <p:cNvSpPr txBox="1">
            <a:spLocks noChangeArrowheads="1"/>
          </p:cNvSpPr>
          <p:nvPr/>
        </p:nvSpPr>
        <p:spPr bwMode="auto">
          <a:xfrm>
            <a:off x="2057400" y="5181600"/>
            <a:ext cx="928688" cy="304800"/>
          </a:xfrm>
          <a:prstGeom prst="rect">
            <a:avLst/>
          </a:prstGeom>
          <a:noFill/>
          <a:ln w="9525">
            <a:noFill/>
            <a:miter lim="800000"/>
            <a:headEnd/>
            <a:tailEnd/>
          </a:ln>
          <a:effectLst/>
        </p:spPr>
        <p:txBody>
          <a:bodyPr wrap="none">
            <a:spAutoFit/>
          </a:bodyPr>
          <a:lstStyle/>
          <a:p>
            <a:r>
              <a:rPr lang="en-US" sz="1400" b="1">
                <a:solidFill>
                  <a:srgbClr val="00FF00"/>
                </a:solidFill>
                <a:latin typeface="Courier New" pitchFamily="49" charset="0"/>
              </a:rPr>
              <a:t>tcpdump</a:t>
            </a:r>
          </a:p>
        </p:txBody>
      </p:sp>
      <p:pic>
        <p:nvPicPr>
          <p:cNvPr id="23572" name="Picture 20"/>
          <p:cNvPicPr>
            <a:picLocks noChangeAspect="1" noChangeArrowheads="1"/>
          </p:cNvPicPr>
          <p:nvPr/>
        </p:nvPicPr>
        <p:blipFill>
          <a:blip r:embed="rId5"/>
          <a:srcRect/>
          <a:stretch>
            <a:fillRect/>
          </a:stretch>
        </p:blipFill>
        <p:spPr bwMode="auto">
          <a:xfrm>
            <a:off x="3408363" y="4113213"/>
            <a:ext cx="1181100" cy="1181100"/>
          </a:xfrm>
          <a:prstGeom prst="rect">
            <a:avLst/>
          </a:prstGeom>
          <a:noFill/>
          <a:ln w="9525">
            <a:noFill/>
            <a:miter lim="800000"/>
            <a:headEnd/>
            <a:tailEnd/>
          </a:ln>
          <a:effectLst/>
        </p:spPr>
      </p:pic>
      <p:sp>
        <p:nvSpPr>
          <p:cNvPr id="23573" name="Text Box 21"/>
          <p:cNvSpPr txBox="1">
            <a:spLocks noChangeArrowheads="1"/>
          </p:cNvSpPr>
          <p:nvPr/>
        </p:nvSpPr>
        <p:spPr bwMode="auto">
          <a:xfrm>
            <a:off x="3105150" y="5478463"/>
            <a:ext cx="184150" cy="366712"/>
          </a:xfrm>
          <a:prstGeom prst="rect">
            <a:avLst/>
          </a:prstGeom>
          <a:noFill/>
          <a:ln w="9525">
            <a:noFill/>
            <a:miter lim="800000"/>
            <a:headEnd/>
            <a:tailEnd/>
          </a:ln>
          <a:effectLst/>
        </p:spPr>
        <p:txBody>
          <a:bodyPr wrap="none">
            <a:spAutoFit/>
          </a:bodyPr>
          <a:lstStyle/>
          <a:p>
            <a:pPr algn="ctr"/>
            <a:endParaRPr lang="en-US" b="1">
              <a:cs typeface="Arial" charset="0"/>
            </a:endParaRPr>
          </a:p>
        </p:txBody>
      </p:sp>
      <p:pic>
        <p:nvPicPr>
          <p:cNvPr id="23574" name="Picture 22"/>
          <p:cNvPicPr>
            <a:picLocks noChangeAspect="1" noChangeArrowheads="1"/>
          </p:cNvPicPr>
          <p:nvPr/>
        </p:nvPicPr>
        <p:blipFill>
          <a:blip r:embed="rId5"/>
          <a:srcRect/>
          <a:stretch>
            <a:fillRect/>
          </a:stretch>
        </p:blipFill>
        <p:spPr bwMode="auto">
          <a:xfrm>
            <a:off x="7751763" y="4189413"/>
            <a:ext cx="1181100" cy="1181100"/>
          </a:xfrm>
          <a:prstGeom prst="rect">
            <a:avLst/>
          </a:prstGeom>
          <a:noFill/>
          <a:ln w="9525">
            <a:noFill/>
            <a:miter lim="800000"/>
            <a:headEnd/>
            <a:tailEnd/>
          </a:ln>
          <a:effectLst/>
        </p:spPr>
      </p:pic>
      <p:cxnSp>
        <p:nvCxnSpPr>
          <p:cNvPr id="23575" name="AutoShape 23"/>
          <p:cNvCxnSpPr>
            <a:cxnSpLocks noChangeShapeType="1"/>
          </p:cNvCxnSpPr>
          <p:nvPr/>
        </p:nvCxnSpPr>
        <p:spPr bwMode="auto">
          <a:xfrm>
            <a:off x="5800725" y="4779963"/>
            <a:ext cx="1951038" cy="0"/>
          </a:xfrm>
          <a:prstGeom prst="straightConnector1">
            <a:avLst/>
          </a:prstGeom>
          <a:noFill/>
          <a:ln w="50800">
            <a:solidFill>
              <a:schemeClr val="tx1"/>
            </a:solidFill>
            <a:round/>
            <a:headEnd type="triangle" w="med" len="med"/>
            <a:tailEnd type="triangle" w="med" len="med"/>
          </a:ln>
          <a:effectLst/>
        </p:spPr>
      </p:cxnSp>
      <p:sp>
        <p:nvSpPr>
          <p:cNvPr id="23576" name="Text Box 24"/>
          <p:cNvSpPr txBox="1">
            <a:spLocks noChangeArrowheads="1"/>
          </p:cNvSpPr>
          <p:nvPr/>
        </p:nvSpPr>
        <p:spPr bwMode="auto">
          <a:xfrm>
            <a:off x="5181600" y="4419600"/>
            <a:ext cx="525463" cy="762000"/>
          </a:xfrm>
          <a:prstGeom prst="rect">
            <a:avLst/>
          </a:prstGeom>
          <a:noFill/>
          <a:ln w="9525">
            <a:noFill/>
            <a:miter lim="800000"/>
            <a:headEnd/>
            <a:tailEnd/>
          </a:ln>
          <a:effectLst/>
        </p:spPr>
        <p:txBody>
          <a:bodyPr wrap="none">
            <a:spAutoFit/>
          </a:bodyPr>
          <a:lstStyle/>
          <a:p>
            <a:r>
              <a:rPr lang="en-US" sz="4400" b="1">
                <a:solidFill>
                  <a:schemeClr val="bg1"/>
                </a:solidFill>
              </a:rPr>
              <a:t>?</a:t>
            </a:r>
          </a:p>
        </p:txBody>
      </p:sp>
      <p:grpSp>
        <p:nvGrpSpPr>
          <p:cNvPr id="2" name="Group 25"/>
          <p:cNvGrpSpPr>
            <a:grpSpLocks/>
          </p:cNvGrpSpPr>
          <p:nvPr/>
        </p:nvGrpSpPr>
        <p:grpSpPr bwMode="auto">
          <a:xfrm>
            <a:off x="6400800" y="5029200"/>
            <a:ext cx="1023938" cy="1066800"/>
            <a:chOff x="2352" y="2496"/>
            <a:chExt cx="645" cy="672"/>
          </a:xfrm>
        </p:grpSpPr>
        <p:pic>
          <p:nvPicPr>
            <p:cNvPr id="23578" name="Picture 26" descr="laptop"/>
            <p:cNvPicPr>
              <a:picLocks noChangeAspect="1" noChangeArrowheads="1"/>
            </p:cNvPicPr>
            <p:nvPr/>
          </p:nvPicPr>
          <p:blipFill>
            <a:blip r:embed="rId4"/>
            <a:srcRect/>
            <a:stretch>
              <a:fillRect/>
            </a:stretch>
          </p:blipFill>
          <p:spPr bwMode="auto">
            <a:xfrm>
              <a:off x="2352" y="2496"/>
              <a:ext cx="645" cy="672"/>
            </a:xfrm>
            <a:prstGeom prst="rect">
              <a:avLst/>
            </a:prstGeom>
            <a:noFill/>
          </p:spPr>
        </p:pic>
        <p:sp>
          <p:nvSpPr>
            <p:cNvPr id="23579" name="Text Box 27"/>
            <p:cNvSpPr txBox="1">
              <a:spLocks noChangeArrowheads="1"/>
            </p:cNvSpPr>
            <p:nvPr/>
          </p:nvSpPr>
          <p:spPr bwMode="auto">
            <a:xfrm>
              <a:off x="2400" y="2592"/>
              <a:ext cx="585" cy="192"/>
            </a:xfrm>
            <a:prstGeom prst="rect">
              <a:avLst/>
            </a:prstGeom>
            <a:noFill/>
            <a:ln w="9525">
              <a:noFill/>
              <a:miter lim="800000"/>
              <a:headEnd/>
              <a:tailEnd/>
            </a:ln>
            <a:effectLst/>
          </p:spPr>
          <p:txBody>
            <a:bodyPr wrap="none">
              <a:spAutoFit/>
            </a:bodyPr>
            <a:lstStyle/>
            <a:p>
              <a:r>
                <a:rPr lang="en-US" sz="1400" b="1">
                  <a:solidFill>
                    <a:srgbClr val="00FF00"/>
                  </a:solidFill>
                  <a:latin typeface="Courier New" pitchFamily="49" charset="0"/>
                </a:rPr>
                <a:t>tcpdump</a:t>
              </a:r>
            </a:p>
          </p:txBody>
        </p:sp>
      </p:grpSp>
      <p:pic>
        <p:nvPicPr>
          <p:cNvPr id="23580" name="Picture 28"/>
          <p:cNvPicPr>
            <a:picLocks noChangeAspect="1" noChangeArrowheads="1"/>
          </p:cNvPicPr>
          <p:nvPr/>
        </p:nvPicPr>
        <p:blipFill>
          <a:blip r:embed="rId3"/>
          <a:srcRect/>
          <a:stretch>
            <a:fillRect/>
          </a:stretch>
        </p:blipFill>
        <p:spPr bwMode="auto">
          <a:xfrm>
            <a:off x="4724400" y="4114800"/>
            <a:ext cx="1076325" cy="1328738"/>
          </a:xfrm>
          <a:prstGeom prst="rect">
            <a:avLst/>
          </a:prstGeom>
          <a:noFill/>
          <a:ln w="9525">
            <a:noFill/>
            <a:miter lim="800000"/>
            <a:headEnd/>
            <a:tailEnd/>
          </a:ln>
          <a:effectLst/>
        </p:spPr>
      </p:pic>
      <p:grpSp>
        <p:nvGrpSpPr>
          <p:cNvPr id="3" name="Group 29"/>
          <p:cNvGrpSpPr>
            <a:grpSpLocks/>
          </p:cNvGrpSpPr>
          <p:nvPr/>
        </p:nvGrpSpPr>
        <p:grpSpPr bwMode="auto">
          <a:xfrm>
            <a:off x="304800" y="6172200"/>
            <a:ext cx="8458200" cy="366713"/>
            <a:chOff x="192" y="3888"/>
            <a:chExt cx="5328" cy="231"/>
          </a:xfrm>
        </p:grpSpPr>
        <p:sp>
          <p:nvSpPr>
            <p:cNvPr id="23582" name="Line 30"/>
            <p:cNvSpPr>
              <a:spLocks noChangeShapeType="1"/>
            </p:cNvSpPr>
            <p:nvPr/>
          </p:nvSpPr>
          <p:spPr bwMode="auto">
            <a:xfrm>
              <a:off x="192" y="3888"/>
              <a:ext cx="5328" cy="0"/>
            </a:xfrm>
            <a:prstGeom prst="line">
              <a:avLst/>
            </a:prstGeom>
            <a:noFill/>
            <a:ln w="9525">
              <a:solidFill>
                <a:schemeClr val="tx1"/>
              </a:solidFill>
              <a:round/>
              <a:headEnd/>
              <a:tailEnd type="triangle" w="med" len="med"/>
            </a:ln>
            <a:effectLst/>
          </p:spPr>
          <p:txBody>
            <a:bodyPr/>
            <a:lstStyle/>
            <a:p>
              <a:endParaRPr lang="en-US"/>
            </a:p>
          </p:txBody>
        </p:sp>
        <p:sp>
          <p:nvSpPr>
            <p:cNvPr id="23583" name="Text Box 31"/>
            <p:cNvSpPr txBox="1">
              <a:spLocks noChangeArrowheads="1"/>
            </p:cNvSpPr>
            <p:nvPr/>
          </p:nvSpPr>
          <p:spPr bwMode="auto">
            <a:xfrm>
              <a:off x="192" y="3888"/>
              <a:ext cx="388" cy="231"/>
            </a:xfrm>
            <a:prstGeom prst="rect">
              <a:avLst/>
            </a:prstGeom>
            <a:noFill/>
            <a:ln w="9525">
              <a:noFill/>
              <a:miter lim="800000"/>
              <a:headEnd/>
              <a:tailEnd/>
            </a:ln>
            <a:effectLst/>
          </p:spPr>
          <p:txBody>
            <a:bodyPr wrap="none">
              <a:spAutoFit/>
            </a:bodyPr>
            <a:lstStyle/>
            <a:p>
              <a:r>
                <a:rPr lang="en-US"/>
                <a:t>time</a:t>
              </a:r>
            </a:p>
          </p:txBody>
        </p:sp>
        <p:sp>
          <p:nvSpPr>
            <p:cNvPr id="23584" name="Line 32"/>
            <p:cNvSpPr>
              <a:spLocks noChangeShapeType="1"/>
            </p:cNvSpPr>
            <p:nvPr/>
          </p:nvSpPr>
          <p:spPr bwMode="auto">
            <a:xfrm>
              <a:off x="528" y="3888"/>
              <a:ext cx="1776" cy="0"/>
            </a:xfrm>
            <a:prstGeom prst="line">
              <a:avLst/>
            </a:prstGeom>
            <a:noFill/>
            <a:ln w="57150">
              <a:solidFill>
                <a:srgbClr val="0000CC"/>
              </a:solidFill>
              <a:round/>
              <a:headEnd/>
              <a:tailEnd/>
            </a:ln>
            <a:effectLst/>
          </p:spPr>
          <p:txBody>
            <a:bodyPr/>
            <a:lstStyle/>
            <a:p>
              <a:endParaRPr lang="en-US"/>
            </a:p>
          </p:txBody>
        </p:sp>
        <p:sp>
          <p:nvSpPr>
            <p:cNvPr id="23585" name="Line 33"/>
            <p:cNvSpPr>
              <a:spLocks noChangeShapeType="1"/>
            </p:cNvSpPr>
            <p:nvPr/>
          </p:nvSpPr>
          <p:spPr bwMode="auto">
            <a:xfrm>
              <a:off x="3024" y="3888"/>
              <a:ext cx="2256" cy="0"/>
            </a:xfrm>
            <a:prstGeom prst="line">
              <a:avLst/>
            </a:prstGeom>
            <a:noFill/>
            <a:ln w="57150">
              <a:solidFill>
                <a:srgbClr val="00FF00"/>
              </a:solidFill>
              <a:round/>
              <a:headEnd/>
              <a:tailEnd/>
            </a:ln>
            <a:effectLst/>
          </p:spPr>
          <p:txBody>
            <a:bodyPr/>
            <a:lstStyle/>
            <a:p>
              <a:endParaRPr lang="en-US"/>
            </a:p>
          </p:txBody>
        </p:sp>
      </p:grpSp>
      <p:sp>
        <p:nvSpPr>
          <p:cNvPr id="23586" name="Text Box 34"/>
          <p:cNvSpPr txBox="1">
            <a:spLocks noChangeArrowheads="1"/>
          </p:cNvSpPr>
          <p:nvPr/>
        </p:nvSpPr>
        <p:spPr bwMode="auto">
          <a:xfrm>
            <a:off x="5562600" y="4114800"/>
            <a:ext cx="2406650" cy="641350"/>
          </a:xfrm>
          <a:prstGeom prst="rect">
            <a:avLst/>
          </a:prstGeom>
          <a:noFill/>
          <a:ln w="9525">
            <a:noFill/>
            <a:miter lim="800000"/>
            <a:headEnd/>
            <a:tailEnd/>
          </a:ln>
          <a:effectLst/>
        </p:spPr>
        <p:txBody>
          <a:bodyPr wrap="none">
            <a:spAutoFit/>
          </a:bodyPr>
          <a:lstStyle/>
          <a:p>
            <a:pPr algn="ctr"/>
            <a:r>
              <a:rPr lang="en-US" b="1" dirty="0">
                <a:solidFill>
                  <a:schemeClr val="accent2"/>
                </a:solidFill>
                <a:latin typeface="Arial" pitchFamily="34" charset="0"/>
                <a:cs typeface="Arial" pitchFamily="34" charset="0"/>
              </a:rPr>
              <a:t>Broadcast </a:t>
            </a:r>
            <a:r>
              <a:rPr lang="en-US" b="1" dirty="0" err="1">
                <a:solidFill>
                  <a:schemeClr val="accent2"/>
                </a:solidFill>
                <a:latin typeface="Arial" pitchFamily="34" charset="0"/>
                <a:cs typeface="Arial" pitchFamily="34" charset="0"/>
              </a:rPr>
              <a:t>pkt</a:t>
            </a:r>
            <a:r>
              <a:rPr lang="en-US" b="1" dirty="0">
                <a:solidFill>
                  <a:schemeClr val="accent2"/>
                </a:solidFill>
                <a:latin typeface="Arial" pitchFamily="34" charset="0"/>
                <a:cs typeface="Arial" pitchFamily="34" charset="0"/>
              </a:rPr>
              <a:t> sizes:</a:t>
            </a:r>
          </a:p>
          <a:p>
            <a:pPr algn="ctr"/>
            <a:r>
              <a:rPr lang="en-US" b="1" dirty="0">
                <a:solidFill>
                  <a:schemeClr val="accent2"/>
                </a:solidFill>
                <a:latin typeface="Arial" pitchFamily="34" charset="0"/>
                <a:cs typeface="Arial" pitchFamily="34" charset="0"/>
              </a:rPr>
              <a:t>239, 245, 257</a:t>
            </a:r>
          </a:p>
        </p:txBody>
      </p:sp>
      <p:sp>
        <p:nvSpPr>
          <p:cNvPr id="23568" name="Text Box 16"/>
          <p:cNvSpPr txBox="1">
            <a:spLocks noChangeArrowheads="1"/>
          </p:cNvSpPr>
          <p:nvPr/>
        </p:nvSpPr>
        <p:spPr bwMode="auto">
          <a:xfrm>
            <a:off x="1295400" y="4038600"/>
            <a:ext cx="2406650" cy="641350"/>
          </a:xfrm>
          <a:prstGeom prst="rect">
            <a:avLst/>
          </a:prstGeom>
          <a:noFill/>
          <a:ln w="9525">
            <a:noFill/>
            <a:miter lim="800000"/>
            <a:headEnd/>
            <a:tailEnd/>
          </a:ln>
          <a:effectLst/>
        </p:spPr>
        <p:txBody>
          <a:bodyPr wrap="none">
            <a:spAutoFit/>
          </a:bodyPr>
          <a:lstStyle/>
          <a:p>
            <a:pPr algn="ctr"/>
            <a:r>
              <a:rPr lang="en-US" b="1" dirty="0">
                <a:solidFill>
                  <a:schemeClr val="accent2"/>
                </a:solidFill>
                <a:latin typeface="Arial" pitchFamily="34" charset="0"/>
                <a:cs typeface="Arial" pitchFamily="34" charset="0"/>
              </a:rPr>
              <a:t>Broadcast </a:t>
            </a:r>
            <a:r>
              <a:rPr lang="en-US" b="1" dirty="0" err="1">
                <a:solidFill>
                  <a:schemeClr val="accent2"/>
                </a:solidFill>
                <a:latin typeface="Arial" pitchFamily="34" charset="0"/>
                <a:cs typeface="Arial" pitchFamily="34" charset="0"/>
              </a:rPr>
              <a:t>pkt</a:t>
            </a:r>
            <a:r>
              <a:rPr lang="en-US" b="1" dirty="0">
                <a:solidFill>
                  <a:schemeClr val="accent2"/>
                </a:solidFill>
                <a:latin typeface="Arial" pitchFamily="34" charset="0"/>
                <a:cs typeface="Arial" pitchFamily="34" charset="0"/>
              </a:rPr>
              <a:t> sizes:</a:t>
            </a:r>
          </a:p>
          <a:p>
            <a:pPr algn="ctr"/>
            <a:r>
              <a:rPr lang="en-US" b="1" dirty="0">
                <a:solidFill>
                  <a:schemeClr val="accent2"/>
                </a:solidFill>
                <a:latin typeface="Arial" pitchFamily="34" charset="0"/>
                <a:cs typeface="Arial" pitchFamily="34" charset="0"/>
              </a:rPr>
              <a:t>239, 245, 257</a:t>
            </a:r>
          </a:p>
        </p:txBody>
      </p:sp>
    </p:spTree>
    <p:extLst>
      <p:ext uri="{BB962C8B-B14F-4D97-AF65-F5344CB8AC3E}">
        <p14:creationId xmlns:p14="http://schemas.microsoft.com/office/powerpoint/2010/main" val="22395053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3555">
                                            <p:txEl>
                                              <p:pRg st="1" end="1"/>
                                            </p:txEl>
                                          </p:spTgt>
                                        </p:tgtEl>
                                        <p:attrNameLst>
                                          <p:attrName>style.visibility</p:attrName>
                                        </p:attrNameLst>
                                      </p:cBhvr>
                                      <p:to>
                                        <p:strVal val="visible"/>
                                      </p:to>
                                    </p:set>
                                    <p:animEffect transition="in" filter="fade">
                                      <p:cBhvr>
                                        <p:cTn id="7" dur="500"/>
                                        <p:tgtEl>
                                          <p:spTgt spid="23555">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3555">
                                            <p:txEl>
                                              <p:pRg st="2" end="2"/>
                                            </p:txEl>
                                          </p:spTgt>
                                        </p:tgtEl>
                                        <p:attrNameLst>
                                          <p:attrName>style.visibility</p:attrName>
                                        </p:attrNameLst>
                                      </p:cBhvr>
                                      <p:to>
                                        <p:strVal val="visible"/>
                                      </p:to>
                                    </p:set>
                                    <p:animEffect transition="in" filter="fade">
                                      <p:cBhvr>
                                        <p:cTn id="10" dur="500"/>
                                        <p:tgtEl>
                                          <p:spTgt spid="23555">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3586"/>
                                        </p:tgtEl>
                                        <p:attrNameLst>
                                          <p:attrName>style.visibility</p:attrName>
                                        </p:attrNameLst>
                                      </p:cBhvr>
                                      <p:to>
                                        <p:strVal val="visible"/>
                                      </p:to>
                                    </p:set>
                                    <p:animEffect transition="in" filter="fade">
                                      <p:cBhvr>
                                        <p:cTn id="13" dur="500"/>
                                        <p:tgtEl>
                                          <p:spTgt spid="2358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3568"/>
                                        </p:tgtEl>
                                        <p:attrNameLst>
                                          <p:attrName>style.visibility</p:attrName>
                                        </p:attrNameLst>
                                      </p:cBhvr>
                                      <p:to>
                                        <p:strVal val="visible"/>
                                      </p:to>
                                    </p:set>
                                    <p:animEffect transition="in" filter="fade">
                                      <p:cBhvr>
                                        <p:cTn id="16" dur="500"/>
                                        <p:tgtEl>
                                          <p:spTgt spid="235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86" grpId="0"/>
      <p:bldP spid="23568" grpId="0"/>
    </p:bldLst>
  </p:timing>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normAutofit/>
          </a:bodyPr>
          <a:lstStyle/>
          <a:p>
            <a:r>
              <a:rPr lang="en-US" smtClean="0"/>
              <a:t>Implicit Identifiers by Example</a:t>
            </a:r>
            <a:endParaRPr lang="en-US"/>
          </a:p>
        </p:txBody>
      </p:sp>
      <p:sp>
        <p:nvSpPr>
          <p:cNvPr id="25603" name="Rectangle 3"/>
          <p:cNvSpPr>
            <a:spLocks noGrp="1" noChangeArrowheads="1"/>
          </p:cNvSpPr>
          <p:nvPr>
            <p:ph idx="1"/>
          </p:nvPr>
        </p:nvSpPr>
        <p:spPr/>
        <p:txBody>
          <a:bodyPr/>
          <a:lstStyle/>
          <a:p>
            <a:r>
              <a:rPr lang="en-US" dirty="0" smtClean="0"/>
              <a:t>Implicit identifier: </a:t>
            </a:r>
            <a:r>
              <a:rPr lang="en-US" dirty="0" smtClean="0">
                <a:solidFill>
                  <a:srgbClr val="FF0000"/>
                </a:solidFill>
              </a:rPr>
              <a:t>MAC protocol fields</a:t>
            </a:r>
          </a:p>
          <a:p>
            <a:pPr lvl="1"/>
            <a:r>
              <a:rPr lang="en-US" dirty="0" smtClean="0"/>
              <a:t>Header bits (e.g., power management., order)</a:t>
            </a:r>
          </a:p>
          <a:p>
            <a:pPr lvl="1"/>
            <a:r>
              <a:rPr lang="en-US" dirty="0" smtClean="0"/>
              <a:t>Supported rates</a:t>
            </a:r>
          </a:p>
          <a:p>
            <a:pPr lvl="1"/>
            <a:r>
              <a:rPr lang="en-US" dirty="0" smtClean="0"/>
              <a:t>Offered authentication algorithms</a:t>
            </a:r>
          </a:p>
          <a:p>
            <a:endParaRPr lang="en-US" dirty="0"/>
          </a:p>
        </p:txBody>
      </p:sp>
      <p:sp>
        <p:nvSpPr>
          <p:cNvPr id="27" name="Slide Number Placeholder 5"/>
          <p:cNvSpPr>
            <a:spLocks noGrp="1"/>
          </p:cNvSpPr>
          <p:nvPr>
            <p:ph type="sldNum" sz="quarter" idx="12"/>
          </p:nvPr>
        </p:nvSpPr>
        <p:spPr/>
        <p:txBody>
          <a:bodyPr/>
          <a:lstStyle/>
          <a:p>
            <a:fld id="{C0654A7D-F285-4486-8D48-C8CCAE4C4CAB}" type="slidenum">
              <a:rPr lang="en-US" smtClean="0"/>
              <a:pPr/>
              <a:t>59</a:t>
            </a:fld>
            <a:endParaRPr lang="en-US"/>
          </a:p>
        </p:txBody>
      </p:sp>
      <p:pic>
        <p:nvPicPr>
          <p:cNvPr id="25614" name="Picture 14"/>
          <p:cNvPicPr>
            <a:picLocks noChangeAspect="1" noChangeArrowheads="1"/>
          </p:cNvPicPr>
          <p:nvPr/>
        </p:nvPicPr>
        <p:blipFill>
          <a:blip r:embed="rId3"/>
          <a:srcRect/>
          <a:stretch>
            <a:fillRect/>
          </a:stretch>
        </p:blipFill>
        <p:spPr bwMode="auto">
          <a:xfrm>
            <a:off x="381000" y="4038600"/>
            <a:ext cx="1076325" cy="1328738"/>
          </a:xfrm>
          <a:prstGeom prst="rect">
            <a:avLst/>
          </a:prstGeom>
          <a:noFill/>
          <a:ln w="9525">
            <a:noFill/>
            <a:miter lim="800000"/>
            <a:headEnd/>
            <a:tailEnd/>
          </a:ln>
          <a:effectLst/>
        </p:spPr>
      </p:pic>
      <p:cxnSp>
        <p:nvCxnSpPr>
          <p:cNvPr id="25615" name="AutoShape 15"/>
          <p:cNvCxnSpPr>
            <a:cxnSpLocks noChangeShapeType="1"/>
          </p:cNvCxnSpPr>
          <p:nvPr/>
        </p:nvCxnSpPr>
        <p:spPr bwMode="auto">
          <a:xfrm>
            <a:off x="1457325" y="4703763"/>
            <a:ext cx="1951038" cy="0"/>
          </a:xfrm>
          <a:prstGeom prst="straightConnector1">
            <a:avLst/>
          </a:prstGeom>
          <a:noFill/>
          <a:ln w="50800">
            <a:solidFill>
              <a:schemeClr val="tx1"/>
            </a:solidFill>
            <a:round/>
            <a:headEnd type="triangle" w="med" len="med"/>
            <a:tailEnd type="triangle" w="med" len="med"/>
          </a:ln>
          <a:effectLst/>
        </p:spPr>
      </p:cxnSp>
      <p:sp>
        <p:nvSpPr>
          <p:cNvPr id="25617" name="Text Box 17"/>
          <p:cNvSpPr txBox="1">
            <a:spLocks noChangeArrowheads="1"/>
          </p:cNvSpPr>
          <p:nvPr/>
        </p:nvSpPr>
        <p:spPr bwMode="auto">
          <a:xfrm>
            <a:off x="609600" y="5402263"/>
            <a:ext cx="184150" cy="366712"/>
          </a:xfrm>
          <a:prstGeom prst="rect">
            <a:avLst/>
          </a:prstGeom>
          <a:noFill/>
          <a:ln w="9525">
            <a:noFill/>
            <a:miter lim="800000"/>
            <a:headEnd/>
            <a:tailEnd/>
          </a:ln>
          <a:effectLst/>
        </p:spPr>
        <p:txBody>
          <a:bodyPr wrap="none">
            <a:spAutoFit/>
          </a:bodyPr>
          <a:lstStyle/>
          <a:p>
            <a:pPr algn="ctr"/>
            <a:endParaRPr lang="en-US" b="1">
              <a:cs typeface="Arial" charset="0"/>
            </a:endParaRPr>
          </a:p>
        </p:txBody>
      </p:sp>
      <p:pic>
        <p:nvPicPr>
          <p:cNvPr id="25618" name="Picture 18" descr="laptop"/>
          <p:cNvPicPr>
            <a:picLocks noChangeAspect="1" noChangeArrowheads="1"/>
          </p:cNvPicPr>
          <p:nvPr/>
        </p:nvPicPr>
        <p:blipFill>
          <a:blip r:embed="rId4"/>
          <a:srcRect/>
          <a:stretch>
            <a:fillRect/>
          </a:stretch>
        </p:blipFill>
        <p:spPr bwMode="auto">
          <a:xfrm>
            <a:off x="1981200" y="5029200"/>
            <a:ext cx="1023938" cy="1066800"/>
          </a:xfrm>
          <a:prstGeom prst="rect">
            <a:avLst/>
          </a:prstGeom>
          <a:noFill/>
        </p:spPr>
      </p:pic>
      <p:sp>
        <p:nvSpPr>
          <p:cNvPr id="25619" name="Text Box 19"/>
          <p:cNvSpPr txBox="1">
            <a:spLocks noChangeArrowheads="1"/>
          </p:cNvSpPr>
          <p:nvPr/>
        </p:nvSpPr>
        <p:spPr bwMode="auto">
          <a:xfrm>
            <a:off x="2057400" y="5181600"/>
            <a:ext cx="928688" cy="304800"/>
          </a:xfrm>
          <a:prstGeom prst="rect">
            <a:avLst/>
          </a:prstGeom>
          <a:noFill/>
          <a:ln w="9525">
            <a:noFill/>
            <a:miter lim="800000"/>
            <a:headEnd/>
            <a:tailEnd/>
          </a:ln>
          <a:effectLst/>
        </p:spPr>
        <p:txBody>
          <a:bodyPr wrap="none">
            <a:spAutoFit/>
          </a:bodyPr>
          <a:lstStyle/>
          <a:p>
            <a:r>
              <a:rPr lang="en-US" sz="1400" b="1">
                <a:solidFill>
                  <a:srgbClr val="00FF00"/>
                </a:solidFill>
                <a:latin typeface="Courier New" pitchFamily="49" charset="0"/>
              </a:rPr>
              <a:t>tcpdump</a:t>
            </a:r>
          </a:p>
        </p:txBody>
      </p:sp>
      <p:pic>
        <p:nvPicPr>
          <p:cNvPr id="25620" name="Picture 20"/>
          <p:cNvPicPr>
            <a:picLocks noChangeAspect="1" noChangeArrowheads="1"/>
          </p:cNvPicPr>
          <p:nvPr/>
        </p:nvPicPr>
        <p:blipFill>
          <a:blip r:embed="rId5"/>
          <a:srcRect/>
          <a:stretch>
            <a:fillRect/>
          </a:stretch>
        </p:blipFill>
        <p:spPr bwMode="auto">
          <a:xfrm>
            <a:off x="3408363" y="4113213"/>
            <a:ext cx="1181100" cy="1181100"/>
          </a:xfrm>
          <a:prstGeom prst="rect">
            <a:avLst/>
          </a:prstGeom>
          <a:noFill/>
          <a:ln w="9525">
            <a:noFill/>
            <a:miter lim="800000"/>
            <a:headEnd/>
            <a:tailEnd/>
          </a:ln>
          <a:effectLst/>
        </p:spPr>
      </p:pic>
      <p:sp>
        <p:nvSpPr>
          <p:cNvPr id="25621" name="Text Box 21"/>
          <p:cNvSpPr txBox="1">
            <a:spLocks noChangeArrowheads="1"/>
          </p:cNvSpPr>
          <p:nvPr/>
        </p:nvSpPr>
        <p:spPr bwMode="auto">
          <a:xfrm>
            <a:off x="3105150" y="5478463"/>
            <a:ext cx="184150" cy="366712"/>
          </a:xfrm>
          <a:prstGeom prst="rect">
            <a:avLst/>
          </a:prstGeom>
          <a:noFill/>
          <a:ln w="9525">
            <a:noFill/>
            <a:miter lim="800000"/>
            <a:headEnd/>
            <a:tailEnd/>
          </a:ln>
          <a:effectLst/>
        </p:spPr>
        <p:txBody>
          <a:bodyPr wrap="none">
            <a:spAutoFit/>
          </a:bodyPr>
          <a:lstStyle/>
          <a:p>
            <a:pPr algn="ctr"/>
            <a:endParaRPr lang="en-US" b="1">
              <a:cs typeface="Arial" charset="0"/>
            </a:endParaRPr>
          </a:p>
        </p:txBody>
      </p:sp>
      <p:pic>
        <p:nvPicPr>
          <p:cNvPr id="25622" name="Picture 22"/>
          <p:cNvPicPr>
            <a:picLocks noChangeAspect="1" noChangeArrowheads="1"/>
          </p:cNvPicPr>
          <p:nvPr/>
        </p:nvPicPr>
        <p:blipFill>
          <a:blip r:embed="rId5"/>
          <a:srcRect/>
          <a:stretch>
            <a:fillRect/>
          </a:stretch>
        </p:blipFill>
        <p:spPr bwMode="auto">
          <a:xfrm>
            <a:off x="7751763" y="4189413"/>
            <a:ext cx="1181100" cy="1181100"/>
          </a:xfrm>
          <a:prstGeom prst="rect">
            <a:avLst/>
          </a:prstGeom>
          <a:noFill/>
          <a:ln w="9525">
            <a:noFill/>
            <a:miter lim="800000"/>
            <a:headEnd/>
            <a:tailEnd/>
          </a:ln>
          <a:effectLst/>
        </p:spPr>
      </p:pic>
      <p:cxnSp>
        <p:nvCxnSpPr>
          <p:cNvPr id="25623" name="AutoShape 23"/>
          <p:cNvCxnSpPr>
            <a:cxnSpLocks noChangeShapeType="1"/>
          </p:cNvCxnSpPr>
          <p:nvPr/>
        </p:nvCxnSpPr>
        <p:spPr bwMode="auto">
          <a:xfrm>
            <a:off x="5800725" y="4779963"/>
            <a:ext cx="1951038" cy="0"/>
          </a:xfrm>
          <a:prstGeom prst="straightConnector1">
            <a:avLst/>
          </a:prstGeom>
          <a:noFill/>
          <a:ln w="50800">
            <a:solidFill>
              <a:schemeClr val="tx1"/>
            </a:solidFill>
            <a:round/>
            <a:headEnd type="triangle" w="med" len="med"/>
            <a:tailEnd type="triangle" w="med" len="med"/>
          </a:ln>
          <a:effectLst/>
        </p:spPr>
      </p:cxnSp>
      <p:sp>
        <p:nvSpPr>
          <p:cNvPr id="25624" name="Text Box 24"/>
          <p:cNvSpPr txBox="1">
            <a:spLocks noChangeArrowheads="1"/>
          </p:cNvSpPr>
          <p:nvPr/>
        </p:nvSpPr>
        <p:spPr bwMode="auto">
          <a:xfrm>
            <a:off x="5181600" y="4419600"/>
            <a:ext cx="525463" cy="762000"/>
          </a:xfrm>
          <a:prstGeom prst="rect">
            <a:avLst/>
          </a:prstGeom>
          <a:noFill/>
          <a:ln w="9525">
            <a:noFill/>
            <a:miter lim="800000"/>
            <a:headEnd/>
            <a:tailEnd/>
          </a:ln>
          <a:effectLst/>
        </p:spPr>
        <p:txBody>
          <a:bodyPr wrap="none">
            <a:spAutoFit/>
          </a:bodyPr>
          <a:lstStyle/>
          <a:p>
            <a:r>
              <a:rPr lang="en-US" sz="4400" b="1">
                <a:solidFill>
                  <a:schemeClr val="bg1"/>
                </a:solidFill>
              </a:rPr>
              <a:t>?</a:t>
            </a:r>
          </a:p>
        </p:txBody>
      </p:sp>
      <p:grpSp>
        <p:nvGrpSpPr>
          <p:cNvPr id="2" name="Group 25"/>
          <p:cNvGrpSpPr>
            <a:grpSpLocks/>
          </p:cNvGrpSpPr>
          <p:nvPr/>
        </p:nvGrpSpPr>
        <p:grpSpPr bwMode="auto">
          <a:xfrm>
            <a:off x="6400800" y="5029200"/>
            <a:ext cx="1023938" cy="1066800"/>
            <a:chOff x="2352" y="2496"/>
            <a:chExt cx="645" cy="672"/>
          </a:xfrm>
        </p:grpSpPr>
        <p:pic>
          <p:nvPicPr>
            <p:cNvPr id="25626" name="Picture 26" descr="laptop"/>
            <p:cNvPicPr>
              <a:picLocks noChangeAspect="1" noChangeArrowheads="1"/>
            </p:cNvPicPr>
            <p:nvPr/>
          </p:nvPicPr>
          <p:blipFill>
            <a:blip r:embed="rId4"/>
            <a:srcRect/>
            <a:stretch>
              <a:fillRect/>
            </a:stretch>
          </p:blipFill>
          <p:spPr bwMode="auto">
            <a:xfrm>
              <a:off x="2352" y="2496"/>
              <a:ext cx="645" cy="672"/>
            </a:xfrm>
            <a:prstGeom prst="rect">
              <a:avLst/>
            </a:prstGeom>
            <a:noFill/>
          </p:spPr>
        </p:pic>
        <p:sp>
          <p:nvSpPr>
            <p:cNvPr id="25627" name="Text Box 27"/>
            <p:cNvSpPr txBox="1">
              <a:spLocks noChangeArrowheads="1"/>
            </p:cNvSpPr>
            <p:nvPr/>
          </p:nvSpPr>
          <p:spPr bwMode="auto">
            <a:xfrm>
              <a:off x="2400" y="2592"/>
              <a:ext cx="585" cy="192"/>
            </a:xfrm>
            <a:prstGeom prst="rect">
              <a:avLst/>
            </a:prstGeom>
            <a:noFill/>
            <a:ln w="9525">
              <a:noFill/>
              <a:miter lim="800000"/>
              <a:headEnd/>
              <a:tailEnd/>
            </a:ln>
            <a:effectLst/>
          </p:spPr>
          <p:txBody>
            <a:bodyPr wrap="none">
              <a:spAutoFit/>
            </a:bodyPr>
            <a:lstStyle/>
            <a:p>
              <a:r>
                <a:rPr lang="en-US" sz="1400" b="1">
                  <a:solidFill>
                    <a:srgbClr val="00FF00"/>
                  </a:solidFill>
                  <a:latin typeface="Courier New" pitchFamily="49" charset="0"/>
                </a:rPr>
                <a:t>tcpdump</a:t>
              </a:r>
            </a:p>
          </p:txBody>
        </p:sp>
      </p:grpSp>
      <p:pic>
        <p:nvPicPr>
          <p:cNvPr id="25628" name="Picture 28"/>
          <p:cNvPicPr>
            <a:picLocks noChangeAspect="1" noChangeArrowheads="1"/>
          </p:cNvPicPr>
          <p:nvPr/>
        </p:nvPicPr>
        <p:blipFill>
          <a:blip r:embed="rId3"/>
          <a:srcRect/>
          <a:stretch>
            <a:fillRect/>
          </a:stretch>
        </p:blipFill>
        <p:spPr bwMode="auto">
          <a:xfrm>
            <a:off x="4724400" y="4114800"/>
            <a:ext cx="1076325" cy="1328738"/>
          </a:xfrm>
          <a:prstGeom prst="rect">
            <a:avLst/>
          </a:prstGeom>
          <a:noFill/>
          <a:ln w="9525">
            <a:noFill/>
            <a:miter lim="800000"/>
            <a:headEnd/>
            <a:tailEnd/>
          </a:ln>
          <a:effectLst/>
        </p:spPr>
      </p:pic>
      <p:grpSp>
        <p:nvGrpSpPr>
          <p:cNvPr id="3" name="Group 29"/>
          <p:cNvGrpSpPr>
            <a:grpSpLocks/>
          </p:cNvGrpSpPr>
          <p:nvPr/>
        </p:nvGrpSpPr>
        <p:grpSpPr bwMode="auto">
          <a:xfrm>
            <a:off x="304800" y="6172200"/>
            <a:ext cx="8458200" cy="366713"/>
            <a:chOff x="192" y="3888"/>
            <a:chExt cx="5328" cy="231"/>
          </a:xfrm>
        </p:grpSpPr>
        <p:sp>
          <p:nvSpPr>
            <p:cNvPr id="25630" name="Line 30"/>
            <p:cNvSpPr>
              <a:spLocks noChangeShapeType="1"/>
            </p:cNvSpPr>
            <p:nvPr/>
          </p:nvSpPr>
          <p:spPr bwMode="auto">
            <a:xfrm>
              <a:off x="192" y="3888"/>
              <a:ext cx="5328" cy="0"/>
            </a:xfrm>
            <a:prstGeom prst="line">
              <a:avLst/>
            </a:prstGeom>
            <a:noFill/>
            <a:ln w="9525">
              <a:solidFill>
                <a:schemeClr val="tx1"/>
              </a:solidFill>
              <a:round/>
              <a:headEnd/>
              <a:tailEnd type="triangle" w="med" len="med"/>
            </a:ln>
            <a:effectLst/>
          </p:spPr>
          <p:txBody>
            <a:bodyPr/>
            <a:lstStyle/>
            <a:p>
              <a:endParaRPr lang="en-US"/>
            </a:p>
          </p:txBody>
        </p:sp>
        <p:sp>
          <p:nvSpPr>
            <p:cNvPr id="25631" name="Text Box 31"/>
            <p:cNvSpPr txBox="1">
              <a:spLocks noChangeArrowheads="1"/>
            </p:cNvSpPr>
            <p:nvPr/>
          </p:nvSpPr>
          <p:spPr bwMode="auto">
            <a:xfrm>
              <a:off x="192" y="3888"/>
              <a:ext cx="388" cy="231"/>
            </a:xfrm>
            <a:prstGeom prst="rect">
              <a:avLst/>
            </a:prstGeom>
            <a:noFill/>
            <a:ln w="9525">
              <a:noFill/>
              <a:miter lim="800000"/>
              <a:headEnd/>
              <a:tailEnd/>
            </a:ln>
            <a:effectLst/>
          </p:spPr>
          <p:txBody>
            <a:bodyPr wrap="none">
              <a:spAutoFit/>
            </a:bodyPr>
            <a:lstStyle/>
            <a:p>
              <a:r>
                <a:rPr lang="en-US"/>
                <a:t>time</a:t>
              </a:r>
            </a:p>
          </p:txBody>
        </p:sp>
        <p:sp>
          <p:nvSpPr>
            <p:cNvPr id="25632" name="Line 32"/>
            <p:cNvSpPr>
              <a:spLocks noChangeShapeType="1"/>
            </p:cNvSpPr>
            <p:nvPr/>
          </p:nvSpPr>
          <p:spPr bwMode="auto">
            <a:xfrm>
              <a:off x="528" y="3888"/>
              <a:ext cx="1776" cy="0"/>
            </a:xfrm>
            <a:prstGeom prst="line">
              <a:avLst/>
            </a:prstGeom>
            <a:noFill/>
            <a:ln w="57150">
              <a:solidFill>
                <a:srgbClr val="0000CC"/>
              </a:solidFill>
              <a:round/>
              <a:headEnd/>
              <a:tailEnd/>
            </a:ln>
            <a:effectLst/>
          </p:spPr>
          <p:txBody>
            <a:bodyPr/>
            <a:lstStyle/>
            <a:p>
              <a:endParaRPr lang="en-US"/>
            </a:p>
          </p:txBody>
        </p:sp>
        <p:sp>
          <p:nvSpPr>
            <p:cNvPr id="25633" name="Line 33"/>
            <p:cNvSpPr>
              <a:spLocks noChangeShapeType="1"/>
            </p:cNvSpPr>
            <p:nvPr/>
          </p:nvSpPr>
          <p:spPr bwMode="auto">
            <a:xfrm>
              <a:off x="3024" y="3888"/>
              <a:ext cx="2256" cy="0"/>
            </a:xfrm>
            <a:prstGeom prst="line">
              <a:avLst/>
            </a:prstGeom>
            <a:noFill/>
            <a:ln w="57150">
              <a:solidFill>
                <a:srgbClr val="00FF00"/>
              </a:solidFill>
              <a:round/>
              <a:headEnd/>
              <a:tailEnd/>
            </a:ln>
            <a:effectLst/>
          </p:spPr>
          <p:txBody>
            <a:bodyPr/>
            <a:lstStyle/>
            <a:p>
              <a:endParaRPr lang="en-US"/>
            </a:p>
          </p:txBody>
        </p:sp>
      </p:grpSp>
      <p:sp>
        <p:nvSpPr>
          <p:cNvPr id="25634" name="Text Box 34"/>
          <p:cNvSpPr txBox="1">
            <a:spLocks noChangeArrowheads="1"/>
          </p:cNvSpPr>
          <p:nvPr/>
        </p:nvSpPr>
        <p:spPr bwMode="auto">
          <a:xfrm>
            <a:off x="5803502" y="4114800"/>
            <a:ext cx="1892698" cy="646331"/>
          </a:xfrm>
          <a:prstGeom prst="rect">
            <a:avLst/>
          </a:prstGeom>
          <a:noFill/>
          <a:ln w="9525">
            <a:noFill/>
            <a:miter lim="800000"/>
            <a:headEnd/>
            <a:tailEnd/>
          </a:ln>
          <a:effectLst/>
        </p:spPr>
        <p:txBody>
          <a:bodyPr wrap="none">
            <a:spAutoFit/>
          </a:bodyPr>
          <a:lstStyle/>
          <a:p>
            <a:pPr algn="ctr"/>
            <a:r>
              <a:rPr lang="en-US" b="1">
                <a:solidFill>
                  <a:schemeClr val="accent2"/>
                </a:solidFill>
                <a:latin typeface="Arial Narrow" pitchFamily="34" charset="0"/>
                <a:cs typeface="Arial" pitchFamily="34" charset="0"/>
              </a:rPr>
              <a:t>Protocol Fields:</a:t>
            </a:r>
          </a:p>
          <a:p>
            <a:pPr algn="ctr"/>
            <a:r>
              <a:rPr lang="en-US" b="1">
                <a:solidFill>
                  <a:schemeClr val="accent2"/>
                </a:solidFill>
                <a:latin typeface="Arial Narrow" pitchFamily="34" charset="0"/>
                <a:cs typeface="Arial" pitchFamily="34" charset="0"/>
              </a:rPr>
              <a:t>11,4,2,1Mbps, WEP</a:t>
            </a:r>
          </a:p>
        </p:txBody>
      </p:sp>
      <p:sp>
        <p:nvSpPr>
          <p:cNvPr id="25616" name="Text Box 16"/>
          <p:cNvSpPr txBox="1">
            <a:spLocks noChangeArrowheads="1"/>
          </p:cNvSpPr>
          <p:nvPr/>
        </p:nvSpPr>
        <p:spPr bwMode="auto">
          <a:xfrm>
            <a:off x="1460102" y="4038600"/>
            <a:ext cx="1892698" cy="646331"/>
          </a:xfrm>
          <a:prstGeom prst="rect">
            <a:avLst/>
          </a:prstGeom>
          <a:noFill/>
          <a:ln w="9525">
            <a:noFill/>
            <a:miter lim="800000"/>
            <a:headEnd/>
            <a:tailEnd/>
          </a:ln>
          <a:effectLst/>
        </p:spPr>
        <p:txBody>
          <a:bodyPr wrap="none">
            <a:spAutoFit/>
          </a:bodyPr>
          <a:lstStyle/>
          <a:p>
            <a:pPr algn="ctr"/>
            <a:r>
              <a:rPr lang="en-US" b="1" dirty="0">
                <a:solidFill>
                  <a:schemeClr val="accent2"/>
                </a:solidFill>
                <a:latin typeface="Arial Narrow" pitchFamily="34" charset="0"/>
                <a:cs typeface="Arial" pitchFamily="34" charset="0"/>
              </a:rPr>
              <a:t>Protocol Fields:</a:t>
            </a:r>
          </a:p>
          <a:p>
            <a:pPr algn="ctr"/>
            <a:r>
              <a:rPr lang="en-US" b="1" dirty="0">
                <a:solidFill>
                  <a:schemeClr val="accent2"/>
                </a:solidFill>
                <a:latin typeface="Arial Narrow" pitchFamily="34" charset="0"/>
                <a:cs typeface="Arial" pitchFamily="34" charset="0"/>
              </a:rPr>
              <a:t>11,4,2,1Mbps, WEP</a:t>
            </a:r>
          </a:p>
        </p:txBody>
      </p:sp>
    </p:spTree>
    <p:extLst>
      <p:ext uri="{BB962C8B-B14F-4D97-AF65-F5344CB8AC3E}">
        <p14:creationId xmlns:p14="http://schemas.microsoft.com/office/powerpoint/2010/main" val="14007824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5603">
                                            <p:txEl>
                                              <p:pRg st="1" end="1"/>
                                            </p:txEl>
                                          </p:spTgt>
                                        </p:tgtEl>
                                        <p:attrNameLst>
                                          <p:attrName>style.visibility</p:attrName>
                                        </p:attrNameLst>
                                      </p:cBhvr>
                                      <p:to>
                                        <p:strVal val="visible"/>
                                      </p:to>
                                    </p:set>
                                    <p:animEffect transition="in" filter="fade">
                                      <p:cBhvr>
                                        <p:cTn id="7" dur="500"/>
                                        <p:tgtEl>
                                          <p:spTgt spid="2560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5603">
                                            <p:txEl>
                                              <p:pRg st="2" end="2"/>
                                            </p:txEl>
                                          </p:spTgt>
                                        </p:tgtEl>
                                        <p:attrNameLst>
                                          <p:attrName>style.visibility</p:attrName>
                                        </p:attrNameLst>
                                      </p:cBhvr>
                                      <p:to>
                                        <p:strVal val="visible"/>
                                      </p:to>
                                    </p:set>
                                    <p:animEffect transition="in" filter="fade">
                                      <p:cBhvr>
                                        <p:cTn id="10" dur="500"/>
                                        <p:tgtEl>
                                          <p:spTgt spid="2560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5603">
                                            <p:txEl>
                                              <p:pRg st="3" end="3"/>
                                            </p:txEl>
                                          </p:spTgt>
                                        </p:tgtEl>
                                        <p:attrNameLst>
                                          <p:attrName>style.visibility</p:attrName>
                                        </p:attrNameLst>
                                      </p:cBhvr>
                                      <p:to>
                                        <p:strVal val="visible"/>
                                      </p:to>
                                    </p:set>
                                    <p:animEffect transition="in" filter="fade">
                                      <p:cBhvr>
                                        <p:cTn id="13" dur="500"/>
                                        <p:tgtEl>
                                          <p:spTgt spid="25603">
                                            <p:txEl>
                                              <p:pRg st="3" end="3"/>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5634"/>
                                        </p:tgtEl>
                                        <p:attrNameLst>
                                          <p:attrName>style.visibility</p:attrName>
                                        </p:attrNameLst>
                                      </p:cBhvr>
                                      <p:to>
                                        <p:strVal val="visible"/>
                                      </p:to>
                                    </p:set>
                                    <p:animEffect transition="in" filter="fade">
                                      <p:cBhvr>
                                        <p:cTn id="16" dur="500"/>
                                        <p:tgtEl>
                                          <p:spTgt spid="2563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5616"/>
                                        </p:tgtEl>
                                        <p:attrNameLst>
                                          <p:attrName>style.visibility</p:attrName>
                                        </p:attrNameLst>
                                      </p:cBhvr>
                                      <p:to>
                                        <p:strVal val="visible"/>
                                      </p:to>
                                    </p:set>
                                    <p:animEffect transition="in" filter="fade">
                                      <p:cBhvr>
                                        <p:cTn id="19" dur="500"/>
                                        <p:tgtEl>
                                          <p:spTgt spid="256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34" grpId="0"/>
      <p:bldP spid="256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Might be Tracking You?</a:t>
            </a:r>
            <a:endParaRPr lang="en-US" dirty="0"/>
          </a:p>
        </p:txBody>
      </p:sp>
      <p:pic>
        <p:nvPicPr>
          <p:cNvPr id="1027" name="Picture 3"/>
          <p:cNvPicPr>
            <a:picLocks noChangeAspect="1" noChangeArrowheads="1"/>
          </p:cNvPicPr>
          <p:nvPr/>
        </p:nvPicPr>
        <p:blipFill>
          <a:blip r:embed="rId3">
            <a:grayscl/>
          </a:blip>
          <a:srcRect/>
          <a:stretch>
            <a:fillRect/>
          </a:stretch>
        </p:blipFill>
        <p:spPr bwMode="auto">
          <a:xfrm>
            <a:off x="4313208" y="1388302"/>
            <a:ext cx="4602192" cy="1670658"/>
          </a:xfrm>
          <a:prstGeom prst="rect">
            <a:avLst/>
          </a:prstGeom>
          <a:noFill/>
          <a:ln w="9525">
            <a:noFill/>
            <a:miter lim="800000"/>
            <a:headEnd/>
            <a:tailEnd/>
          </a:ln>
          <a:effectLst>
            <a:outerShdw blurRad="63500" sx="102000" sy="102000" algn="ctr" rotWithShape="0">
              <a:prstClr val="black">
                <a:alpha val="40000"/>
              </a:prstClr>
            </a:outerShdw>
          </a:effectLst>
        </p:spPr>
      </p:pic>
      <p:grpSp>
        <p:nvGrpSpPr>
          <p:cNvPr id="18" name="Group 17"/>
          <p:cNvGrpSpPr/>
          <p:nvPr/>
        </p:nvGrpSpPr>
        <p:grpSpPr>
          <a:xfrm>
            <a:off x="4313319" y="4927042"/>
            <a:ext cx="4592373" cy="1534048"/>
            <a:chOff x="3962400" y="4191000"/>
            <a:chExt cx="4476750" cy="1495425"/>
          </a:xfrm>
          <a:effectLst>
            <a:outerShdw blurRad="63500" sx="102000" sy="102000" algn="ctr" rotWithShape="0">
              <a:prstClr val="black">
                <a:alpha val="40000"/>
              </a:prstClr>
            </a:outerShdw>
          </a:effectLst>
        </p:grpSpPr>
        <p:pic>
          <p:nvPicPr>
            <p:cNvPr id="1028" name="Picture 4"/>
            <p:cNvPicPr>
              <a:picLocks noChangeAspect="1" noChangeArrowheads="1"/>
            </p:cNvPicPr>
            <p:nvPr/>
          </p:nvPicPr>
          <p:blipFill>
            <a:blip r:embed="rId4">
              <a:grayscl/>
            </a:blip>
            <a:srcRect/>
            <a:stretch>
              <a:fillRect/>
            </a:stretch>
          </p:blipFill>
          <p:spPr bwMode="auto">
            <a:xfrm>
              <a:off x="3962400" y="4191000"/>
              <a:ext cx="4476750" cy="1009650"/>
            </a:xfrm>
            <a:prstGeom prst="rect">
              <a:avLst/>
            </a:prstGeom>
            <a:noFill/>
            <a:ln w="9525">
              <a:noFill/>
              <a:miter lim="800000"/>
              <a:headEnd/>
              <a:tailEnd/>
            </a:ln>
            <a:effectLst/>
          </p:spPr>
        </p:pic>
        <p:pic>
          <p:nvPicPr>
            <p:cNvPr id="1029" name="Picture 5"/>
            <p:cNvPicPr>
              <a:picLocks noChangeAspect="1" noChangeArrowheads="1"/>
            </p:cNvPicPr>
            <p:nvPr/>
          </p:nvPicPr>
          <p:blipFill>
            <a:blip r:embed="rId5">
              <a:grayscl/>
            </a:blip>
            <a:srcRect/>
            <a:stretch>
              <a:fillRect/>
            </a:stretch>
          </p:blipFill>
          <p:spPr bwMode="auto">
            <a:xfrm>
              <a:off x="3962400" y="5181600"/>
              <a:ext cx="4476750" cy="504825"/>
            </a:xfrm>
            <a:prstGeom prst="rect">
              <a:avLst/>
            </a:prstGeom>
            <a:noFill/>
            <a:ln w="9525">
              <a:noFill/>
              <a:miter lim="800000"/>
              <a:headEnd/>
              <a:tailEnd/>
            </a:ln>
            <a:effectLst/>
          </p:spPr>
        </p:pic>
      </p:grpSp>
      <p:pic>
        <p:nvPicPr>
          <p:cNvPr id="1030" name="Picture 6"/>
          <p:cNvPicPr>
            <a:picLocks noChangeAspect="1" noChangeArrowheads="1"/>
          </p:cNvPicPr>
          <p:nvPr/>
        </p:nvPicPr>
        <p:blipFill>
          <a:blip r:embed="rId6">
            <a:grayscl/>
          </a:blip>
          <a:srcRect/>
          <a:stretch>
            <a:fillRect/>
          </a:stretch>
        </p:blipFill>
        <p:spPr bwMode="auto">
          <a:xfrm>
            <a:off x="228600" y="1391696"/>
            <a:ext cx="3919104" cy="2077598"/>
          </a:xfrm>
          <a:prstGeom prst="rect">
            <a:avLst/>
          </a:prstGeom>
          <a:noFill/>
          <a:ln w="9525">
            <a:noFill/>
            <a:miter lim="800000"/>
            <a:headEnd/>
            <a:tailEnd/>
          </a:ln>
          <a:effectLst>
            <a:outerShdw blurRad="63500" sx="102000" sy="102000" algn="ctr" rotWithShape="0">
              <a:prstClr val="black">
                <a:alpha val="40000"/>
              </a:prstClr>
            </a:outerShdw>
          </a:effectLst>
        </p:spPr>
      </p:pic>
      <p:pic>
        <p:nvPicPr>
          <p:cNvPr id="1032" name="Picture 8"/>
          <p:cNvPicPr>
            <a:picLocks noChangeAspect="1" noChangeArrowheads="1"/>
          </p:cNvPicPr>
          <p:nvPr/>
        </p:nvPicPr>
        <p:blipFill>
          <a:blip r:embed="rId7">
            <a:grayscl/>
          </a:blip>
          <a:srcRect/>
          <a:stretch>
            <a:fillRect/>
          </a:stretch>
        </p:blipFill>
        <p:spPr bwMode="auto">
          <a:xfrm>
            <a:off x="228600" y="3601495"/>
            <a:ext cx="3915463" cy="2578241"/>
          </a:xfrm>
          <a:prstGeom prst="rect">
            <a:avLst/>
          </a:prstGeom>
          <a:noFill/>
          <a:ln w="9525">
            <a:noFill/>
            <a:miter lim="800000"/>
            <a:headEnd/>
            <a:tailEnd/>
          </a:ln>
          <a:effectLst>
            <a:outerShdw blurRad="63500" sx="102000" sy="102000" algn="ctr" rotWithShape="0">
              <a:prstClr val="black">
                <a:alpha val="40000"/>
              </a:prstClr>
            </a:outerShdw>
          </a:effectLst>
        </p:spPr>
      </p:pic>
      <p:sp>
        <p:nvSpPr>
          <p:cNvPr id="24" name="Rectangle 18"/>
          <p:cNvSpPr>
            <a:spLocks noChangeArrowheads="1"/>
          </p:cNvSpPr>
          <p:nvPr/>
        </p:nvSpPr>
        <p:spPr bwMode="auto">
          <a:xfrm>
            <a:off x="4343400" y="4927042"/>
            <a:ext cx="2057400" cy="228600"/>
          </a:xfrm>
          <a:prstGeom prst="rect">
            <a:avLst/>
          </a:prstGeom>
          <a:solidFill>
            <a:srgbClr val="FF0000">
              <a:alpha val="27000"/>
            </a:srgbClr>
          </a:solidFill>
          <a:ln w="9525">
            <a:noFill/>
            <a:miter lim="800000"/>
            <a:headEnd/>
            <a:tailEnd/>
          </a:ln>
          <a:effectLst>
            <a:softEdge rad="31750"/>
          </a:effectLst>
        </p:spPr>
        <p:txBody>
          <a:bodyPr wrap="none" anchor="ctr"/>
          <a:lstStyle/>
          <a:p>
            <a:endParaRPr lang="en-US">
              <a:solidFill>
                <a:srgbClr val="FFFF00"/>
              </a:solidFill>
            </a:endParaRPr>
          </a:p>
        </p:txBody>
      </p:sp>
      <p:sp>
        <p:nvSpPr>
          <p:cNvPr id="26" name="Rectangle 18"/>
          <p:cNvSpPr>
            <a:spLocks noChangeArrowheads="1"/>
          </p:cNvSpPr>
          <p:nvPr/>
        </p:nvSpPr>
        <p:spPr bwMode="auto">
          <a:xfrm>
            <a:off x="304800" y="2991896"/>
            <a:ext cx="3200400" cy="246888"/>
          </a:xfrm>
          <a:prstGeom prst="rect">
            <a:avLst/>
          </a:prstGeom>
          <a:solidFill>
            <a:srgbClr val="FF0000">
              <a:alpha val="27000"/>
            </a:srgbClr>
          </a:solidFill>
          <a:ln w="9525">
            <a:noFill/>
            <a:miter lim="800000"/>
            <a:headEnd/>
            <a:tailEnd/>
          </a:ln>
          <a:effectLst>
            <a:softEdge rad="31750"/>
          </a:effectLst>
        </p:spPr>
        <p:txBody>
          <a:bodyPr wrap="none" anchor="ctr"/>
          <a:lstStyle/>
          <a:p>
            <a:endParaRPr lang="en-US">
              <a:solidFill>
                <a:srgbClr val="FFFF00"/>
              </a:solidFill>
            </a:endParaRPr>
          </a:p>
        </p:txBody>
      </p:sp>
      <p:sp>
        <p:nvSpPr>
          <p:cNvPr id="27" name="Rectangle 18"/>
          <p:cNvSpPr>
            <a:spLocks noChangeArrowheads="1"/>
          </p:cNvSpPr>
          <p:nvPr/>
        </p:nvSpPr>
        <p:spPr bwMode="auto">
          <a:xfrm>
            <a:off x="457200" y="4637816"/>
            <a:ext cx="808892" cy="225586"/>
          </a:xfrm>
          <a:prstGeom prst="rect">
            <a:avLst/>
          </a:prstGeom>
          <a:solidFill>
            <a:srgbClr val="FF0000">
              <a:alpha val="27000"/>
            </a:srgbClr>
          </a:solidFill>
          <a:ln w="9525">
            <a:noFill/>
            <a:miter lim="800000"/>
            <a:headEnd/>
            <a:tailEnd/>
          </a:ln>
          <a:effectLst>
            <a:softEdge rad="31750"/>
          </a:effectLst>
        </p:spPr>
        <p:txBody>
          <a:bodyPr wrap="none" anchor="ctr"/>
          <a:lstStyle/>
          <a:p>
            <a:endParaRPr lang="en-US">
              <a:solidFill>
                <a:srgbClr val="FFFF00"/>
              </a:solidFill>
            </a:endParaRPr>
          </a:p>
        </p:txBody>
      </p:sp>
      <p:sp>
        <p:nvSpPr>
          <p:cNvPr id="28" name="Rectangle 18"/>
          <p:cNvSpPr>
            <a:spLocks noChangeArrowheads="1"/>
          </p:cNvSpPr>
          <p:nvPr/>
        </p:nvSpPr>
        <p:spPr bwMode="auto">
          <a:xfrm>
            <a:off x="4308911" y="1551302"/>
            <a:ext cx="2438400" cy="228600"/>
          </a:xfrm>
          <a:prstGeom prst="rect">
            <a:avLst/>
          </a:prstGeom>
          <a:solidFill>
            <a:srgbClr val="FF0000">
              <a:alpha val="27000"/>
            </a:srgbClr>
          </a:solidFill>
          <a:ln w="9525">
            <a:noFill/>
            <a:miter lim="800000"/>
            <a:headEnd/>
            <a:tailEnd/>
          </a:ln>
          <a:effectLst>
            <a:softEdge rad="31750"/>
          </a:effectLst>
        </p:spPr>
        <p:txBody>
          <a:bodyPr wrap="none" anchor="ctr"/>
          <a:lstStyle/>
          <a:p>
            <a:endParaRPr lang="en-US">
              <a:solidFill>
                <a:srgbClr val="FFFF00"/>
              </a:solidFill>
            </a:endParaRPr>
          </a:p>
        </p:txBody>
      </p:sp>
      <p:sp>
        <p:nvSpPr>
          <p:cNvPr id="32" name="Slide Number Placeholder 31"/>
          <p:cNvSpPr>
            <a:spLocks noGrp="1"/>
          </p:cNvSpPr>
          <p:nvPr>
            <p:ph type="sldNum" sz="quarter" idx="12"/>
          </p:nvPr>
        </p:nvSpPr>
        <p:spPr/>
        <p:txBody>
          <a:bodyPr/>
          <a:lstStyle/>
          <a:p>
            <a:fld id="{26FF095B-7508-4EE0-8899-3B73C16B2014}" type="slidenum">
              <a:rPr lang="en-US" smtClean="0"/>
              <a:pPr/>
              <a:t>6</a:t>
            </a:fld>
            <a:endParaRPr lang="en-US"/>
          </a:p>
        </p:txBody>
      </p:sp>
      <p:grpSp>
        <p:nvGrpSpPr>
          <p:cNvPr id="38" name="Group 37"/>
          <p:cNvGrpSpPr/>
          <p:nvPr/>
        </p:nvGrpSpPr>
        <p:grpSpPr>
          <a:xfrm>
            <a:off x="4309148" y="3144297"/>
            <a:ext cx="4606252" cy="1688960"/>
            <a:chOff x="4343400" y="3124200"/>
            <a:chExt cx="4572000" cy="1676401"/>
          </a:xfrm>
          <a:effectLst>
            <a:outerShdw blurRad="63500" sx="102000" sy="102000" algn="ctr" rotWithShape="0">
              <a:prstClr val="black">
                <a:alpha val="40000"/>
              </a:prstClr>
            </a:outerShdw>
          </a:effectLst>
        </p:grpSpPr>
        <p:grpSp>
          <p:nvGrpSpPr>
            <p:cNvPr id="25" name="Group 24"/>
            <p:cNvGrpSpPr/>
            <p:nvPr/>
          </p:nvGrpSpPr>
          <p:grpSpPr>
            <a:xfrm>
              <a:off x="4343400" y="3124200"/>
              <a:ext cx="4572000" cy="1676401"/>
              <a:chOff x="2895599" y="3435926"/>
              <a:chExt cx="3881887" cy="1422400"/>
            </a:xfrm>
            <a:effectLst/>
          </p:grpSpPr>
          <p:sp>
            <p:nvSpPr>
              <p:cNvPr id="29" name="Rectangle 28"/>
              <p:cNvSpPr/>
              <p:nvPr/>
            </p:nvSpPr>
            <p:spPr>
              <a:xfrm>
                <a:off x="2895599" y="3435926"/>
                <a:ext cx="3881887" cy="142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
              <p:cNvPicPr>
                <a:picLocks noChangeAspect="1" noChangeArrowheads="1"/>
              </p:cNvPicPr>
              <p:nvPr/>
            </p:nvPicPr>
            <p:blipFill>
              <a:blip r:embed="rId8">
                <a:grayscl/>
              </a:blip>
              <a:srcRect/>
              <a:stretch>
                <a:fillRect/>
              </a:stretch>
            </p:blipFill>
            <p:spPr bwMode="auto">
              <a:xfrm>
                <a:off x="2963346" y="3496737"/>
                <a:ext cx="3276600" cy="385172"/>
              </a:xfrm>
              <a:prstGeom prst="rect">
                <a:avLst/>
              </a:prstGeom>
              <a:noFill/>
              <a:ln>
                <a:noFill/>
              </a:ln>
            </p:spPr>
          </p:pic>
          <p:pic>
            <p:nvPicPr>
              <p:cNvPr id="34" name="Picture 6"/>
              <p:cNvPicPr>
                <a:picLocks noChangeAspect="1" noChangeArrowheads="1"/>
              </p:cNvPicPr>
              <p:nvPr/>
            </p:nvPicPr>
            <p:blipFill>
              <a:blip r:embed="rId9" cstate="print">
                <a:duotone>
                  <a:schemeClr val="bg2">
                    <a:shade val="45000"/>
                    <a:satMod val="135000"/>
                  </a:schemeClr>
                  <a:prstClr val="white"/>
                </a:duotone>
              </a:blip>
              <a:srcRect/>
              <a:stretch>
                <a:fillRect/>
              </a:stretch>
            </p:blipFill>
            <p:spPr bwMode="auto">
              <a:xfrm>
                <a:off x="6113569" y="3458268"/>
                <a:ext cx="627149" cy="258618"/>
              </a:xfrm>
              <a:prstGeom prst="rect">
                <a:avLst/>
              </a:prstGeom>
              <a:noFill/>
              <a:ln>
                <a:noFill/>
              </a:ln>
              <a:effectLst>
                <a:softEdge rad="31750"/>
              </a:effectLst>
            </p:spPr>
          </p:pic>
        </p:grpSp>
        <p:pic>
          <p:nvPicPr>
            <p:cNvPr id="2050" name="Picture 2"/>
            <p:cNvPicPr>
              <a:picLocks noChangeAspect="1" noChangeArrowheads="1"/>
            </p:cNvPicPr>
            <p:nvPr/>
          </p:nvPicPr>
          <p:blipFill>
            <a:blip r:embed="rId10"/>
            <a:srcRect/>
            <a:stretch>
              <a:fillRect/>
            </a:stretch>
          </p:blipFill>
          <p:spPr bwMode="auto">
            <a:xfrm>
              <a:off x="4419600" y="3657599"/>
              <a:ext cx="4495800" cy="1093573"/>
            </a:xfrm>
            <a:prstGeom prst="rect">
              <a:avLst/>
            </a:prstGeom>
            <a:noFill/>
            <a:ln w="9525">
              <a:noFill/>
              <a:miter lim="800000"/>
              <a:headEnd/>
              <a:tailEnd/>
            </a:ln>
            <a:effectLst/>
          </p:spPr>
        </p:pic>
      </p:grpSp>
      <p:sp>
        <p:nvSpPr>
          <p:cNvPr id="36" name="Rectangle 18"/>
          <p:cNvSpPr>
            <a:spLocks noChangeArrowheads="1"/>
          </p:cNvSpPr>
          <p:nvPr/>
        </p:nvSpPr>
        <p:spPr bwMode="auto">
          <a:xfrm>
            <a:off x="4692581" y="4471326"/>
            <a:ext cx="2855532" cy="181061"/>
          </a:xfrm>
          <a:prstGeom prst="rect">
            <a:avLst/>
          </a:prstGeom>
          <a:solidFill>
            <a:srgbClr val="FF0000">
              <a:alpha val="27000"/>
            </a:srgbClr>
          </a:solidFill>
          <a:ln w="9525">
            <a:noFill/>
            <a:miter lim="800000"/>
            <a:headEnd/>
            <a:tailEnd/>
          </a:ln>
          <a:effectLst>
            <a:softEdge rad="31750"/>
          </a:effectLst>
        </p:spPr>
        <p:txBody>
          <a:bodyPr wrap="none" anchor="ctr"/>
          <a:lstStyle/>
          <a:p>
            <a:endParaRPr lang="en-US">
              <a:solidFill>
                <a:srgbClr val="FFFF00"/>
              </a:solidFill>
            </a:endParaRPr>
          </a:p>
        </p:txBody>
      </p:sp>
      <p:pic>
        <p:nvPicPr>
          <p:cNvPr id="2051" name="Picture 3"/>
          <p:cNvPicPr>
            <a:picLocks noChangeAspect="1" noChangeArrowheads="1"/>
          </p:cNvPicPr>
          <p:nvPr/>
        </p:nvPicPr>
        <p:blipFill>
          <a:blip r:embed="rId11">
            <a:duotone>
              <a:schemeClr val="bg2">
                <a:shade val="45000"/>
                <a:satMod val="135000"/>
              </a:schemeClr>
              <a:prstClr val="white"/>
            </a:duotone>
          </a:blip>
          <a:srcRect/>
          <a:stretch>
            <a:fillRect/>
          </a:stretch>
        </p:blipFill>
        <p:spPr bwMode="auto">
          <a:xfrm>
            <a:off x="6973556" y="1426328"/>
            <a:ext cx="1896051" cy="402054"/>
          </a:xfrm>
          <a:prstGeom prst="rect">
            <a:avLst/>
          </a:prstGeom>
          <a:noFill/>
          <a:ln w="9525">
            <a:noFill/>
            <a:miter lim="800000"/>
            <a:headEnd/>
            <a:tailEnd/>
          </a:ln>
          <a:effectLst>
            <a:softEdge rad="31750"/>
          </a:effectLst>
        </p:spPr>
      </p:pic>
      <p:pic>
        <p:nvPicPr>
          <p:cNvPr id="2052" name="Picture 4"/>
          <p:cNvPicPr>
            <a:picLocks noChangeAspect="1" noChangeArrowheads="1"/>
          </p:cNvPicPr>
          <p:nvPr/>
        </p:nvPicPr>
        <p:blipFill>
          <a:blip r:embed="rId12">
            <a:duotone>
              <a:schemeClr val="bg2">
                <a:shade val="45000"/>
                <a:satMod val="135000"/>
              </a:schemeClr>
              <a:prstClr val="white"/>
            </a:duotone>
          </a:blip>
          <a:srcRect/>
          <a:stretch>
            <a:fillRect/>
          </a:stretch>
        </p:blipFill>
        <p:spPr bwMode="auto">
          <a:xfrm>
            <a:off x="7333884" y="5192970"/>
            <a:ext cx="1488569" cy="204041"/>
          </a:xfrm>
          <a:prstGeom prst="rect">
            <a:avLst/>
          </a:prstGeom>
          <a:noFill/>
          <a:ln w="9525">
            <a:noFill/>
            <a:miter lim="800000"/>
            <a:headEnd/>
            <a:tailEnd/>
          </a:ln>
          <a:effectLst/>
        </p:spPr>
      </p:pic>
      <p:sp>
        <p:nvSpPr>
          <p:cNvPr id="39" name="Rectangle 38"/>
          <p:cNvSpPr/>
          <p:nvPr/>
        </p:nvSpPr>
        <p:spPr>
          <a:xfrm>
            <a:off x="231112" y="1396721"/>
            <a:ext cx="3898761" cy="964642"/>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0041127"/>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029" name="Rectangle 9"/>
          <p:cNvSpPr>
            <a:spLocks noGrp="1" noChangeArrowheads="1"/>
          </p:cNvSpPr>
          <p:nvPr>
            <p:ph type="title"/>
          </p:nvPr>
        </p:nvSpPr>
        <p:spPr/>
        <p:txBody>
          <a:bodyPr/>
          <a:lstStyle/>
          <a:p>
            <a:r>
              <a:rPr/>
              <a:t>How Bad Is The Situation?</a:t>
            </a:r>
            <a:endParaRPr lang="en-US" dirty="0" smtClean="0"/>
          </a:p>
        </p:txBody>
      </p:sp>
      <p:sp>
        <p:nvSpPr>
          <p:cNvPr id="1030" name="Rectangle 10"/>
          <p:cNvSpPr>
            <a:spLocks noGrp="1" noChangeArrowheads="1"/>
          </p:cNvSpPr>
          <p:nvPr>
            <p:ph type="body" sz="half" idx="1"/>
          </p:nvPr>
        </p:nvSpPr>
        <p:spPr>
          <a:xfrm>
            <a:off x="455613" y="1371600"/>
            <a:ext cx="4344987" cy="5105400"/>
          </a:xfrm>
        </p:spPr>
        <p:txBody>
          <a:bodyPr>
            <a:normAutofit fontScale="77500" lnSpcReduction="20000"/>
          </a:bodyPr>
          <a:lstStyle/>
          <a:p>
            <a:r>
              <a:rPr lang="en-US" dirty="0" smtClean="0"/>
              <a:t>Start with </a:t>
            </a:r>
            <a:r>
              <a:rPr lang="en-US" dirty="0" err="1" smtClean="0"/>
              <a:t>anonymized</a:t>
            </a:r>
            <a:r>
              <a:rPr lang="en-US" dirty="0" smtClean="0"/>
              <a:t> trace from SIGCOMM 2004. Hundreds of users over multiple days</a:t>
            </a:r>
          </a:p>
          <a:p>
            <a:endParaRPr lang="en-US" dirty="0" smtClean="0"/>
          </a:p>
          <a:p>
            <a:r>
              <a:rPr lang="en-US" dirty="0" smtClean="0"/>
              <a:t>Split into training data and validation data and traffic samples (1 hour)</a:t>
            </a:r>
          </a:p>
          <a:p>
            <a:endParaRPr lang="en-US" dirty="0" smtClean="0"/>
          </a:p>
          <a:p>
            <a:r>
              <a:rPr lang="en-US" dirty="0" smtClean="0"/>
              <a:t>Convert user identities to pseudonyms</a:t>
            </a:r>
          </a:p>
          <a:p>
            <a:endParaRPr lang="en-US" dirty="0" smtClean="0"/>
          </a:p>
          <a:p>
            <a:r>
              <a:rPr lang="en-US" dirty="0" smtClean="0"/>
              <a:t>Now train on other features and try to identify users in validation data</a:t>
            </a:r>
          </a:p>
          <a:p>
            <a:endParaRPr lang="en-US" dirty="0" smtClean="0"/>
          </a:p>
          <a:p>
            <a:r>
              <a:rPr lang="en-US" dirty="0" smtClean="0"/>
              <a:t>Use user identities in trace for ground truth to see how well we did</a:t>
            </a:r>
          </a:p>
        </p:txBody>
      </p:sp>
      <p:sp>
        <p:nvSpPr>
          <p:cNvPr id="1028" name="Slide Number Placeholder 6"/>
          <p:cNvSpPr>
            <a:spLocks noGrp="1"/>
          </p:cNvSpPr>
          <p:nvPr>
            <p:ph type="sldNum" sz="quarter" idx="12"/>
          </p:nvPr>
        </p:nvSpPr>
        <p:spPr/>
        <p:txBody>
          <a:bodyPr/>
          <a:lstStyle/>
          <a:p>
            <a:fld id="{126D5A8B-14F6-467A-BA50-E2BE54F82973}" type="slidenum">
              <a:rPr lang="en-US" smtClean="0"/>
              <a:pPr/>
              <a:t>60</a:t>
            </a:fld>
            <a:endParaRPr lang="en-US"/>
          </a:p>
        </p:txBody>
      </p:sp>
      <p:grpSp>
        <p:nvGrpSpPr>
          <p:cNvPr id="21" name="Group 20"/>
          <p:cNvGrpSpPr/>
          <p:nvPr/>
        </p:nvGrpSpPr>
        <p:grpSpPr>
          <a:xfrm>
            <a:off x="4926013" y="1841500"/>
            <a:ext cx="4065587" cy="3797300"/>
            <a:chOff x="4808538" y="1531938"/>
            <a:chExt cx="4065587" cy="3797300"/>
          </a:xfrm>
        </p:grpSpPr>
        <p:sp>
          <p:nvSpPr>
            <p:cNvPr id="22" name="Text Box 8"/>
            <p:cNvSpPr txBox="1">
              <a:spLocks noChangeArrowheads="1"/>
            </p:cNvSpPr>
            <p:nvPr/>
          </p:nvSpPr>
          <p:spPr bwMode="auto">
            <a:xfrm>
              <a:off x="5021263" y="4962525"/>
              <a:ext cx="2705100" cy="366713"/>
            </a:xfrm>
            <a:prstGeom prst="rect">
              <a:avLst/>
            </a:prstGeom>
            <a:noFill/>
            <a:ln w="9525">
              <a:noFill/>
              <a:miter lim="800000"/>
              <a:headEnd/>
              <a:tailEnd/>
            </a:ln>
            <a:effectLst/>
          </p:spPr>
          <p:txBody>
            <a:bodyPr wrap="none">
              <a:spAutoFit/>
            </a:bodyPr>
            <a:lstStyle/>
            <a:p>
              <a:pPr algn="l" eaLnBrk="1" hangingPunct="1">
                <a:defRPr/>
              </a:pPr>
              <a:r>
                <a:rPr lang="en-US" sz="1800">
                  <a:effectLst>
                    <a:outerShdw blurRad="38100" dist="38100" dir="2700000" algn="tl">
                      <a:srgbClr val="C0C0C0"/>
                    </a:outerShdw>
                  </a:effectLst>
                </a:rPr>
                <a:t>“A busy environment”</a:t>
              </a:r>
            </a:p>
          </p:txBody>
        </p:sp>
        <p:graphicFrame>
          <p:nvGraphicFramePr>
            <p:cNvPr id="23" name="Object 12"/>
            <p:cNvGraphicFramePr>
              <a:graphicFrameLocks noGrp="1" noChangeAspect="1"/>
            </p:cNvGraphicFramePr>
            <p:nvPr>
              <p:ph sz="half" idx="2"/>
            </p:nvPr>
          </p:nvGraphicFramePr>
          <p:xfrm>
            <a:off x="4830763" y="1531938"/>
            <a:ext cx="4043362" cy="3214687"/>
          </p:xfrm>
          <a:graphic>
            <a:graphicData uri="http://schemas.openxmlformats.org/presentationml/2006/ole">
              <mc:AlternateContent xmlns:mc="http://schemas.openxmlformats.org/markup-compatibility/2006">
                <mc:Choice xmlns:v="urn:schemas-microsoft-com:vml" Requires="v">
                  <p:oleObj spid="_x0000_s1033" name="Visio" r:id="rId3" imgW="6442889" imgH="5122307" progId="">
                    <p:embed/>
                  </p:oleObj>
                </mc:Choice>
                <mc:Fallback>
                  <p:oleObj name="Visio" r:id="rId3" imgW="6442889" imgH="5122307"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30763" y="1531938"/>
                          <a:ext cx="4043362" cy="3214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prstDash val="dash"/>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pic>
          <p:nvPicPr>
            <p:cNvPr id="24" name="Picture 14"/>
            <p:cNvPicPr>
              <a:picLocks noChangeAspect="1" noChangeArrowheads="1"/>
            </p:cNvPicPr>
            <p:nvPr/>
          </p:nvPicPr>
          <p:blipFill>
            <a:blip r:embed="rId5"/>
            <a:srcRect/>
            <a:stretch>
              <a:fillRect/>
            </a:stretch>
          </p:blipFill>
          <p:spPr bwMode="auto">
            <a:xfrm>
              <a:off x="5878513" y="1963738"/>
              <a:ext cx="533400" cy="423862"/>
            </a:xfrm>
            <a:prstGeom prst="rect">
              <a:avLst/>
            </a:prstGeom>
            <a:noFill/>
            <a:ln w="25400" cap="rnd" algn="ctr">
              <a:noFill/>
              <a:prstDash val="sysDot"/>
              <a:miter lim="800000"/>
              <a:headEnd/>
              <a:tailEnd/>
            </a:ln>
          </p:spPr>
        </p:pic>
        <p:pic>
          <p:nvPicPr>
            <p:cNvPr id="25" name="Picture 15"/>
            <p:cNvPicPr>
              <a:picLocks noChangeAspect="1" noChangeArrowheads="1"/>
            </p:cNvPicPr>
            <p:nvPr/>
          </p:nvPicPr>
          <p:blipFill>
            <a:blip r:embed="rId5"/>
            <a:srcRect/>
            <a:stretch>
              <a:fillRect/>
            </a:stretch>
          </p:blipFill>
          <p:spPr bwMode="auto">
            <a:xfrm>
              <a:off x="6388100" y="1944688"/>
              <a:ext cx="533400" cy="423862"/>
            </a:xfrm>
            <a:prstGeom prst="rect">
              <a:avLst/>
            </a:prstGeom>
            <a:noFill/>
            <a:ln w="25400" cap="rnd" algn="ctr">
              <a:noFill/>
              <a:prstDash val="sysDot"/>
              <a:miter lim="800000"/>
              <a:headEnd/>
              <a:tailEnd/>
            </a:ln>
          </p:spPr>
        </p:pic>
        <p:pic>
          <p:nvPicPr>
            <p:cNvPr id="26" name="Picture 16"/>
            <p:cNvPicPr>
              <a:picLocks noChangeAspect="1" noChangeArrowheads="1"/>
            </p:cNvPicPr>
            <p:nvPr/>
          </p:nvPicPr>
          <p:blipFill>
            <a:blip r:embed="rId5"/>
            <a:srcRect/>
            <a:stretch>
              <a:fillRect/>
            </a:stretch>
          </p:blipFill>
          <p:spPr bwMode="auto">
            <a:xfrm>
              <a:off x="6916738" y="2551113"/>
              <a:ext cx="533400" cy="423862"/>
            </a:xfrm>
            <a:prstGeom prst="rect">
              <a:avLst/>
            </a:prstGeom>
            <a:noFill/>
            <a:ln w="25400" cap="rnd" algn="ctr">
              <a:noFill/>
              <a:prstDash val="sysDot"/>
              <a:miter lim="800000"/>
              <a:headEnd/>
              <a:tailEnd/>
            </a:ln>
          </p:spPr>
        </p:pic>
        <p:pic>
          <p:nvPicPr>
            <p:cNvPr id="27" name="Picture 17"/>
            <p:cNvPicPr>
              <a:picLocks noChangeAspect="1" noChangeArrowheads="1"/>
            </p:cNvPicPr>
            <p:nvPr/>
          </p:nvPicPr>
          <p:blipFill>
            <a:blip r:embed="rId5"/>
            <a:srcRect/>
            <a:stretch>
              <a:fillRect/>
            </a:stretch>
          </p:blipFill>
          <p:spPr bwMode="auto">
            <a:xfrm>
              <a:off x="5772150" y="2522538"/>
              <a:ext cx="533400" cy="423862"/>
            </a:xfrm>
            <a:prstGeom prst="rect">
              <a:avLst/>
            </a:prstGeom>
            <a:noFill/>
            <a:ln w="25400" cap="rnd" algn="ctr">
              <a:noFill/>
              <a:prstDash val="sysDot"/>
              <a:miter lim="800000"/>
              <a:headEnd/>
              <a:tailEnd/>
            </a:ln>
          </p:spPr>
        </p:pic>
        <p:pic>
          <p:nvPicPr>
            <p:cNvPr id="28" name="Picture 18"/>
            <p:cNvPicPr>
              <a:picLocks noChangeAspect="1" noChangeArrowheads="1"/>
            </p:cNvPicPr>
            <p:nvPr/>
          </p:nvPicPr>
          <p:blipFill>
            <a:blip r:embed="rId5"/>
            <a:srcRect/>
            <a:stretch>
              <a:fillRect/>
            </a:stretch>
          </p:blipFill>
          <p:spPr bwMode="auto">
            <a:xfrm>
              <a:off x="4808538" y="1743075"/>
              <a:ext cx="533400" cy="423863"/>
            </a:xfrm>
            <a:prstGeom prst="rect">
              <a:avLst/>
            </a:prstGeom>
            <a:noFill/>
            <a:ln w="25400" cap="rnd" algn="ctr">
              <a:noFill/>
              <a:prstDash val="sysDot"/>
              <a:miter lim="800000"/>
              <a:headEnd/>
              <a:tailEnd/>
            </a:ln>
          </p:spPr>
        </p:pic>
        <p:pic>
          <p:nvPicPr>
            <p:cNvPr id="29" name="Picture 19"/>
            <p:cNvPicPr>
              <a:picLocks noChangeAspect="1" noChangeArrowheads="1"/>
            </p:cNvPicPr>
            <p:nvPr/>
          </p:nvPicPr>
          <p:blipFill>
            <a:blip r:embed="rId5"/>
            <a:srcRect/>
            <a:stretch>
              <a:fillRect/>
            </a:stretch>
          </p:blipFill>
          <p:spPr bwMode="auto">
            <a:xfrm>
              <a:off x="4972050" y="3889375"/>
              <a:ext cx="533400" cy="423863"/>
            </a:xfrm>
            <a:prstGeom prst="rect">
              <a:avLst/>
            </a:prstGeom>
            <a:noFill/>
            <a:ln w="25400" cap="rnd" algn="ctr">
              <a:noFill/>
              <a:prstDash val="sysDot"/>
              <a:miter lim="800000"/>
              <a:headEnd/>
              <a:tailEnd/>
            </a:ln>
          </p:spPr>
        </p:pic>
        <p:pic>
          <p:nvPicPr>
            <p:cNvPr id="30" name="Picture 20"/>
            <p:cNvPicPr>
              <a:picLocks noChangeAspect="1" noChangeArrowheads="1"/>
            </p:cNvPicPr>
            <p:nvPr/>
          </p:nvPicPr>
          <p:blipFill>
            <a:blip r:embed="rId5"/>
            <a:srcRect/>
            <a:stretch>
              <a:fillRect/>
            </a:stretch>
          </p:blipFill>
          <p:spPr bwMode="auto">
            <a:xfrm>
              <a:off x="6464300" y="3851275"/>
              <a:ext cx="533400" cy="423863"/>
            </a:xfrm>
            <a:prstGeom prst="rect">
              <a:avLst/>
            </a:prstGeom>
            <a:noFill/>
            <a:ln w="25400" cap="rnd" algn="ctr">
              <a:noFill/>
              <a:prstDash val="sysDot"/>
              <a:miter lim="800000"/>
              <a:headEnd/>
              <a:tailEnd/>
            </a:ln>
          </p:spPr>
        </p:pic>
      </p:grpSp>
    </p:spTree>
    <p:extLst>
      <p:ext uri="{BB962C8B-B14F-4D97-AF65-F5344CB8AC3E}">
        <p14:creationId xmlns:p14="http://schemas.microsoft.com/office/powerpoint/2010/main" val="217768280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12034" name="Rectangle 2"/>
          <p:cNvSpPr>
            <a:spLocks noGrp="1" noChangeArrowheads="1"/>
          </p:cNvSpPr>
          <p:nvPr>
            <p:ph type="title"/>
          </p:nvPr>
        </p:nvSpPr>
        <p:spPr/>
        <p:txBody>
          <a:bodyPr>
            <a:normAutofit fontScale="90000"/>
          </a:bodyPr>
          <a:lstStyle/>
          <a:p>
            <a:r>
              <a:rPr lang="en-US" smtClean="0"/>
              <a:t>Features Combine to Find More Users</a:t>
            </a:r>
            <a:endParaRPr lang="en-US" dirty="0"/>
          </a:p>
        </p:txBody>
      </p:sp>
      <p:sp>
        <p:nvSpPr>
          <p:cNvPr id="812035" name="Rectangle 3"/>
          <p:cNvSpPr>
            <a:spLocks noGrp="1" noChangeArrowheads="1"/>
          </p:cNvSpPr>
          <p:nvPr>
            <p:ph idx="1"/>
          </p:nvPr>
        </p:nvSpPr>
        <p:spPr>
          <a:xfrm>
            <a:off x="304800" y="1066799"/>
            <a:ext cx="8534400" cy="1828801"/>
          </a:xfrm>
        </p:spPr>
        <p:txBody>
          <a:bodyPr>
            <a:normAutofit fontScale="92500" lnSpcReduction="10000"/>
          </a:bodyPr>
          <a:lstStyle/>
          <a:p>
            <a:r>
              <a:rPr lang="en-US" dirty="0" smtClean="0"/>
              <a:t>With all features, roughly half the users can be identified at least half the time (99% accuracy)</a:t>
            </a:r>
          </a:p>
          <a:p>
            <a:endParaRPr lang="en-US" dirty="0" smtClean="0"/>
          </a:p>
          <a:p>
            <a:r>
              <a:rPr lang="en-US" dirty="0" smtClean="0"/>
              <a:t>Some users emit highly specific features</a:t>
            </a:r>
          </a:p>
          <a:p>
            <a:pPr lvl="1"/>
            <a:r>
              <a:rPr lang="en-US" dirty="0" smtClean="0"/>
              <a:t>Easily found in a crowd</a:t>
            </a:r>
          </a:p>
          <a:p>
            <a:endParaRPr lang="en-US" dirty="0"/>
          </a:p>
        </p:txBody>
      </p:sp>
      <p:sp>
        <p:nvSpPr>
          <p:cNvPr id="15" name="Slide Number Placeholder 5"/>
          <p:cNvSpPr>
            <a:spLocks noGrp="1"/>
          </p:cNvSpPr>
          <p:nvPr>
            <p:ph type="sldNum" sz="quarter" idx="12"/>
          </p:nvPr>
        </p:nvSpPr>
        <p:spPr/>
        <p:txBody>
          <a:bodyPr/>
          <a:lstStyle/>
          <a:p>
            <a:fld id="{C2D56608-ADEF-472A-BF87-5FD5815D76A8}" type="slidenum">
              <a:rPr lang="en-US" altLang="en-US" smtClean="0"/>
              <a:pPr/>
              <a:t>61</a:t>
            </a:fld>
            <a:endParaRPr lang="en-US" altLang="en-US"/>
          </a:p>
        </p:txBody>
      </p:sp>
      <p:pic>
        <p:nvPicPr>
          <p:cNvPr id="812042" name="Picture 10"/>
          <p:cNvPicPr>
            <a:picLocks noChangeAspect="1" noChangeArrowheads="1"/>
          </p:cNvPicPr>
          <p:nvPr/>
        </p:nvPicPr>
        <p:blipFill>
          <a:blip r:embed="rId3"/>
          <a:srcRect l="6673" t="9340" r="70135"/>
          <a:stretch>
            <a:fillRect/>
          </a:stretch>
        </p:blipFill>
        <p:spPr bwMode="auto">
          <a:xfrm>
            <a:off x="6323013" y="2960688"/>
            <a:ext cx="2366962" cy="2897187"/>
          </a:xfrm>
          <a:prstGeom prst="rect">
            <a:avLst/>
          </a:prstGeom>
          <a:noFill/>
          <a:ln w="9525">
            <a:noFill/>
            <a:miter lim="800000"/>
            <a:headEnd/>
            <a:tailEnd/>
          </a:ln>
          <a:effectLst/>
        </p:spPr>
      </p:pic>
      <p:pic>
        <p:nvPicPr>
          <p:cNvPr id="812036" name="Picture 4"/>
          <p:cNvPicPr>
            <a:picLocks noChangeAspect="1" noChangeArrowheads="1"/>
          </p:cNvPicPr>
          <p:nvPr/>
        </p:nvPicPr>
        <p:blipFill>
          <a:blip r:embed="rId3"/>
          <a:srcRect l="41530" t="9041" r="35043"/>
          <a:stretch>
            <a:fillRect/>
          </a:stretch>
        </p:blipFill>
        <p:spPr bwMode="auto">
          <a:xfrm>
            <a:off x="3611563" y="2955925"/>
            <a:ext cx="2390775" cy="2906713"/>
          </a:xfrm>
          <a:prstGeom prst="rect">
            <a:avLst/>
          </a:prstGeom>
          <a:noFill/>
          <a:ln w="9525">
            <a:noFill/>
            <a:miter lim="800000"/>
            <a:headEnd/>
            <a:tailEnd/>
          </a:ln>
          <a:effectLst/>
        </p:spPr>
      </p:pic>
      <p:pic>
        <p:nvPicPr>
          <p:cNvPr id="812037" name="Picture 5"/>
          <p:cNvPicPr>
            <a:picLocks noChangeAspect="1" noChangeArrowheads="1"/>
          </p:cNvPicPr>
          <p:nvPr/>
        </p:nvPicPr>
        <p:blipFill>
          <a:blip r:embed="rId3"/>
          <a:srcRect t="9340" r="70135"/>
          <a:stretch>
            <a:fillRect/>
          </a:stretch>
        </p:blipFill>
        <p:spPr bwMode="auto">
          <a:xfrm>
            <a:off x="290513" y="2954338"/>
            <a:ext cx="3048000" cy="2897187"/>
          </a:xfrm>
          <a:prstGeom prst="rect">
            <a:avLst/>
          </a:prstGeom>
          <a:noFill/>
          <a:ln w="9525">
            <a:noFill/>
            <a:miter lim="800000"/>
            <a:headEnd/>
            <a:tailEnd/>
          </a:ln>
          <a:effectLst/>
        </p:spPr>
      </p:pic>
      <p:sp>
        <p:nvSpPr>
          <p:cNvPr id="812038" name="Text Box 6"/>
          <p:cNvSpPr txBox="1">
            <a:spLocks noChangeArrowheads="1"/>
          </p:cNvSpPr>
          <p:nvPr/>
        </p:nvSpPr>
        <p:spPr bwMode="auto">
          <a:xfrm>
            <a:off x="6353175" y="5788025"/>
            <a:ext cx="2346325" cy="641350"/>
          </a:xfrm>
          <a:prstGeom prst="rect">
            <a:avLst/>
          </a:prstGeom>
          <a:noFill/>
          <a:ln w="9525">
            <a:noFill/>
            <a:miter lim="800000"/>
            <a:headEnd/>
            <a:tailEnd/>
          </a:ln>
          <a:effectLst/>
        </p:spPr>
        <p:txBody>
          <a:bodyPr wrap="none">
            <a:spAutoFit/>
          </a:bodyPr>
          <a:lstStyle/>
          <a:p>
            <a:r>
              <a:rPr lang="en-US" b="1">
                <a:latin typeface="Verdana" pitchFamily="34" charset="0"/>
                <a:cs typeface="Arial" charset="0"/>
              </a:rPr>
              <a:t>bcast + ssids +</a:t>
            </a:r>
          </a:p>
          <a:p>
            <a:r>
              <a:rPr lang="en-US" b="1">
                <a:latin typeface="Verdana" pitchFamily="34" charset="0"/>
                <a:cs typeface="Arial" charset="0"/>
              </a:rPr>
              <a:t>fields + netdests</a:t>
            </a:r>
          </a:p>
        </p:txBody>
      </p:sp>
      <p:sp>
        <p:nvSpPr>
          <p:cNvPr id="812039" name="Text Box 7"/>
          <p:cNvSpPr txBox="1">
            <a:spLocks noChangeArrowheads="1"/>
          </p:cNvSpPr>
          <p:nvPr/>
        </p:nvSpPr>
        <p:spPr bwMode="auto">
          <a:xfrm>
            <a:off x="3770313" y="5829300"/>
            <a:ext cx="2144712" cy="641350"/>
          </a:xfrm>
          <a:prstGeom prst="rect">
            <a:avLst/>
          </a:prstGeom>
          <a:noFill/>
          <a:ln w="9525">
            <a:noFill/>
            <a:miter lim="800000"/>
            <a:headEnd/>
            <a:tailEnd/>
          </a:ln>
          <a:effectLst/>
        </p:spPr>
        <p:txBody>
          <a:bodyPr wrap="none">
            <a:spAutoFit/>
          </a:bodyPr>
          <a:lstStyle/>
          <a:p>
            <a:r>
              <a:rPr lang="en-US" b="1">
                <a:latin typeface="Verdana" pitchFamily="34" charset="0"/>
                <a:cs typeface="Arial" charset="0"/>
              </a:rPr>
              <a:t>bcast + ssids +</a:t>
            </a:r>
          </a:p>
          <a:p>
            <a:r>
              <a:rPr lang="en-US" b="1">
                <a:latin typeface="Verdana" pitchFamily="34" charset="0"/>
                <a:cs typeface="Arial" charset="0"/>
              </a:rPr>
              <a:t>fields</a:t>
            </a:r>
          </a:p>
        </p:txBody>
      </p:sp>
      <p:sp>
        <p:nvSpPr>
          <p:cNvPr id="812040" name="Text Box 8"/>
          <p:cNvSpPr txBox="1">
            <a:spLocks noChangeArrowheads="1"/>
          </p:cNvSpPr>
          <p:nvPr/>
        </p:nvSpPr>
        <p:spPr bwMode="auto">
          <a:xfrm>
            <a:off x="1096963" y="5835650"/>
            <a:ext cx="1946275" cy="641350"/>
          </a:xfrm>
          <a:prstGeom prst="rect">
            <a:avLst/>
          </a:prstGeom>
          <a:noFill/>
          <a:ln w="9525">
            <a:noFill/>
            <a:miter lim="800000"/>
            <a:headEnd/>
            <a:tailEnd/>
          </a:ln>
          <a:effectLst/>
        </p:spPr>
        <p:txBody>
          <a:bodyPr wrap="none">
            <a:spAutoFit/>
          </a:bodyPr>
          <a:lstStyle/>
          <a:p>
            <a:r>
              <a:rPr lang="en-US" b="1">
                <a:latin typeface="Verdana" pitchFamily="34" charset="0"/>
                <a:cs typeface="Arial" charset="0"/>
              </a:rPr>
              <a:t>bcast + ssids </a:t>
            </a:r>
          </a:p>
          <a:p>
            <a:endParaRPr lang="en-US" b="1">
              <a:latin typeface="Verdana" pitchFamily="34" charset="0"/>
              <a:cs typeface="Arial" charset="0"/>
            </a:endParaRPr>
          </a:p>
        </p:txBody>
      </p:sp>
      <p:sp>
        <p:nvSpPr>
          <p:cNvPr id="812041" name="Line 9"/>
          <p:cNvSpPr>
            <a:spLocks noChangeShapeType="1"/>
          </p:cNvSpPr>
          <p:nvPr/>
        </p:nvSpPr>
        <p:spPr bwMode="auto">
          <a:xfrm flipH="1" flipV="1">
            <a:off x="4216400" y="3290888"/>
            <a:ext cx="549275" cy="914400"/>
          </a:xfrm>
          <a:prstGeom prst="line">
            <a:avLst/>
          </a:prstGeom>
          <a:noFill/>
          <a:ln w="57150">
            <a:solidFill>
              <a:schemeClr val="bg2"/>
            </a:solidFill>
            <a:round/>
            <a:headEnd type="triangle" w="lg" len="lg"/>
            <a:tailEnd type="none" w="lg" len="lg"/>
          </a:ln>
          <a:effectLst/>
        </p:spPr>
        <p:txBody>
          <a:bodyPr/>
          <a:lstStyle/>
          <a:p>
            <a:endParaRPr lang="en-US"/>
          </a:p>
        </p:txBody>
      </p:sp>
      <p:pic>
        <p:nvPicPr>
          <p:cNvPr id="812043" name="Picture 11"/>
          <p:cNvPicPr>
            <a:picLocks noChangeAspect="1" noChangeArrowheads="1"/>
          </p:cNvPicPr>
          <p:nvPr/>
        </p:nvPicPr>
        <p:blipFill>
          <a:blip r:embed="rId3"/>
          <a:srcRect l="76436" t="9340"/>
          <a:stretch>
            <a:fillRect/>
          </a:stretch>
        </p:blipFill>
        <p:spPr bwMode="auto">
          <a:xfrm>
            <a:off x="990600" y="2954338"/>
            <a:ext cx="2405063" cy="2897187"/>
          </a:xfrm>
          <a:prstGeom prst="rect">
            <a:avLst/>
          </a:prstGeom>
          <a:noFill/>
          <a:ln w="9525">
            <a:noFill/>
            <a:miter lim="800000"/>
            <a:headEnd/>
            <a:tailEnd/>
          </a:ln>
          <a:effectLst/>
        </p:spPr>
      </p:pic>
      <p:sp>
        <p:nvSpPr>
          <p:cNvPr id="812044" name="Line 12"/>
          <p:cNvSpPr>
            <a:spLocks noChangeShapeType="1"/>
          </p:cNvSpPr>
          <p:nvPr/>
        </p:nvSpPr>
        <p:spPr bwMode="auto">
          <a:xfrm flipH="1" flipV="1">
            <a:off x="1417638" y="3348038"/>
            <a:ext cx="549275" cy="914400"/>
          </a:xfrm>
          <a:prstGeom prst="line">
            <a:avLst/>
          </a:prstGeom>
          <a:noFill/>
          <a:ln w="57150">
            <a:solidFill>
              <a:schemeClr val="bg2"/>
            </a:solidFill>
            <a:round/>
            <a:headEnd type="triangle" w="lg" len="lg"/>
            <a:tailEnd type="none" w="lg" len="lg"/>
          </a:ln>
          <a:effectLst/>
        </p:spPr>
        <p:txBody>
          <a:bodyPr/>
          <a:lstStyle/>
          <a:p>
            <a:endParaRPr lang="en-US"/>
          </a:p>
        </p:txBody>
      </p:sp>
      <p:sp>
        <p:nvSpPr>
          <p:cNvPr id="812045" name="Line 13"/>
          <p:cNvSpPr>
            <a:spLocks noChangeShapeType="1"/>
          </p:cNvSpPr>
          <p:nvPr/>
        </p:nvSpPr>
        <p:spPr bwMode="auto">
          <a:xfrm flipH="1" flipV="1">
            <a:off x="6675438" y="3290888"/>
            <a:ext cx="549275" cy="914400"/>
          </a:xfrm>
          <a:prstGeom prst="line">
            <a:avLst/>
          </a:prstGeom>
          <a:noFill/>
          <a:ln w="57150">
            <a:solidFill>
              <a:schemeClr val="bg2"/>
            </a:solidFill>
            <a:round/>
            <a:headEnd type="triangle" w="lg" len="lg"/>
            <a:tailEnd type="none" w="lg" len="lg"/>
          </a:ln>
          <a:effectLst/>
        </p:spPr>
        <p:txBody>
          <a:bodyPr/>
          <a:lstStyle/>
          <a:p>
            <a:endParaRPr lang="en-US"/>
          </a:p>
        </p:txBody>
      </p:sp>
      <p:sp>
        <p:nvSpPr>
          <p:cNvPr id="812046" name="Oval 14"/>
          <p:cNvSpPr>
            <a:spLocks noChangeArrowheads="1"/>
          </p:cNvSpPr>
          <p:nvPr/>
        </p:nvSpPr>
        <p:spPr bwMode="auto">
          <a:xfrm>
            <a:off x="7345363" y="3994150"/>
            <a:ext cx="211137" cy="212725"/>
          </a:xfrm>
          <a:prstGeom prst="ellipse">
            <a:avLst/>
          </a:prstGeom>
          <a:noFill/>
          <a:ln w="38100">
            <a:solidFill>
              <a:schemeClr val="bg2"/>
            </a:solidFill>
            <a:round/>
            <a:headEnd/>
            <a:tailEnd/>
          </a:ln>
          <a:effectLst/>
        </p:spPr>
        <p:txBody>
          <a:bodyPr wrap="none" anchor="ctr"/>
          <a:lstStyle/>
          <a:p>
            <a:endParaRPr lang="en-US"/>
          </a:p>
        </p:txBody>
      </p:sp>
    </p:spTree>
    <p:extLst>
      <p:ext uri="{BB962C8B-B14F-4D97-AF65-F5344CB8AC3E}">
        <p14:creationId xmlns:p14="http://schemas.microsoft.com/office/powerpoint/2010/main" val="251999749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6690" name="Rectangle 2"/>
          <p:cNvSpPr>
            <a:spLocks noGrp="1" noChangeArrowheads="1"/>
          </p:cNvSpPr>
          <p:nvPr>
            <p:ph type="title"/>
          </p:nvPr>
        </p:nvSpPr>
        <p:spPr/>
        <p:txBody>
          <a:bodyPr/>
          <a:lstStyle/>
          <a:p>
            <a:r>
              <a:rPr lang="en-US" smtClean="0"/>
              <a:t>Outline</a:t>
            </a:r>
            <a:endParaRPr lang="en-US"/>
          </a:p>
        </p:txBody>
      </p:sp>
      <p:sp>
        <p:nvSpPr>
          <p:cNvPr id="626691" name="Rectangle 3"/>
          <p:cNvSpPr>
            <a:spLocks noGrp="1" noChangeArrowheads="1"/>
          </p:cNvSpPr>
          <p:nvPr>
            <p:ph idx="1"/>
          </p:nvPr>
        </p:nvSpPr>
        <p:spPr/>
        <p:txBody>
          <a:bodyPr>
            <a:normAutofit/>
          </a:bodyPr>
          <a:lstStyle/>
          <a:p>
            <a:endParaRPr lang="en-US" dirty="0" smtClean="0">
              <a:solidFill>
                <a:srgbClr val="FF0000"/>
              </a:solidFill>
            </a:endParaRPr>
          </a:p>
          <a:p>
            <a:r>
              <a:rPr lang="en-US" dirty="0" smtClean="0">
                <a:solidFill>
                  <a:srgbClr val="FF0000"/>
                </a:solidFill>
              </a:rPr>
              <a:t>Quantifying the tracking threat</a:t>
            </a:r>
          </a:p>
          <a:p>
            <a:pPr lvl="1"/>
            <a:endParaRPr lang="en-US" dirty="0" smtClean="0">
              <a:solidFill>
                <a:srgbClr val="FF0000"/>
              </a:solidFill>
            </a:endParaRPr>
          </a:p>
          <a:p>
            <a:pPr lvl="1"/>
            <a:endParaRPr lang="en-US" dirty="0">
              <a:solidFill>
                <a:srgbClr val="FF0000"/>
              </a:solidFill>
            </a:endParaRPr>
          </a:p>
          <a:p>
            <a:r>
              <a:rPr lang="en-US" dirty="0" smtClean="0">
                <a:solidFill>
                  <a:srgbClr val="000000"/>
                </a:solidFill>
              </a:rPr>
              <a:t>Building identifier-free protocols</a:t>
            </a:r>
          </a:p>
          <a:p>
            <a:endParaRPr lang="en-US" dirty="0" smtClean="0">
              <a:solidFill>
                <a:srgbClr val="000000"/>
              </a:solidFill>
            </a:endParaRPr>
          </a:p>
          <a:p>
            <a:endParaRPr lang="en-US" dirty="0">
              <a:solidFill>
                <a:srgbClr val="000000"/>
              </a:solidFill>
            </a:endParaRPr>
          </a:p>
          <a:p>
            <a:r>
              <a:rPr lang="en-US" dirty="0" smtClean="0">
                <a:solidFill>
                  <a:srgbClr val="000000"/>
                </a:solidFill>
              </a:rPr>
              <a:t>Private crowd-sourcing</a:t>
            </a:r>
          </a:p>
          <a:p>
            <a:pPr lvl="1"/>
            <a:endParaRPr lang="en-US" dirty="0" smtClean="0">
              <a:solidFill>
                <a:srgbClr val="000000"/>
              </a:solidFill>
            </a:endParaRPr>
          </a:p>
          <a:p>
            <a:pPr lvl="1"/>
            <a:endParaRPr lang="en-US" dirty="0" smtClean="0"/>
          </a:p>
        </p:txBody>
      </p:sp>
      <p:sp>
        <p:nvSpPr>
          <p:cNvPr id="4" name="Slide Number Placeholder 5"/>
          <p:cNvSpPr>
            <a:spLocks noGrp="1"/>
          </p:cNvSpPr>
          <p:nvPr>
            <p:ph type="sldNum" sz="quarter" idx="12"/>
          </p:nvPr>
        </p:nvSpPr>
        <p:spPr/>
        <p:txBody>
          <a:bodyPr/>
          <a:lstStyle/>
          <a:p>
            <a:fld id="{33E72BA7-158D-4703-91FD-03780E497082}" type="slidenum">
              <a:rPr lang="en-US" altLang="en-US" smtClean="0"/>
              <a:pPr/>
              <a:t>7</a:t>
            </a:fld>
            <a:endParaRPr lang="en-US" alt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 name="Picture 12" descr="alice.png"/>
          <p:cNvPicPr>
            <a:picLocks noChangeAspect="1"/>
          </p:cNvPicPr>
          <p:nvPr/>
        </p:nvPicPr>
        <p:blipFill>
          <a:blip r:embed="rId4"/>
          <a:srcRect/>
          <a:stretch>
            <a:fillRect/>
          </a:stretch>
        </p:blipFill>
        <p:spPr bwMode="auto">
          <a:xfrm>
            <a:off x="533400" y="2362200"/>
            <a:ext cx="688975" cy="700088"/>
          </a:xfrm>
          <a:prstGeom prst="rect">
            <a:avLst/>
          </a:prstGeom>
          <a:noFill/>
          <a:ln w="9525">
            <a:noFill/>
            <a:miter lim="800000"/>
            <a:headEnd/>
            <a:tailEnd/>
          </a:ln>
          <a:effectLst/>
        </p:spPr>
      </p:pic>
      <p:grpSp>
        <p:nvGrpSpPr>
          <p:cNvPr id="2" name="Group 56"/>
          <p:cNvGrpSpPr/>
          <p:nvPr/>
        </p:nvGrpSpPr>
        <p:grpSpPr>
          <a:xfrm>
            <a:off x="1066800" y="2667000"/>
            <a:ext cx="7086600" cy="517412"/>
            <a:chOff x="1066800" y="2667000"/>
            <a:chExt cx="7086600" cy="517412"/>
          </a:xfrm>
          <a:effectLst/>
        </p:grpSpPr>
        <p:pic>
          <p:nvPicPr>
            <p:cNvPr id="52" name="Picture 48" descr="psp.png"/>
            <p:cNvPicPr>
              <a:picLocks noChangeAspect="1"/>
            </p:cNvPicPr>
            <p:nvPr/>
          </p:nvPicPr>
          <p:blipFill>
            <a:blip r:embed="rId5"/>
            <a:srcRect/>
            <a:stretch>
              <a:fillRect/>
            </a:stretch>
          </p:blipFill>
          <p:spPr bwMode="auto">
            <a:xfrm>
              <a:off x="1066800" y="2667000"/>
              <a:ext cx="685800" cy="517412"/>
            </a:xfrm>
            <a:prstGeom prst="rect">
              <a:avLst/>
            </a:prstGeom>
            <a:noFill/>
            <a:ln w="9525">
              <a:noFill/>
              <a:miter lim="800000"/>
              <a:headEnd/>
              <a:tailEnd/>
            </a:ln>
            <a:effectLst/>
          </p:spPr>
        </p:pic>
        <p:pic>
          <p:nvPicPr>
            <p:cNvPr id="54" name="Picture 48" descr="psp.png"/>
            <p:cNvPicPr>
              <a:picLocks noChangeAspect="1"/>
            </p:cNvPicPr>
            <p:nvPr/>
          </p:nvPicPr>
          <p:blipFill>
            <a:blip r:embed="rId5"/>
            <a:srcRect/>
            <a:stretch>
              <a:fillRect/>
            </a:stretch>
          </p:blipFill>
          <p:spPr bwMode="auto">
            <a:xfrm flipH="1">
              <a:off x="7467600" y="2667000"/>
              <a:ext cx="685800" cy="517412"/>
            </a:xfrm>
            <a:prstGeom prst="rect">
              <a:avLst/>
            </a:prstGeom>
            <a:noFill/>
            <a:ln w="9525">
              <a:noFill/>
              <a:miter lim="800000"/>
              <a:headEnd/>
              <a:tailEnd/>
            </a:ln>
            <a:effectLst/>
          </p:spPr>
        </p:pic>
      </p:grpSp>
      <p:grpSp>
        <p:nvGrpSpPr>
          <p:cNvPr id="3" name="Group 9"/>
          <p:cNvGrpSpPr>
            <a:grpSpLocks/>
          </p:cNvGrpSpPr>
          <p:nvPr/>
        </p:nvGrpSpPr>
        <p:grpSpPr bwMode="auto">
          <a:xfrm>
            <a:off x="4953000" y="2133601"/>
            <a:ext cx="2590800" cy="685799"/>
            <a:chOff x="2743200" y="2209801"/>
            <a:chExt cx="2590800" cy="685800"/>
          </a:xfrm>
          <a:effectLst/>
        </p:grpSpPr>
        <p:pic>
          <p:nvPicPr>
            <p:cNvPr id="61" name="Picture 7" descr="postit.png"/>
            <p:cNvPicPr>
              <a:picLocks noChangeAspect="1"/>
            </p:cNvPicPr>
            <p:nvPr/>
          </p:nvPicPr>
          <p:blipFill>
            <a:blip r:embed="rId6" cstate="screen"/>
            <a:srcRect/>
            <a:stretch>
              <a:fillRect/>
            </a:stretch>
          </p:blipFill>
          <p:spPr bwMode="auto">
            <a:xfrm>
              <a:off x="2743200" y="2209801"/>
              <a:ext cx="2590800" cy="685800"/>
            </a:xfrm>
            <a:prstGeom prst="rect">
              <a:avLst/>
            </a:prstGeom>
            <a:noFill/>
            <a:ln w="9525">
              <a:noFill/>
              <a:miter lim="800000"/>
              <a:headEnd/>
              <a:tailEnd/>
            </a:ln>
          </p:spPr>
        </p:pic>
        <p:sp>
          <p:nvSpPr>
            <p:cNvPr id="62" name="TextBox 8"/>
            <p:cNvSpPr txBox="1">
              <a:spLocks noChangeArrowheads="1"/>
            </p:cNvSpPr>
            <p:nvPr/>
          </p:nvSpPr>
          <p:spPr bwMode="auto">
            <a:xfrm>
              <a:off x="3048000" y="2286000"/>
              <a:ext cx="1789272" cy="523221"/>
            </a:xfrm>
            <a:prstGeom prst="rect">
              <a:avLst/>
            </a:prstGeom>
            <a:noFill/>
            <a:ln w="9525">
              <a:noFill/>
              <a:miter lim="800000"/>
              <a:headEnd/>
              <a:tailEnd/>
            </a:ln>
          </p:spPr>
          <p:txBody>
            <a:bodyPr wrap="none">
              <a:spAutoFit/>
            </a:bodyPr>
            <a:lstStyle/>
            <a:p>
              <a:pPr>
                <a:defRPr/>
              </a:pPr>
              <a:r>
                <a:rPr lang="en-US" sz="1400" dirty="0" smtClean="0">
                  <a:latin typeface="Comic Sans MS" pitchFamily="66" charset="0"/>
                </a:rPr>
                <a:t>Name: </a:t>
              </a:r>
              <a:r>
                <a:rPr lang="en-US" sz="1400" dirty="0">
                  <a:solidFill>
                    <a:schemeClr val="bg2">
                      <a:lumMod val="50000"/>
                    </a:schemeClr>
                  </a:solidFill>
                  <a:latin typeface="Comic Sans MS" pitchFamily="66" charset="0"/>
                </a:rPr>
                <a:t>Bob’s </a:t>
              </a:r>
              <a:r>
                <a:rPr lang="en-US" sz="1400" dirty="0" smtClean="0">
                  <a:solidFill>
                    <a:schemeClr val="bg2">
                      <a:lumMod val="50000"/>
                    </a:schemeClr>
                  </a:solidFill>
                  <a:latin typeface="Comic Sans MS" pitchFamily="66" charset="0"/>
                </a:rPr>
                <a:t>Device</a:t>
              </a:r>
              <a:endParaRPr lang="en-US" sz="1400" dirty="0">
                <a:solidFill>
                  <a:schemeClr val="bg2">
                    <a:lumMod val="50000"/>
                  </a:schemeClr>
                </a:solidFill>
                <a:latin typeface="Comic Sans MS" pitchFamily="66" charset="0"/>
              </a:endParaRPr>
            </a:p>
            <a:p>
              <a:pPr>
                <a:defRPr/>
              </a:pPr>
              <a:r>
                <a:rPr lang="en-US" sz="1400" dirty="0" smtClean="0">
                  <a:latin typeface="Comic Sans MS" pitchFamily="66" charset="0"/>
                </a:rPr>
                <a:t>Secret: </a:t>
              </a:r>
              <a:r>
                <a:rPr lang="en-US" sz="1400" dirty="0" smtClean="0">
                  <a:solidFill>
                    <a:schemeClr val="bg2">
                      <a:lumMod val="50000"/>
                    </a:schemeClr>
                  </a:solidFill>
                  <a:latin typeface="Comic Sans MS" pitchFamily="66" charset="0"/>
                </a:rPr>
                <a:t>Alice&lt;3Bob</a:t>
              </a:r>
              <a:endParaRPr lang="en-US" sz="1400" dirty="0">
                <a:solidFill>
                  <a:schemeClr val="bg2">
                    <a:lumMod val="50000"/>
                  </a:schemeClr>
                </a:solidFill>
                <a:latin typeface="Comic Sans MS" pitchFamily="66" charset="0"/>
              </a:endParaRPr>
            </a:p>
          </p:txBody>
        </p:sp>
      </p:grpSp>
      <p:grpSp>
        <p:nvGrpSpPr>
          <p:cNvPr id="4" name="Group 99"/>
          <p:cNvGrpSpPr>
            <a:grpSpLocks/>
          </p:cNvGrpSpPr>
          <p:nvPr/>
        </p:nvGrpSpPr>
        <p:grpSpPr bwMode="auto">
          <a:xfrm>
            <a:off x="609600" y="3505200"/>
            <a:ext cx="6324600" cy="838200"/>
            <a:chOff x="609600" y="3505200"/>
            <a:chExt cx="6324600" cy="838200"/>
          </a:xfrm>
          <a:effectLst>
            <a:outerShdw blurRad="50800" dist="38100" dir="2700000" algn="tl" rotWithShape="0">
              <a:prstClr val="black">
                <a:alpha val="40000"/>
              </a:prstClr>
            </a:outerShdw>
          </a:effectLst>
        </p:grpSpPr>
        <p:sp>
          <p:nvSpPr>
            <p:cNvPr id="68" name="Rectangle 67"/>
            <p:cNvSpPr/>
            <p:nvPr/>
          </p:nvSpPr>
          <p:spPr>
            <a:xfrm>
              <a:off x="609600" y="3505200"/>
              <a:ext cx="1828800" cy="8382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solidFill>
                    <a:schemeClr val="tx1"/>
                  </a:solidFill>
                  <a:latin typeface="Calibri"/>
                  <a:cs typeface="Calibri"/>
                </a:rPr>
                <a:t>Discover</a:t>
              </a:r>
              <a:endParaRPr lang="en-US" sz="2800" dirty="0">
                <a:solidFill>
                  <a:schemeClr val="tx1"/>
                </a:solidFill>
                <a:latin typeface="Calibri"/>
                <a:cs typeface="Calibri"/>
              </a:endParaRPr>
            </a:p>
          </p:txBody>
        </p:sp>
        <p:grpSp>
          <p:nvGrpSpPr>
            <p:cNvPr id="5" name="Group 26"/>
            <p:cNvGrpSpPr>
              <a:grpSpLocks/>
            </p:cNvGrpSpPr>
            <p:nvPr/>
          </p:nvGrpSpPr>
          <p:grpSpPr bwMode="auto">
            <a:xfrm>
              <a:off x="2667000" y="3505202"/>
              <a:ext cx="3962400" cy="381000"/>
              <a:chOff x="2744714" y="3352116"/>
              <a:chExt cx="3962400" cy="381311"/>
            </a:xfrm>
          </p:grpSpPr>
          <p:sp>
            <p:nvSpPr>
              <p:cNvPr id="73" name="Rectangle 72"/>
              <p:cNvSpPr/>
              <p:nvPr/>
            </p:nvSpPr>
            <p:spPr bwMode="auto">
              <a:xfrm>
                <a:off x="2744714" y="3352116"/>
                <a:ext cx="1600200" cy="381311"/>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fontAlgn="auto">
                  <a:spcBef>
                    <a:spcPts val="0"/>
                  </a:spcBef>
                  <a:spcAft>
                    <a:spcPts val="0"/>
                  </a:spcAft>
                  <a:defRPr/>
                </a:pPr>
                <a:r>
                  <a:rPr lang="en-US" sz="1050" b="1" dirty="0" smtClean="0">
                    <a:solidFill>
                      <a:schemeClr val="tx1"/>
                    </a:solidFill>
                    <a:latin typeface="Calibri"/>
                    <a:cs typeface="Calibri"/>
                  </a:rPr>
                  <a:t>From</a:t>
                </a:r>
                <a:r>
                  <a:rPr lang="en-US" sz="1050" dirty="0" smtClean="0">
                    <a:solidFill>
                      <a:schemeClr val="tx1"/>
                    </a:solidFill>
                    <a:latin typeface="Calibri"/>
                    <a:cs typeface="Calibri"/>
                  </a:rPr>
                  <a:t>: </a:t>
                </a:r>
                <a:r>
                  <a:rPr lang="en-US" sz="1050" dirty="0" smtClean="0">
                    <a:solidFill>
                      <a:schemeClr val="tx2">
                        <a:lumMod val="60000"/>
                        <a:lumOff val="40000"/>
                      </a:schemeClr>
                    </a:solidFill>
                    <a:latin typeface="Calibri"/>
                    <a:cs typeface="Calibri"/>
                  </a:rPr>
                  <a:t>11:22:33:44:55:66</a:t>
                </a:r>
              </a:p>
              <a:p>
                <a:pPr fontAlgn="auto">
                  <a:spcBef>
                    <a:spcPts val="0"/>
                  </a:spcBef>
                  <a:spcAft>
                    <a:spcPts val="0"/>
                  </a:spcAft>
                  <a:defRPr/>
                </a:pPr>
                <a:r>
                  <a:rPr lang="en-US" sz="1050" b="1" dirty="0" smtClean="0">
                    <a:solidFill>
                      <a:schemeClr val="tx1"/>
                    </a:solidFill>
                    <a:latin typeface="Calibri"/>
                    <a:cs typeface="Calibri"/>
                  </a:rPr>
                  <a:t>To</a:t>
                </a:r>
                <a:r>
                  <a:rPr lang="en-US" sz="1050" dirty="0" smtClean="0">
                    <a:solidFill>
                      <a:schemeClr val="tx1"/>
                    </a:solidFill>
                    <a:latin typeface="Calibri"/>
                    <a:cs typeface="Calibri"/>
                  </a:rPr>
                  <a:t>:  </a:t>
                </a:r>
                <a:r>
                  <a:rPr lang="en-US" sz="1050" dirty="0" smtClean="0">
                    <a:solidFill>
                      <a:schemeClr val="tx1">
                        <a:lumMod val="50000"/>
                        <a:lumOff val="50000"/>
                      </a:schemeClr>
                    </a:solidFill>
                    <a:latin typeface="Calibri"/>
                    <a:cs typeface="Calibri"/>
                  </a:rPr>
                  <a:t>BROADCAST</a:t>
                </a:r>
                <a:endParaRPr lang="en-US" sz="1050" dirty="0">
                  <a:solidFill>
                    <a:schemeClr val="tx1">
                      <a:lumMod val="50000"/>
                      <a:lumOff val="50000"/>
                    </a:schemeClr>
                  </a:solidFill>
                  <a:latin typeface="Calibri"/>
                  <a:cs typeface="Calibri"/>
                </a:endParaRPr>
              </a:p>
            </p:txBody>
          </p:sp>
          <p:sp>
            <p:nvSpPr>
              <p:cNvPr id="74" name="Rectangle 73"/>
              <p:cNvSpPr/>
              <p:nvPr/>
            </p:nvSpPr>
            <p:spPr bwMode="auto">
              <a:xfrm>
                <a:off x="4344914" y="3352116"/>
                <a:ext cx="2362200" cy="381311"/>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en-US" sz="1600" dirty="0" smtClean="0">
                    <a:latin typeface="Calibri"/>
                    <a:cs typeface="Calibri"/>
                  </a:rPr>
                  <a:t>Search probe</a:t>
                </a:r>
                <a:endParaRPr lang="en-US" sz="1600" dirty="0">
                  <a:latin typeface="Calibri"/>
                  <a:cs typeface="Calibri"/>
                </a:endParaRPr>
              </a:p>
            </p:txBody>
          </p:sp>
        </p:grpSp>
        <p:grpSp>
          <p:nvGrpSpPr>
            <p:cNvPr id="6" name="Group 27"/>
            <p:cNvGrpSpPr>
              <a:grpSpLocks/>
            </p:cNvGrpSpPr>
            <p:nvPr/>
          </p:nvGrpSpPr>
          <p:grpSpPr bwMode="auto">
            <a:xfrm>
              <a:off x="2971800" y="3962402"/>
              <a:ext cx="3962400" cy="381000"/>
              <a:chOff x="2744714" y="3352488"/>
              <a:chExt cx="3962400" cy="381311"/>
            </a:xfrm>
          </p:grpSpPr>
          <p:sp>
            <p:nvSpPr>
              <p:cNvPr id="71" name="Rectangle 70"/>
              <p:cNvSpPr/>
              <p:nvPr/>
            </p:nvSpPr>
            <p:spPr bwMode="auto">
              <a:xfrm>
                <a:off x="2744714" y="3352488"/>
                <a:ext cx="1600200" cy="381311"/>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fontAlgn="auto">
                  <a:spcBef>
                    <a:spcPts val="0"/>
                  </a:spcBef>
                  <a:spcAft>
                    <a:spcPts val="0"/>
                  </a:spcAft>
                  <a:defRPr/>
                </a:pPr>
                <a:r>
                  <a:rPr lang="en-US" sz="1000" b="1" dirty="0" smtClean="0">
                    <a:solidFill>
                      <a:schemeClr val="tx1"/>
                    </a:solidFill>
                    <a:latin typeface="Calibri"/>
                    <a:cs typeface="Calibri"/>
                  </a:rPr>
                  <a:t>From</a:t>
                </a:r>
                <a:r>
                  <a:rPr lang="en-US" sz="1000" dirty="0" smtClean="0">
                    <a:solidFill>
                      <a:schemeClr val="tx1"/>
                    </a:solidFill>
                    <a:latin typeface="Calibri"/>
                    <a:cs typeface="Calibri"/>
                  </a:rPr>
                  <a:t>: </a:t>
                </a:r>
                <a:r>
                  <a:rPr lang="en-US" sz="1000" dirty="0" smtClean="0">
                    <a:solidFill>
                      <a:srgbClr val="FF0000"/>
                    </a:solidFill>
                    <a:latin typeface="Calibri"/>
                    <a:cs typeface="Calibri"/>
                  </a:rPr>
                  <a:t>11:22:33:44:55:66</a:t>
                </a:r>
              </a:p>
              <a:p>
                <a:pPr fontAlgn="auto">
                  <a:spcBef>
                    <a:spcPts val="0"/>
                  </a:spcBef>
                  <a:spcAft>
                    <a:spcPts val="0"/>
                  </a:spcAft>
                  <a:defRPr/>
                </a:pPr>
                <a:r>
                  <a:rPr lang="en-US" sz="1000" b="1" dirty="0" smtClean="0">
                    <a:solidFill>
                      <a:schemeClr val="tx1"/>
                    </a:solidFill>
                    <a:latin typeface="Calibri"/>
                    <a:cs typeface="Calibri"/>
                  </a:rPr>
                  <a:t>To</a:t>
                </a:r>
                <a:r>
                  <a:rPr lang="en-US" sz="1000" dirty="0" smtClean="0">
                    <a:solidFill>
                      <a:schemeClr val="tx1"/>
                    </a:solidFill>
                    <a:latin typeface="Calibri"/>
                    <a:cs typeface="Calibri"/>
                  </a:rPr>
                  <a:t>:  </a:t>
                </a:r>
                <a:r>
                  <a:rPr lang="en-US" sz="1000" dirty="0" smtClean="0">
                    <a:solidFill>
                      <a:schemeClr val="tx1">
                        <a:lumMod val="50000"/>
                        <a:lumOff val="50000"/>
                      </a:schemeClr>
                    </a:solidFill>
                    <a:latin typeface="Calibri"/>
                    <a:cs typeface="Calibri"/>
                  </a:rPr>
                  <a:t>BROADCAST</a:t>
                </a:r>
                <a:endParaRPr lang="en-US" sz="1000" dirty="0">
                  <a:solidFill>
                    <a:schemeClr val="tx1">
                      <a:lumMod val="50000"/>
                      <a:lumOff val="50000"/>
                    </a:schemeClr>
                  </a:solidFill>
                  <a:latin typeface="Calibri"/>
                  <a:cs typeface="Calibri"/>
                </a:endParaRPr>
              </a:p>
            </p:txBody>
          </p:sp>
          <p:sp>
            <p:nvSpPr>
              <p:cNvPr id="72" name="Rectangle 71"/>
              <p:cNvSpPr/>
              <p:nvPr/>
            </p:nvSpPr>
            <p:spPr bwMode="auto">
              <a:xfrm>
                <a:off x="4344914" y="3352488"/>
                <a:ext cx="2362200" cy="381311"/>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en-US" sz="1600" dirty="0" smtClean="0">
                    <a:latin typeface="Calibri"/>
                    <a:cs typeface="Calibri"/>
                  </a:rPr>
                  <a:t>Announcement</a:t>
                </a:r>
                <a:endParaRPr lang="en-US" sz="1600" dirty="0">
                  <a:latin typeface="Calibri"/>
                  <a:cs typeface="Calibri"/>
                </a:endParaRPr>
              </a:p>
            </p:txBody>
          </p:sp>
        </p:grpSp>
      </p:grpSp>
      <p:grpSp>
        <p:nvGrpSpPr>
          <p:cNvPr id="7" name="Group 30"/>
          <p:cNvGrpSpPr>
            <a:grpSpLocks/>
          </p:cNvGrpSpPr>
          <p:nvPr/>
        </p:nvGrpSpPr>
        <p:grpSpPr bwMode="auto">
          <a:xfrm>
            <a:off x="1676400" y="2133602"/>
            <a:ext cx="2590800" cy="685799"/>
            <a:chOff x="2743200" y="2209801"/>
            <a:chExt cx="2590800" cy="685800"/>
          </a:xfrm>
          <a:effectLst/>
        </p:grpSpPr>
        <p:pic>
          <p:nvPicPr>
            <p:cNvPr id="76" name="Picture 31" descr="postit.png"/>
            <p:cNvPicPr>
              <a:picLocks noChangeAspect="1"/>
            </p:cNvPicPr>
            <p:nvPr/>
          </p:nvPicPr>
          <p:blipFill>
            <a:blip r:embed="rId6" cstate="screen"/>
            <a:srcRect/>
            <a:stretch>
              <a:fillRect/>
            </a:stretch>
          </p:blipFill>
          <p:spPr bwMode="auto">
            <a:xfrm>
              <a:off x="2743200" y="2209801"/>
              <a:ext cx="2590800" cy="685800"/>
            </a:xfrm>
            <a:prstGeom prst="rect">
              <a:avLst/>
            </a:prstGeom>
            <a:noFill/>
            <a:ln w="9525">
              <a:noFill/>
              <a:miter lim="800000"/>
              <a:headEnd/>
              <a:tailEnd/>
            </a:ln>
          </p:spPr>
        </p:pic>
        <p:sp>
          <p:nvSpPr>
            <p:cNvPr id="77" name="TextBox 32"/>
            <p:cNvSpPr txBox="1">
              <a:spLocks noChangeArrowheads="1"/>
            </p:cNvSpPr>
            <p:nvPr/>
          </p:nvSpPr>
          <p:spPr bwMode="auto">
            <a:xfrm>
              <a:off x="3048000" y="2285999"/>
              <a:ext cx="1981200" cy="523220"/>
            </a:xfrm>
            <a:prstGeom prst="rect">
              <a:avLst/>
            </a:prstGeom>
            <a:noFill/>
            <a:ln w="9525">
              <a:noFill/>
              <a:miter lim="800000"/>
              <a:headEnd/>
              <a:tailEnd/>
            </a:ln>
          </p:spPr>
          <p:txBody>
            <a:bodyPr>
              <a:spAutoFit/>
            </a:bodyPr>
            <a:lstStyle/>
            <a:p>
              <a:pPr>
                <a:defRPr/>
              </a:pPr>
              <a:r>
                <a:rPr lang="en-US" sz="1400" dirty="0" smtClean="0">
                  <a:latin typeface="Comic Sans MS" pitchFamily="66" charset="0"/>
                </a:rPr>
                <a:t>Name: </a:t>
              </a:r>
              <a:r>
                <a:rPr lang="en-US" sz="1400" dirty="0" smtClean="0">
                  <a:solidFill>
                    <a:schemeClr val="bg2">
                      <a:lumMod val="50000"/>
                    </a:schemeClr>
                  </a:solidFill>
                  <a:latin typeface="Comic Sans MS" pitchFamily="66" charset="0"/>
                </a:rPr>
                <a:t>Alice’s Device</a:t>
              </a:r>
              <a:endParaRPr lang="en-US" sz="1400" dirty="0">
                <a:latin typeface="Comic Sans MS" pitchFamily="66" charset="0"/>
              </a:endParaRPr>
            </a:p>
            <a:p>
              <a:pPr>
                <a:defRPr/>
              </a:pPr>
              <a:r>
                <a:rPr lang="en-US" sz="1400" dirty="0" smtClean="0">
                  <a:latin typeface="Comic Sans MS" pitchFamily="66" charset="0"/>
                </a:rPr>
                <a:t>Secret: </a:t>
              </a:r>
              <a:r>
                <a:rPr lang="en-US" sz="1400" dirty="0" smtClean="0">
                  <a:solidFill>
                    <a:schemeClr val="bg2">
                      <a:lumMod val="50000"/>
                    </a:schemeClr>
                  </a:solidFill>
                  <a:latin typeface="Comic Sans MS" pitchFamily="66" charset="0"/>
                </a:rPr>
                <a:t>Alice&lt;3Bob</a:t>
              </a:r>
              <a:endParaRPr lang="en-US" sz="1400" dirty="0">
                <a:solidFill>
                  <a:schemeClr val="bg2">
                    <a:lumMod val="50000"/>
                  </a:schemeClr>
                </a:solidFill>
                <a:latin typeface="Comic Sans MS" pitchFamily="66" charset="0"/>
              </a:endParaRPr>
            </a:p>
          </p:txBody>
        </p:sp>
      </p:grpSp>
      <p:grpSp>
        <p:nvGrpSpPr>
          <p:cNvPr id="8" name="Group 100"/>
          <p:cNvGrpSpPr>
            <a:grpSpLocks/>
          </p:cNvGrpSpPr>
          <p:nvPr/>
        </p:nvGrpSpPr>
        <p:grpSpPr bwMode="auto">
          <a:xfrm>
            <a:off x="609600" y="4572000"/>
            <a:ext cx="6400800" cy="838200"/>
            <a:chOff x="609600" y="4571316"/>
            <a:chExt cx="6400726" cy="838884"/>
          </a:xfrm>
          <a:effectLst>
            <a:outerShdw blurRad="50800" dist="38100" dir="2700000" algn="tl" rotWithShape="0">
              <a:prstClr val="black">
                <a:alpha val="40000"/>
              </a:prstClr>
            </a:outerShdw>
          </a:effectLst>
        </p:grpSpPr>
        <p:sp>
          <p:nvSpPr>
            <p:cNvPr id="79" name="Rectangle 78"/>
            <p:cNvSpPr/>
            <p:nvPr/>
          </p:nvSpPr>
          <p:spPr bwMode="auto">
            <a:xfrm>
              <a:off x="2666976" y="4571316"/>
              <a:ext cx="1600182" cy="381311"/>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defRPr/>
              </a:pPr>
              <a:r>
                <a:rPr lang="en-US" sz="1000" b="1" dirty="0" smtClean="0">
                  <a:solidFill>
                    <a:schemeClr val="tx1"/>
                  </a:solidFill>
                  <a:latin typeface="Calibri"/>
                  <a:cs typeface="Calibri"/>
                </a:rPr>
                <a:t>From</a:t>
              </a:r>
              <a:r>
                <a:rPr lang="en-US" sz="1000" dirty="0" smtClean="0">
                  <a:solidFill>
                    <a:schemeClr val="tx1"/>
                  </a:solidFill>
                  <a:latin typeface="Calibri"/>
                  <a:cs typeface="Calibri"/>
                </a:rPr>
                <a:t>: </a:t>
              </a:r>
              <a:r>
                <a:rPr lang="en-US" sz="1000" dirty="0" smtClean="0">
                  <a:solidFill>
                    <a:schemeClr val="tx2">
                      <a:lumMod val="60000"/>
                      <a:lumOff val="40000"/>
                    </a:schemeClr>
                  </a:solidFill>
                  <a:latin typeface="Calibri"/>
                  <a:cs typeface="Calibri"/>
                </a:rPr>
                <a:t>11:22:33:44:55:66</a:t>
              </a:r>
            </a:p>
            <a:p>
              <a:pPr fontAlgn="auto">
                <a:spcBef>
                  <a:spcPts val="0"/>
                </a:spcBef>
                <a:spcAft>
                  <a:spcPts val="0"/>
                </a:spcAft>
                <a:defRPr/>
              </a:pPr>
              <a:r>
                <a:rPr lang="en-US" sz="1000" b="1" dirty="0" smtClean="0">
                  <a:solidFill>
                    <a:schemeClr val="tx1"/>
                  </a:solidFill>
                  <a:latin typeface="Calibri"/>
                  <a:cs typeface="Calibri"/>
                </a:rPr>
                <a:t>To</a:t>
              </a:r>
              <a:r>
                <a:rPr lang="en-US" sz="1000" dirty="0" smtClean="0">
                  <a:solidFill>
                    <a:schemeClr val="tx1"/>
                  </a:solidFill>
                  <a:latin typeface="Calibri"/>
                  <a:cs typeface="Calibri"/>
                </a:rPr>
                <a:t>: </a:t>
              </a:r>
              <a:r>
                <a:rPr lang="en-US" sz="1000" dirty="0" smtClean="0">
                  <a:solidFill>
                    <a:srgbClr val="FF0000"/>
                  </a:solidFill>
                  <a:latin typeface="Calibri"/>
                  <a:cs typeface="Calibri"/>
                </a:rPr>
                <a:t>AA:BB:CC:DD:EE:FF</a:t>
              </a:r>
              <a:endParaRPr lang="en-US" sz="1000" dirty="0">
                <a:solidFill>
                  <a:schemeClr val="tx1"/>
                </a:solidFill>
                <a:latin typeface="Calibri"/>
                <a:cs typeface="Calibri"/>
              </a:endParaRPr>
            </a:p>
          </p:txBody>
        </p:sp>
        <p:sp>
          <p:nvSpPr>
            <p:cNvPr id="80" name="Rectangle 79"/>
            <p:cNvSpPr/>
            <p:nvPr/>
          </p:nvSpPr>
          <p:spPr bwMode="auto">
            <a:xfrm>
              <a:off x="4267158" y="4571316"/>
              <a:ext cx="2362173" cy="381311"/>
            </a:xfrm>
            <a:prstGeom prst="rect">
              <a:avLst/>
            </a:prstGeom>
            <a:solidFill>
              <a:schemeClr val="bg1"/>
            </a:solid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en-US" sz="1600" dirty="0" smtClean="0">
                  <a:latin typeface="Calibri"/>
                  <a:cs typeface="Calibri"/>
                </a:rPr>
                <a:t>Credentials, key exchange</a:t>
              </a:r>
              <a:endParaRPr lang="en-US" sz="1600" dirty="0">
                <a:latin typeface="Calibri"/>
                <a:cs typeface="Calibri"/>
              </a:endParaRPr>
            </a:p>
          </p:txBody>
        </p:sp>
        <p:sp>
          <p:nvSpPr>
            <p:cNvPr id="81" name="Rectangle 80"/>
            <p:cNvSpPr/>
            <p:nvPr/>
          </p:nvSpPr>
          <p:spPr bwMode="auto">
            <a:xfrm>
              <a:off x="3047972" y="5028889"/>
              <a:ext cx="1600182" cy="381311"/>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defRPr/>
              </a:pPr>
              <a:r>
                <a:rPr lang="en-US" sz="1000" b="1" dirty="0" smtClean="0">
                  <a:solidFill>
                    <a:schemeClr val="tx1"/>
                  </a:solidFill>
                  <a:latin typeface="Calibri"/>
                  <a:cs typeface="Calibri"/>
                </a:rPr>
                <a:t>From</a:t>
              </a:r>
              <a:r>
                <a:rPr lang="en-US" sz="1000" dirty="0" smtClean="0">
                  <a:solidFill>
                    <a:schemeClr val="tx1"/>
                  </a:solidFill>
                  <a:latin typeface="Calibri"/>
                  <a:cs typeface="Calibri"/>
                </a:rPr>
                <a:t>: </a:t>
              </a:r>
              <a:r>
                <a:rPr lang="en-US" sz="1000" dirty="0" smtClean="0">
                  <a:solidFill>
                    <a:srgbClr val="FF0000"/>
                  </a:solidFill>
                  <a:latin typeface="Calibri"/>
                  <a:cs typeface="Calibri"/>
                </a:rPr>
                <a:t>AA:BB:CC:DD:EE:FF</a:t>
              </a:r>
              <a:endParaRPr lang="en-US" sz="1000" dirty="0" smtClean="0">
                <a:solidFill>
                  <a:schemeClr val="tx2">
                    <a:lumMod val="60000"/>
                    <a:lumOff val="40000"/>
                  </a:schemeClr>
                </a:solidFill>
                <a:latin typeface="Calibri"/>
                <a:cs typeface="Calibri"/>
              </a:endParaRPr>
            </a:p>
            <a:p>
              <a:pPr fontAlgn="auto">
                <a:spcBef>
                  <a:spcPts val="0"/>
                </a:spcBef>
                <a:spcAft>
                  <a:spcPts val="0"/>
                </a:spcAft>
                <a:defRPr/>
              </a:pPr>
              <a:r>
                <a:rPr lang="en-US" sz="1000" b="1" dirty="0" smtClean="0">
                  <a:solidFill>
                    <a:schemeClr val="tx1"/>
                  </a:solidFill>
                  <a:latin typeface="Calibri"/>
                  <a:cs typeface="Calibri"/>
                </a:rPr>
                <a:t>To</a:t>
              </a:r>
              <a:r>
                <a:rPr lang="en-US" sz="1000" dirty="0" smtClean="0">
                  <a:solidFill>
                    <a:schemeClr val="tx1"/>
                  </a:solidFill>
                  <a:latin typeface="Calibri"/>
                  <a:cs typeface="Calibri"/>
                </a:rPr>
                <a:t>: </a:t>
              </a:r>
              <a:r>
                <a:rPr lang="en-US" sz="1000" dirty="0" smtClean="0">
                  <a:solidFill>
                    <a:schemeClr val="tx2">
                      <a:lumMod val="60000"/>
                      <a:lumOff val="40000"/>
                    </a:schemeClr>
                  </a:solidFill>
                  <a:latin typeface="Calibri"/>
                  <a:cs typeface="Calibri"/>
                </a:rPr>
                <a:t>11:22:33:44:55:66</a:t>
              </a:r>
              <a:endParaRPr lang="en-US" sz="1000" dirty="0">
                <a:solidFill>
                  <a:schemeClr val="tx1"/>
                </a:solidFill>
                <a:latin typeface="Calibri"/>
                <a:cs typeface="Calibri"/>
              </a:endParaRPr>
            </a:p>
          </p:txBody>
        </p:sp>
        <p:sp>
          <p:nvSpPr>
            <p:cNvPr id="82" name="Rectangle 81"/>
            <p:cNvSpPr/>
            <p:nvPr/>
          </p:nvSpPr>
          <p:spPr bwMode="auto">
            <a:xfrm>
              <a:off x="4648153" y="5028889"/>
              <a:ext cx="2362173" cy="381311"/>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en-US" sz="1600" dirty="0" smtClean="0">
                  <a:latin typeface="Calibri"/>
                  <a:cs typeface="Calibri"/>
                </a:rPr>
                <a:t>Credentials, key exchange</a:t>
              </a:r>
              <a:endParaRPr lang="en-US" sz="1600" dirty="0">
                <a:latin typeface="Calibri"/>
                <a:cs typeface="Calibri"/>
              </a:endParaRPr>
            </a:p>
          </p:txBody>
        </p:sp>
        <p:sp>
          <p:nvSpPr>
            <p:cNvPr id="83" name="Rectangle 82"/>
            <p:cNvSpPr/>
            <p:nvPr/>
          </p:nvSpPr>
          <p:spPr>
            <a:xfrm>
              <a:off x="609600" y="4571316"/>
              <a:ext cx="1828779" cy="838884"/>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solidFill>
                    <a:schemeClr val="tx1"/>
                  </a:solidFill>
                  <a:latin typeface="Calibri"/>
                  <a:cs typeface="Calibri"/>
                </a:rPr>
                <a:t>Authenticate</a:t>
              </a:r>
            </a:p>
            <a:p>
              <a:pPr algn="ctr">
                <a:defRPr/>
              </a:pPr>
              <a:r>
                <a:rPr lang="en-US" sz="2400" dirty="0">
                  <a:solidFill>
                    <a:schemeClr val="tx1"/>
                  </a:solidFill>
                  <a:latin typeface="Calibri"/>
                  <a:cs typeface="Calibri"/>
                </a:rPr>
                <a:t>and Bind</a:t>
              </a:r>
            </a:p>
          </p:txBody>
        </p:sp>
      </p:grpSp>
      <p:grpSp>
        <p:nvGrpSpPr>
          <p:cNvPr id="9" name="Group 101"/>
          <p:cNvGrpSpPr>
            <a:grpSpLocks/>
          </p:cNvGrpSpPr>
          <p:nvPr/>
        </p:nvGrpSpPr>
        <p:grpSpPr bwMode="auto">
          <a:xfrm>
            <a:off x="609600" y="5638799"/>
            <a:ext cx="6400800" cy="838201"/>
            <a:chOff x="609600" y="5638115"/>
            <a:chExt cx="6400726" cy="838885"/>
          </a:xfrm>
          <a:effectLst>
            <a:outerShdw blurRad="50800" dist="38100" dir="2700000" algn="tl" rotWithShape="0">
              <a:prstClr val="black">
                <a:alpha val="40000"/>
              </a:prstClr>
            </a:outerShdw>
          </a:effectLst>
        </p:grpSpPr>
        <p:sp>
          <p:nvSpPr>
            <p:cNvPr id="85" name="Rectangle 84"/>
            <p:cNvSpPr/>
            <p:nvPr/>
          </p:nvSpPr>
          <p:spPr bwMode="auto">
            <a:xfrm>
              <a:off x="2666976" y="5638115"/>
              <a:ext cx="1752580" cy="381311"/>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defRPr/>
              </a:pPr>
              <a:r>
                <a:rPr lang="en-US" sz="1000" b="1" dirty="0" smtClean="0">
                  <a:solidFill>
                    <a:schemeClr val="tx1"/>
                  </a:solidFill>
                  <a:latin typeface="Calibri"/>
                  <a:cs typeface="Calibri"/>
                </a:rPr>
                <a:t>From</a:t>
              </a:r>
              <a:r>
                <a:rPr lang="en-US" sz="1000" dirty="0" smtClean="0">
                  <a:solidFill>
                    <a:schemeClr val="tx1"/>
                  </a:solidFill>
                  <a:latin typeface="Calibri"/>
                  <a:cs typeface="Calibri"/>
                </a:rPr>
                <a:t>: </a:t>
              </a:r>
              <a:r>
                <a:rPr lang="en-US" sz="1000" dirty="0" smtClean="0">
                  <a:solidFill>
                    <a:schemeClr val="tx2">
                      <a:lumMod val="60000"/>
                      <a:lumOff val="40000"/>
                    </a:schemeClr>
                  </a:solidFill>
                  <a:latin typeface="Calibri"/>
                  <a:cs typeface="Calibri"/>
                </a:rPr>
                <a:t>11:22:33:44:55:66</a:t>
              </a:r>
            </a:p>
            <a:p>
              <a:pPr fontAlgn="auto">
                <a:spcBef>
                  <a:spcPts val="0"/>
                </a:spcBef>
                <a:spcAft>
                  <a:spcPts val="0"/>
                </a:spcAft>
                <a:defRPr/>
              </a:pPr>
              <a:r>
                <a:rPr lang="en-US" sz="1000" b="1" dirty="0" smtClean="0">
                  <a:solidFill>
                    <a:schemeClr val="tx1"/>
                  </a:solidFill>
                  <a:latin typeface="Calibri"/>
                  <a:cs typeface="Calibri"/>
                </a:rPr>
                <a:t>To</a:t>
              </a:r>
              <a:r>
                <a:rPr lang="en-US" sz="1000" dirty="0" smtClean="0">
                  <a:solidFill>
                    <a:schemeClr val="tx1"/>
                  </a:solidFill>
                  <a:latin typeface="Calibri"/>
                  <a:cs typeface="Calibri"/>
                </a:rPr>
                <a:t>: </a:t>
              </a:r>
              <a:r>
                <a:rPr lang="en-US" sz="1000" dirty="0" smtClean="0">
                  <a:solidFill>
                    <a:srgbClr val="FF0000"/>
                  </a:solidFill>
                  <a:latin typeface="Calibri"/>
                  <a:cs typeface="Calibri"/>
                </a:rPr>
                <a:t>AA:BB:CC:DD:EE:FF</a:t>
              </a:r>
              <a:endParaRPr lang="en-US" sz="1000" dirty="0">
                <a:solidFill>
                  <a:schemeClr val="tx1"/>
                </a:solidFill>
                <a:latin typeface="Calibri"/>
                <a:cs typeface="Calibri"/>
              </a:endParaRPr>
            </a:p>
          </p:txBody>
        </p:sp>
        <p:sp>
          <p:nvSpPr>
            <p:cNvPr id="86" name="Rectangle 85"/>
            <p:cNvSpPr/>
            <p:nvPr/>
          </p:nvSpPr>
          <p:spPr bwMode="auto">
            <a:xfrm>
              <a:off x="4419556" y="5638116"/>
              <a:ext cx="2209774" cy="381311"/>
            </a:xfrm>
            <a:prstGeom prst="rect">
              <a:avLst/>
            </a:prstGeom>
            <a:blipFill>
              <a:blip r:embed="rId7"/>
              <a:tile tx="0" ty="0" sx="100000" sy="100000" flip="none" algn="tl"/>
            </a:blip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dirty="0">
                <a:solidFill>
                  <a:schemeClr val="bg1">
                    <a:lumMod val="50000"/>
                  </a:schemeClr>
                </a:solidFill>
                <a:latin typeface="Calibri"/>
                <a:cs typeface="Calibri"/>
              </a:endParaRPr>
            </a:p>
          </p:txBody>
        </p:sp>
        <p:sp>
          <p:nvSpPr>
            <p:cNvPr id="87" name="Rectangle 86"/>
            <p:cNvSpPr/>
            <p:nvPr/>
          </p:nvSpPr>
          <p:spPr bwMode="auto">
            <a:xfrm>
              <a:off x="2971773" y="6095688"/>
              <a:ext cx="1752580" cy="381311"/>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defRPr/>
              </a:pPr>
              <a:r>
                <a:rPr lang="en-US" sz="1000" b="1" dirty="0" smtClean="0">
                  <a:solidFill>
                    <a:schemeClr val="tx1"/>
                  </a:solidFill>
                  <a:latin typeface="Calibri"/>
                  <a:cs typeface="Calibri"/>
                </a:rPr>
                <a:t>From</a:t>
              </a:r>
              <a:r>
                <a:rPr lang="en-US" sz="1000" dirty="0" smtClean="0">
                  <a:solidFill>
                    <a:schemeClr val="tx1"/>
                  </a:solidFill>
                  <a:latin typeface="Calibri"/>
                  <a:cs typeface="Calibri"/>
                </a:rPr>
                <a:t>: </a:t>
              </a:r>
              <a:r>
                <a:rPr lang="en-US" sz="1000" dirty="0" smtClean="0">
                  <a:solidFill>
                    <a:srgbClr val="FF0000"/>
                  </a:solidFill>
                  <a:latin typeface="Calibri"/>
                  <a:cs typeface="Calibri"/>
                </a:rPr>
                <a:t>AA:BB:CC:DD:EE:FF</a:t>
              </a:r>
              <a:endParaRPr lang="en-US" sz="1000" dirty="0" smtClean="0">
                <a:solidFill>
                  <a:schemeClr val="tx2">
                    <a:lumMod val="60000"/>
                    <a:lumOff val="40000"/>
                  </a:schemeClr>
                </a:solidFill>
                <a:latin typeface="Calibri"/>
                <a:cs typeface="Calibri"/>
              </a:endParaRPr>
            </a:p>
            <a:p>
              <a:pPr fontAlgn="auto">
                <a:spcBef>
                  <a:spcPts val="0"/>
                </a:spcBef>
                <a:spcAft>
                  <a:spcPts val="0"/>
                </a:spcAft>
                <a:defRPr/>
              </a:pPr>
              <a:r>
                <a:rPr lang="en-US" sz="1000" b="1" dirty="0" smtClean="0">
                  <a:solidFill>
                    <a:schemeClr val="tx1"/>
                  </a:solidFill>
                  <a:latin typeface="Calibri"/>
                  <a:cs typeface="Calibri"/>
                </a:rPr>
                <a:t>To</a:t>
              </a:r>
              <a:r>
                <a:rPr lang="en-US" sz="1000" dirty="0" smtClean="0">
                  <a:solidFill>
                    <a:schemeClr val="tx1"/>
                  </a:solidFill>
                  <a:latin typeface="Calibri"/>
                  <a:cs typeface="Calibri"/>
                </a:rPr>
                <a:t>: </a:t>
              </a:r>
              <a:r>
                <a:rPr lang="en-US" sz="1000" dirty="0" smtClean="0">
                  <a:solidFill>
                    <a:schemeClr val="tx2">
                      <a:lumMod val="60000"/>
                      <a:lumOff val="40000"/>
                    </a:schemeClr>
                  </a:solidFill>
                  <a:latin typeface="Calibri"/>
                  <a:cs typeface="Calibri"/>
                </a:rPr>
                <a:t>11:22:33:44:55:66</a:t>
              </a:r>
              <a:endParaRPr lang="en-US" sz="1000" dirty="0">
                <a:solidFill>
                  <a:schemeClr val="tx1"/>
                </a:solidFill>
                <a:latin typeface="Calibri"/>
                <a:cs typeface="Calibri"/>
              </a:endParaRPr>
            </a:p>
          </p:txBody>
        </p:sp>
        <p:sp>
          <p:nvSpPr>
            <p:cNvPr id="88" name="Rectangle 87"/>
            <p:cNvSpPr/>
            <p:nvPr/>
          </p:nvSpPr>
          <p:spPr bwMode="auto">
            <a:xfrm>
              <a:off x="4724352" y="6095689"/>
              <a:ext cx="2285974" cy="381311"/>
            </a:xfrm>
            <a:prstGeom prst="rect">
              <a:avLst/>
            </a:prstGeom>
            <a:blipFill>
              <a:blip r:embed="rId7"/>
              <a:tile tx="0" ty="0" sx="100000" sy="100000" flip="none" algn="tl"/>
            </a:blip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dirty="0">
                <a:solidFill>
                  <a:schemeClr val="bg1">
                    <a:lumMod val="50000"/>
                  </a:schemeClr>
                </a:solidFill>
                <a:latin typeface="Calibri"/>
                <a:cs typeface="Calibri"/>
              </a:endParaRPr>
            </a:p>
          </p:txBody>
        </p:sp>
        <p:sp>
          <p:nvSpPr>
            <p:cNvPr id="89" name="Rectangle 88"/>
            <p:cNvSpPr/>
            <p:nvPr/>
          </p:nvSpPr>
          <p:spPr>
            <a:xfrm>
              <a:off x="609600" y="5638116"/>
              <a:ext cx="1828779" cy="838884"/>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solidFill>
                    <a:schemeClr val="tx1"/>
                  </a:solidFill>
                  <a:latin typeface="Calibri"/>
                  <a:cs typeface="Calibri"/>
                </a:rPr>
                <a:t>Send Data</a:t>
              </a:r>
              <a:endParaRPr lang="en-US" sz="2800" dirty="0">
                <a:solidFill>
                  <a:schemeClr val="tx1"/>
                </a:solidFill>
                <a:latin typeface="Calibri"/>
                <a:cs typeface="Calibri"/>
              </a:endParaRPr>
            </a:p>
          </p:txBody>
        </p:sp>
      </p:grpSp>
      <p:sp>
        <p:nvSpPr>
          <p:cNvPr id="90" name="Rectangle 89"/>
          <p:cNvSpPr/>
          <p:nvPr/>
        </p:nvSpPr>
        <p:spPr>
          <a:xfrm>
            <a:off x="3657600" y="1295400"/>
            <a:ext cx="1828800" cy="762000"/>
          </a:xfrm>
          <a:prstGeom prst="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solidFill>
                  <a:schemeClr val="tx1"/>
                </a:solidFill>
              </a:rPr>
              <a:t>Bootstrap</a:t>
            </a:r>
            <a:endParaRPr lang="en-US" sz="2800" dirty="0">
              <a:solidFill>
                <a:schemeClr val="tx1"/>
              </a:solidFill>
            </a:endParaRPr>
          </a:p>
        </p:txBody>
      </p:sp>
      <p:sp>
        <p:nvSpPr>
          <p:cNvPr id="97" name="TextBox 96"/>
          <p:cNvSpPr txBox="1"/>
          <p:nvPr/>
        </p:nvSpPr>
        <p:spPr>
          <a:xfrm>
            <a:off x="2133600" y="2819400"/>
            <a:ext cx="4953000" cy="369332"/>
          </a:xfrm>
          <a:prstGeom prst="rect">
            <a:avLst/>
          </a:prstGeom>
          <a:solidFill>
            <a:schemeClr val="bg1"/>
          </a:solidFill>
          <a:effectLst>
            <a:softEdge rad="127000"/>
          </a:effectLst>
        </p:spPr>
        <p:txBody>
          <a:bodyPr wrap="square">
            <a:spAutoFit/>
          </a:bodyPr>
          <a:lstStyle/>
          <a:p>
            <a:pPr algn="ctr">
              <a:defRPr/>
            </a:pPr>
            <a:r>
              <a:rPr lang="en-US" dirty="0">
                <a:latin typeface="+mn-lt"/>
              </a:rPr>
              <a:t>Out-of-band (e.g., </a:t>
            </a:r>
            <a:r>
              <a:rPr lang="en-US" dirty="0" smtClean="0">
                <a:latin typeface="+mn-lt"/>
              </a:rPr>
              <a:t>password, PIN)</a:t>
            </a:r>
            <a:endParaRPr lang="en-US" dirty="0">
              <a:latin typeface="+mn-lt"/>
            </a:endParaRPr>
          </a:p>
        </p:txBody>
      </p:sp>
      <p:pic>
        <p:nvPicPr>
          <p:cNvPr id="107" name="Picture 106" descr="laptop1.png"/>
          <p:cNvPicPr>
            <a:picLocks noChangeAspect="1"/>
          </p:cNvPicPr>
          <p:nvPr/>
        </p:nvPicPr>
        <p:blipFill>
          <a:blip r:embed="rId8"/>
          <a:stretch>
            <a:fillRect/>
          </a:stretch>
        </p:blipFill>
        <p:spPr>
          <a:xfrm>
            <a:off x="990600" y="2590800"/>
            <a:ext cx="694887" cy="591263"/>
          </a:xfrm>
          <a:prstGeom prst="rect">
            <a:avLst/>
          </a:prstGeom>
          <a:effectLst/>
        </p:spPr>
      </p:pic>
      <p:pic>
        <p:nvPicPr>
          <p:cNvPr id="108" name="Picture 107" descr="ap1.png"/>
          <p:cNvPicPr>
            <a:picLocks noChangeAspect="1"/>
          </p:cNvPicPr>
          <p:nvPr/>
        </p:nvPicPr>
        <p:blipFill>
          <a:blip r:embed="rId9"/>
          <a:stretch>
            <a:fillRect/>
          </a:stretch>
        </p:blipFill>
        <p:spPr>
          <a:xfrm>
            <a:off x="7543800" y="2514600"/>
            <a:ext cx="621741" cy="621741"/>
          </a:xfrm>
          <a:prstGeom prst="rect">
            <a:avLst/>
          </a:prstGeom>
          <a:effectLst/>
        </p:spPr>
      </p:pic>
      <p:sp>
        <p:nvSpPr>
          <p:cNvPr id="113" name="TextBox 112"/>
          <p:cNvSpPr txBox="1"/>
          <p:nvPr/>
        </p:nvSpPr>
        <p:spPr>
          <a:xfrm>
            <a:off x="7162800" y="5562600"/>
            <a:ext cx="1888017" cy="1015663"/>
          </a:xfrm>
          <a:prstGeom prst="rect">
            <a:avLst/>
          </a:prstGeom>
          <a:solidFill>
            <a:schemeClr val="bg1"/>
          </a:solidFill>
          <a:effectLst>
            <a:softEdge rad="127000"/>
          </a:effectLst>
        </p:spPr>
        <p:txBody>
          <a:bodyPr wrap="none" rtlCol="0">
            <a:spAutoFit/>
          </a:bodyPr>
          <a:lstStyle/>
          <a:p>
            <a:pPr marL="174625" indent="-174625">
              <a:buFont typeface="Arial" pitchFamily="34" charset="0"/>
              <a:buChar char="•"/>
            </a:pPr>
            <a:r>
              <a:rPr lang="en-US" sz="2000" dirty="0" smtClean="0">
                <a:latin typeface="+mj-lt"/>
              </a:rPr>
              <a:t>Confidentiality</a:t>
            </a:r>
          </a:p>
          <a:p>
            <a:pPr marL="174625" indent="-174625">
              <a:buFont typeface="Arial" pitchFamily="34" charset="0"/>
              <a:buChar char="•"/>
            </a:pPr>
            <a:r>
              <a:rPr lang="en-US" sz="2000" dirty="0" smtClean="0">
                <a:latin typeface="+mj-lt"/>
              </a:rPr>
              <a:t>Authenticity</a:t>
            </a:r>
          </a:p>
          <a:p>
            <a:pPr marL="174625" indent="-174625">
              <a:buFont typeface="Arial" pitchFamily="34" charset="0"/>
              <a:buChar char="•"/>
            </a:pPr>
            <a:r>
              <a:rPr lang="en-US" sz="2000" dirty="0" smtClean="0">
                <a:latin typeface="+mj-lt"/>
              </a:rPr>
              <a:t>Integrity</a:t>
            </a:r>
            <a:endParaRPr lang="en-US" sz="2000" dirty="0">
              <a:latin typeface="+mj-lt"/>
            </a:endParaRPr>
          </a:p>
        </p:txBody>
      </p:sp>
      <p:grpSp>
        <p:nvGrpSpPr>
          <p:cNvPr id="11" name="Group 110"/>
          <p:cNvGrpSpPr/>
          <p:nvPr/>
        </p:nvGrpSpPr>
        <p:grpSpPr>
          <a:xfrm>
            <a:off x="1662126" y="2819385"/>
            <a:ext cx="5922982" cy="681677"/>
            <a:chOff x="1662126" y="2819385"/>
            <a:chExt cx="5922982" cy="681677"/>
          </a:xfrm>
          <a:effectLst/>
        </p:grpSpPr>
        <p:pic>
          <p:nvPicPr>
            <p:cNvPr id="109" name="Picture 99" descr="radiowaves2.png"/>
            <p:cNvPicPr>
              <a:picLocks noChangeAspect="1"/>
            </p:cNvPicPr>
            <p:nvPr/>
          </p:nvPicPr>
          <p:blipFill>
            <a:blip r:embed="rId10"/>
            <a:srcRect/>
            <a:stretch>
              <a:fillRect/>
            </a:stretch>
          </p:blipFill>
          <p:spPr bwMode="auto">
            <a:xfrm rot="7643821">
              <a:off x="1585926" y="2895585"/>
              <a:ext cx="609600" cy="457200"/>
            </a:xfrm>
            <a:prstGeom prst="rect">
              <a:avLst/>
            </a:prstGeom>
            <a:noFill/>
            <a:ln w="9525">
              <a:noFill/>
              <a:miter lim="800000"/>
              <a:headEnd/>
              <a:tailEnd/>
            </a:ln>
          </p:spPr>
        </p:pic>
        <p:pic>
          <p:nvPicPr>
            <p:cNvPr id="110" name="Picture 99" descr="radiowaves2.png"/>
            <p:cNvPicPr>
              <a:picLocks noChangeAspect="1"/>
            </p:cNvPicPr>
            <p:nvPr/>
          </p:nvPicPr>
          <p:blipFill>
            <a:blip r:embed="rId10"/>
            <a:srcRect/>
            <a:stretch>
              <a:fillRect/>
            </a:stretch>
          </p:blipFill>
          <p:spPr bwMode="auto">
            <a:xfrm rot="14494919">
              <a:off x="7051708" y="2967662"/>
              <a:ext cx="609600" cy="457200"/>
            </a:xfrm>
            <a:prstGeom prst="rect">
              <a:avLst/>
            </a:prstGeom>
            <a:noFill/>
            <a:ln w="9525">
              <a:noFill/>
              <a:miter lim="800000"/>
              <a:headEnd/>
              <a:tailEnd/>
            </a:ln>
          </p:spPr>
        </p:pic>
      </p:grpSp>
      <p:pic>
        <p:nvPicPr>
          <p:cNvPr id="66" name="Picture 13" descr="bob.png"/>
          <p:cNvPicPr>
            <a:picLocks noChangeAspect="1"/>
          </p:cNvPicPr>
          <p:nvPr/>
        </p:nvPicPr>
        <p:blipFill>
          <a:blip r:embed="rId11" cstate="screen"/>
          <a:srcRect/>
          <a:stretch>
            <a:fillRect/>
          </a:stretch>
        </p:blipFill>
        <p:spPr bwMode="auto">
          <a:xfrm>
            <a:off x="8008938" y="2514600"/>
            <a:ext cx="687387" cy="706438"/>
          </a:xfrm>
          <a:prstGeom prst="rect">
            <a:avLst/>
          </a:prstGeom>
          <a:noFill/>
          <a:ln w="9525">
            <a:noFill/>
            <a:miter lim="800000"/>
            <a:headEnd/>
            <a:tailEnd/>
          </a:ln>
          <a:effectLst/>
        </p:spPr>
      </p:pic>
      <p:sp>
        <p:nvSpPr>
          <p:cNvPr id="53" name="Title 1"/>
          <p:cNvSpPr>
            <a:spLocks noGrp="1"/>
          </p:cNvSpPr>
          <p:nvPr>
            <p:ph type="title"/>
          </p:nvPr>
        </p:nvSpPr>
        <p:spPr>
          <a:xfrm>
            <a:off x="457200" y="274638"/>
            <a:ext cx="8229600" cy="1143000"/>
          </a:xfrm>
        </p:spPr>
        <p:txBody>
          <a:bodyPr/>
          <a:lstStyle/>
          <a:p>
            <a:r>
              <a:rPr lang="en-US" dirty="0" smtClean="0"/>
              <a:t>Best Security Practices Today</a:t>
            </a:r>
            <a:endParaRPr lang="en-US" dirty="0"/>
          </a:p>
        </p:txBody>
      </p:sp>
      <p:sp>
        <p:nvSpPr>
          <p:cNvPr id="56" name="Slide Number Placeholder 55"/>
          <p:cNvSpPr>
            <a:spLocks noGrp="1"/>
          </p:cNvSpPr>
          <p:nvPr>
            <p:ph type="sldNum" sz="quarter" idx="12"/>
          </p:nvPr>
        </p:nvSpPr>
        <p:spPr/>
        <p:txBody>
          <a:bodyPr/>
          <a:lstStyle/>
          <a:p>
            <a:fld id="{26FF095B-7508-4EE0-8899-3B73C16B2014}" type="slidenum">
              <a:rPr lang="en-US" smtClean="0"/>
              <a:pPr/>
              <a:t>8</a:t>
            </a:fld>
            <a:endParaRPr lang="en-US"/>
          </a:p>
        </p:txBody>
      </p:sp>
      <p:sp>
        <p:nvSpPr>
          <p:cNvPr id="57" name="Rectangle 20"/>
          <p:cNvSpPr>
            <a:spLocks noChangeArrowheads="1"/>
          </p:cNvSpPr>
          <p:nvPr/>
        </p:nvSpPr>
        <p:spPr bwMode="auto">
          <a:xfrm>
            <a:off x="7086600" y="4648200"/>
            <a:ext cx="1539780" cy="523220"/>
          </a:xfrm>
          <a:prstGeom prst="rect">
            <a:avLst/>
          </a:prstGeom>
          <a:noFill/>
          <a:ln w="9525">
            <a:noFill/>
            <a:miter lim="800000"/>
            <a:headEnd/>
            <a:tailEnd/>
          </a:ln>
        </p:spPr>
        <p:txBody>
          <a:bodyPr wrap="none">
            <a:spAutoFit/>
          </a:bodyPr>
          <a:lstStyle/>
          <a:p>
            <a:r>
              <a:rPr lang="en-US" sz="2800" b="1" dirty="0" smtClean="0">
                <a:latin typeface="Calibri" pitchFamily="34" charset="0"/>
                <a:sym typeface="Symbol"/>
              </a:rPr>
              <a:t> </a:t>
            </a:r>
            <a:r>
              <a:rPr lang="en-US" sz="2800" b="1" dirty="0" err="1" smtClean="0">
                <a:latin typeface="Calibri" pitchFamily="34" charset="0"/>
              </a:rPr>
              <a:t>K</a:t>
            </a:r>
            <a:r>
              <a:rPr lang="en-US" sz="2800" b="1" baseline="-25000" dirty="0" err="1" smtClean="0">
                <a:latin typeface="Calibri" pitchFamily="34" charset="0"/>
              </a:rPr>
              <a:t>session</a:t>
            </a:r>
            <a:endParaRPr lang="en-US" sz="2800" b="1" baseline="-25000" dirty="0">
              <a:latin typeface="Calibri" pitchFamily="34" charset="0"/>
            </a:endParaRPr>
          </a:p>
        </p:txBody>
      </p:sp>
      <p:grpSp>
        <p:nvGrpSpPr>
          <p:cNvPr id="94" name="Group 93"/>
          <p:cNvGrpSpPr/>
          <p:nvPr/>
        </p:nvGrpSpPr>
        <p:grpSpPr>
          <a:xfrm>
            <a:off x="6629400" y="5105400"/>
            <a:ext cx="2296592" cy="1235214"/>
            <a:chOff x="6629400" y="5105400"/>
            <a:chExt cx="2296592" cy="1235214"/>
          </a:xfrm>
        </p:grpSpPr>
        <p:sp>
          <p:nvSpPr>
            <p:cNvPr id="58" name="TextBox 57"/>
            <p:cNvSpPr txBox="1"/>
            <p:nvPr/>
          </p:nvSpPr>
          <p:spPr>
            <a:xfrm>
              <a:off x="7183207" y="5105400"/>
              <a:ext cx="1742785" cy="707886"/>
            </a:xfrm>
            <a:prstGeom prst="rect">
              <a:avLst/>
            </a:prstGeom>
            <a:noFill/>
          </p:spPr>
          <p:txBody>
            <a:bodyPr wrap="none" rtlCol="0">
              <a:spAutoFit/>
            </a:bodyPr>
            <a:lstStyle/>
            <a:p>
              <a:r>
                <a:rPr lang="en-US" sz="2000" dirty="0" smtClean="0"/>
                <a:t>Use to encrypt</a:t>
              </a:r>
            </a:p>
            <a:p>
              <a:r>
                <a:rPr lang="en-US" sz="2000" dirty="0" smtClean="0"/>
                <a:t>&amp; authenticate</a:t>
              </a:r>
              <a:endParaRPr lang="en-US" sz="2000" dirty="0"/>
            </a:p>
          </p:txBody>
        </p:sp>
        <p:cxnSp>
          <p:nvCxnSpPr>
            <p:cNvPr id="60" name="Elbow Connector 59"/>
            <p:cNvCxnSpPr>
              <a:stCxn id="58" idx="2"/>
            </p:cNvCxnSpPr>
            <p:nvPr/>
          </p:nvCxnSpPr>
          <p:spPr>
            <a:xfrm rot="5400000">
              <a:off x="7306936" y="5135750"/>
              <a:ext cx="70128" cy="1425200"/>
            </a:xfrm>
            <a:prstGeom prst="bentConnector2">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5" name="Shape 64"/>
            <p:cNvCxnSpPr/>
            <p:nvPr/>
          </p:nvCxnSpPr>
          <p:spPr>
            <a:xfrm rot="5400000">
              <a:off x="7295893" y="5581907"/>
              <a:ext cx="473214" cy="1044200"/>
            </a:xfrm>
            <a:prstGeom prst="bentConnector2">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589965529"/>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fade">
                                      <p:cBhvr>
                                        <p:cTn id="7" dur="500"/>
                                        <p:tgtEl>
                                          <p:spTgt spid="90"/>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7"/>
                                        </p:tgtEl>
                                        <p:attrNameLst>
                                          <p:attrName>style.visibility</p:attrName>
                                        </p:attrNameLst>
                                      </p:cBhvr>
                                      <p:to>
                                        <p:strVal val="visible"/>
                                      </p:to>
                                    </p:set>
                                    <p:animEffect transition="in" filter="fade">
                                      <p:cBhvr>
                                        <p:cTn id="16" dur="500"/>
                                        <p:tgtEl>
                                          <p:spTgt spid="97"/>
                                        </p:tgtEl>
                                      </p:cBhvr>
                                    </p:animEffect>
                                  </p:childTnLst>
                                </p:cTn>
                              </p:par>
                            </p:childTnLst>
                          </p:cTn>
                        </p:par>
                      </p:childTnLst>
                    </p:cTn>
                  </p:par>
                  <p:par>
                    <p:cTn id="17" fill="hold">
                      <p:stCondLst>
                        <p:cond delay="indefinite"/>
                      </p:stCondLst>
                      <p:childTnLst>
                        <p:par>
                          <p:cTn id="18" fill="hold">
                            <p:stCondLst>
                              <p:cond delay="0"/>
                            </p:stCondLst>
                            <p:childTnLst>
                              <p:par>
                                <p:cTn id="19" presetID="35" presetClass="path" presetSubtype="0" accel="50000" decel="50000" fill="hold" nodeType="clickEffect">
                                  <p:stCondLst>
                                    <p:cond delay="0"/>
                                  </p:stCondLst>
                                  <p:childTnLst>
                                    <p:animMotion origin="layout" path="M 5.55112E-17 -4.0074E-6 L 0.35903 -4.0074E-6 " pathEditMode="relative" rAng="0" ptsTypes="AA">
                                      <p:cBhvr>
                                        <p:cTn id="20" dur="2000" fill="hold"/>
                                        <p:tgtEl>
                                          <p:spTgt spid="7"/>
                                        </p:tgtEl>
                                        <p:attrNameLst>
                                          <p:attrName>ppt_x</p:attrName>
                                          <p:attrName>ppt_y</p:attrName>
                                        </p:attrNameLst>
                                      </p:cBhvr>
                                      <p:rCtr x="180" y="0"/>
                                    </p:animMotion>
                                  </p:childTnLst>
                                </p:cTn>
                              </p:par>
                              <p:par>
                                <p:cTn id="21" presetID="35" presetClass="path" presetSubtype="0" accel="50000" decel="50000" fill="hold" nodeType="withEffect">
                                  <p:stCondLst>
                                    <p:cond delay="0"/>
                                  </p:stCondLst>
                                  <p:childTnLst>
                                    <p:animMotion origin="layout" path="M -3.33333E-6 3.358E-6 L -0.35833 3.358E-6 " pathEditMode="relative" rAng="0" ptsTypes="AA">
                                      <p:cBhvr>
                                        <p:cTn id="22" dur="2000" fill="hold"/>
                                        <p:tgtEl>
                                          <p:spTgt spid="3"/>
                                        </p:tgtEl>
                                        <p:attrNameLst>
                                          <p:attrName>ppt_x</p:attrName>
                                          <p:attrName>ppt_y</p:attrName>
                                        </p:attrNameLst>
                                      </p:cBhvr>
                                      <p:rCtr x="-179" y="0"/>
                                    </p:animMotion>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par>
                                <p:cTn id="28" presetID="10" presetClass="entr" presetSubtype="0" fill="hold"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500"/>
                                        <p:tgtEl>
                                          <p:spTgt spid="8"/>
                                        </p:tgtEl>
                                      </p:cBhvr>
                                    </p:animEffect>
                                  </p:childTnLst>
                                </p:cTn>
                              </p:par>
                            </p:childTnLst>
                          </p:cTn>
                        </p:par>
                        <p:par>
                          <p:cTn id="36" fill="hold">
                            <p:stCondLst>
                              <p:cond delay="500"/>
                            </p:stCondLst>
                            <p:childTnLst>
                              <p:par>
                                <p:cTn id="37" presetID="22" presetClass="entr" presetSubtype="8" fill="hold" grpId="0" nodeType="afterEffect">
                                  <p:stCondLst>
                                    <p:cond delay="0"/>
                                  </p:stCondLst>
                                  <p:childTnLst>
                                    <p:set>
                                      <p:cBhvr>
                                        <p:cTn id="38" dur="1" fill="hold">
                                          <p:stCondLst>
                                            <p:cond delay="0"/>
                                          </p:stCondLst>
                                        </p:cTn>
                                        <p:tgtEl>
                                          <p:spTgt spid="57"/>
                                        </p:tgtEl>
                                        <p:attrNameLst>
                                          <p:attrName>style.visibility</p:attrName>
                                        </p:attrNameLst>
                                      </p:cBhvr>
                                      <p:to>
                                        <p:strVal val="visible"/>
                                      </p:to>
                                    </p:set>
                                    <p:animEffect transition="in" filter="wipe(left)">
                                      <p:cBhvr>
                                        <p:cTn id="39" dur="500"/>
                                        <p:tgtEl>
                                          <p:spTgt spid="57"/>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fade">
                                      <p:cBhvr>
                                        <p:cTn id="44" dur="500"/>
                                        <p:tgtEl>
                                          <p:spTgt spid="9"/>
                                        </p:tgtEl>
                                      </p:cBhvr>
                                    </p:animEffect>
                                  </p:childTnLst>
                                </p:cTn>
                              </p:par>
                              <p:par>
                                <p:cTn id="45" presetID="22" presetClass="entr" presetSubtype="2" fill="hold" nodeType="withEffect">
                                  <p:stCondLst>
                                    <p:cond delay="0"/>
                                  </p:stCondLst>
                                  <p:childTnLst>
                                    <p:set>
                                      <p:cBhvr>
                                        <p:cTn id="46" dur="1" fill="hold">
                                          <p:stCondLst>
                                            <p:cond delay="0"/>
                                          </p:stCondLst>
                                        </p:cTn>
                                        <p:tgtEl>
                                          <p:spTgt spid="94"/>
                                        </p:tgtEl>
                                        <p:attrNameLst>
                                          <p:attrName>style.visibility</p:attrName>
                                        </p:attrNameLst>
                                      </p:cBhvr>
                                      <p:to>
                                        <p:strVal val="visible"/>
                                      </p:to>
                                    </p:set>
                                    <p:animEffect transition="in" filter="wipe(right)">
                                      <p:cBhvr>
                                        <p:cTn id="47" dur="500"/>
                                        <p:tgtEl>
                                          <p:spTgt spid="9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nodeType="clickEffect">
                                  <p:stCondLst>
                                    <p:cond delay="0"/>
                                  </p:stCondLst>
                                  <p:childTnLst>
                                    <p:animEffect transition="out" filter="fade">
                                      <p:cBhvr>
                                        <p:cTn id="51" dur="500"/>
                                        <p:tgtEl>
                                          <p:spTgt spid="94"/>
                                        </p:tgtEl>
                                      </p:cBhvr>
                                    </p:animEffect>
                                    <p:set>
                                      <p:cBhvr>
                                        <p:cTn id="52" dur="1" fill="hold">
                                          <p:stCondLst>
                                            <p:cond delay="499"/>
                                          </p:stCondLst>
                                        </p:cTn>
                                        <p:tgtEl>
                                          <p:spTgt spid="94"/>
                                        </p:tgtEl>
                                        <p:attrNameLst>
                                          <p:attrName>style.visibility</p:attrName>
                                        </p:attrNameLst>
                                      </p:cBhvr>
                                      <p:to>
                                        <p:strVal val="hidden"/>
                                      </p:to>
                                    </p:set>
                                  </p:childTnLst>
                                </p:cTn>
                              </p:par>
                              <p:par>
                                <p:cTn id="53" presetID="10" presetClass="entr" presetSubtype="0" fill="hold" grpId="0" nodeType="withEffect">
                                  <p:stCondLst>
                                    <p:cond delay="0"/>
                                  </p:stCondLst>
                                  <p:childTnLst>
                                    <p:set>
                                      <p:cBhvr>
                                        <p:cTn id="54" dur="1" fill="hold">
                                          <p:stCondLst>
                                            <p:cond delay="0"/>
                                          </p:stCondLst>
                                        </p:cTn>
                                        <p:tgtEl>
                                          <p:spTgt spid="113"/>
                                        </p:tgtEl>
                                        <p:attrNameLst>
                                          <p:attrName>style.visibility</p:attrName>
                                        </p:attrNameLst>
                                      </p:cBhvr>
                                      <p:to>
                                        <p:strVal val="visible"/>
                                      </p:to>
                                    </p:set>
                                    <p:animEffect transition="in" filter="fade">
                                      <p:cBhvr>
                                        <p:cTn id="55" dur="500"/>
                                        <p:tgtEl>
                                          <p:spTgt spid="113"/>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xit" presetSubtype="0" fill="hold" nodeType="clickEffect">
                                  <p:stCondLst>
                                    <p:cond delay="0"/>
                                  </p:stCondLst>
                                  <p:childTnLst>
                                    <p:animEffect transition="out" filter="fade">
                                      <p:cBhvr>
                                        <p:cTn id="59" dur="500"/>
                                        <p:tgtEl>
                                          <p:spTgt spid="2"/>
                                        </p:tgtEl>
                                      </p:cBhvr>
                                    </p:animEffect>
                                    <p:set>
                                      <p:cBhvr>
                                        <p:cTn id="60" dur="1" fill="hold">
                                          <p:stCondLst>
                                            <p:cond delay="499"/>
                                          </p:stCondLst>
                                        </p:cTn>
                                        <p:tgtEl>
                                          <p:spTgt spid="2"/>
                                        </p:tgtEl>
                                        <p:attrNameLst>
                                          <p:attrName>style.visibility</p:attrName>
                                        </p:attrNameLst>
                                      </p:cBhvr>
                                      <p:to>
                                        <p:strVal val="hidden"/>
                                      </p:to>
                                    </p:set>
                                  </p:childTnLst>
                                </p:cTn>
                              </p:par>
                              <p:par>
                                <p:cTn id="61" presetID="10" presetClass="entr" presetSubtype="0"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Effect transition="in" filter="fade">
                                      <p:cBhvr>
                                        <p:cTn id="63" dur="500"/>
                                        <p:tgtEl>
                                          <p:spTgt spid="107"/>
                                        </p:tgtEl>
                                      </p:cBhvr>
                                    </p:animEffect>
                                  </p:childTnLst>
                                </p:cTn>
                              </p:par>
                              <p:par>
                                <p:cTn id="64" presetID="10" presetClass="entr" presetSubtype="0" fill="hold" nodeType="withEffect">
                                  <p:stCondLst>
                                    <p:cond delay="0"/>
                                  </p:stCondLst>
                                  <p:childTnLst>
                                    <p:set>
                                      <p:cBhvr>
                                        <p:cTn id="65" dur="1" fill="hold">
                                          <p:stCondLst>
                                            <p:cond delay="0"/>
                                          </p:stCondLst>
                                        </p:cTn>
                                        <p:tgtEl>
                                          <p:spTgt spid="108"/>
                                        </p:tgtEl>
                                        <p:attrNameLst>
                                          <p:attrName>style.visibility</p:attrName>
                                        </p:attrNameLst>
                                      </p:cBhvr>
                                      <p:to>
                                        <p:strVal val="visible"/>
                                      </p:to>
                                    </p:set>
                                    <p:animEffect transition="in" filter="fade">
                                      <p:cBhvr>
                                        <p:cTn id="66"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7" grpId="0" animBg="1"/>
      <p:bldP spid="113" grpId="0" animBg="1"/>
      <p:bldP spid="5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r>
              <a:rPr lang="en-US" smtClean="0"/>
              <a:t>Identifiers</a:t>
            </a:r>
            <a:endParaRPr lang="en-US" dirty="0"/>
          </a:p>
        </p:txBody>
      </p:sp>
      <p:sp>
        <p:nvSpPr>
          <p:cNvPr id="80899" name="Rectangle 3"/>
          <p:cNvSpPr>
            <a:spLocks noGrp="1" noChangeArrowheads="1"/>
          </p:cNvSpPr>
          <p:nvPr>
            <p:ph idx="1"/>
          </p:nvPr>
        </p:nvSpPr>
        <p:spPr/>
        <p:txBody>
          <a:bodyPr/>
          <a:lstStyle/>
          <a:p>
            <a:r>
              <a:rPr lang="en-US" dirty="0" smtClean="0"/>
              <a:t>A well known technical problem</a:t>
            </a:r>
          </a:p>
          <a:p>
            <a:pPr lvl="1"/>
            <a:r>
              <a:rPr lang="en-US" dirty="0" smtClean="0">
                <a:sym typeface="Wingdings" pitchFamily="2" charset="2"/>
              </a:rPr>
              <a:t>Devices have unique and consistent addresses </a:t>
            </a:r>
          </a:p>
          <a:p>
            <a:pPr lvl="1"/>
            <a:r>
              <a:rPr lang="en-US" dirty="0" smtClean="0">
                <a:sym typeface="Wingdings" pitchFamily="2" charset="2"/>
              </a:rPr>
              <a:t>e.g., 802.11 devices have MAC addresses</a:t>
            </a:r>
          </a:p>
          <a:p>
            <a:pPr lvl="1">
              <a:buNone/>
            </a:pPr>
            <a:r>
              <a:rPr lang="en-US" dirty="0" smtClean="0">
                <a:solidFill>
                  <a:srgbClr val="FF0000"/>
                </a:solidFill>
                <a:sym typeface="Wingdings" pitchFamily="2" charset="2"/>
              </a:rPr>
              <a:t> fingerprinting them is trivial!</a:t>
            </a:r>
            <a:endParaRPr lang="en-US" dirty="0">
              <a:solidFill>
                <a:srgbClr val="FF0000"/>
              </a:solidFill>
              <a:sym typeface="Wingdings" pitchFamily="2" charset="2"/>
            </a:endParaRPr>
          </a:p>
        </p:txBody>
      </p:sp>
      <p:sp>
        <p:nvSpPr>
          <p:cNvPr id="29" name="Slide Number Placeholder 5"/>
          <p:cNvSpPr>
            <a:spLocks noGrp="1"/>
          </p:cNvSpPr>
          <p:nvPr>
            <p:ph type="sldNum" sz="quarter" idx="12"/>
          </p:nvPr>
        </p:nvSpPr>
        <p:spPr/>
        <p:txBody>
          <a:bodyPr/>
          <a:lstStyle/>
          <a:p>
            <a:fld id="{244CA9AA-F3C4-4484-8873-A58020582CD8}" type="slidenum">
              <a:rPr lang="en-US" smtClean="0"/>
              <a:pPr/>
              <a:t>9</a:t>
            </a:fld>
            <a:endParaRPr lang="en-US"/>
          </a:p>
        </p:txBody>
      </p:sp>
      <p:pic>
        <p:nvPicPr>
          <p:cNvPr id="80900" name="Picture 4"/>
          <p:cNvPicPr>
            <a:picLocks noChangeAspect="1" noChangeArrowheads="1"/>
          </p:cNvPicPr>
          <p:nvPr/>
        </p:nvPicPr>
        <p:blipFill>
          <a:blip r:embed="rId3"/>
          <a:srcRect/>
          <a:stretch>
            <a:fillRect/>
          </a:stretch>
        </p:blipFill>
        <p:spPr bwMode="auto">
          <a:xfrm>
            <a:off x="3065463" y="4452938"/>
            <a:ext cx="814387" cy="814387"/>
          </a:xfrm>
          <a:prstGeom prst="rect">
            <a:avLst/>
          </a:prstGeom>
          <a:noFill/>
          <a:ln w="9525">
            <a:noFill/>
            <a:miter lim="800000"/>
            <a:headEnd/>
            <a:tailEnd/>
          </a:ln>
          <a:effectLst/>
        </p:spPr>
      </p:pic>
      <p:pic>
        <p:nvPicPr>
          <p:cNvPr id="80901" name="Picture 5"/>
          <p:cNvPicPr>
            <a:picLocks noChangeAspect="1" noChangeArrowheads="1"/>
          </p:cNvPicPr>
          <p:nvPr/>
        </p:nvPicPr>
        <p:blipFill>
          <a:blip r:embed="rId4"/>
          <a:srcRect/>
          <a:stretch>
            <a:fillRect/>
          </a:stretch>
        </p:blipFill>
        <p:spPr bwMode="auto">
          <a:xfrm>
            <a:off x="977900" y="4402138"/>
            <a:ext cx="742950" cy="915987"/>
          </a:xfrm>
          <a:prstGeom prst="rect">
            <a:avLst/>
          </a:prstGeom>
          <a:noFill/>
          <a:ln w="9525">
            <a:noFill/>
            <a:miter lim="800000"/>
            <a:headEnd/>
            <a:tailEnd/>
          </a:ln>
          <a:effectLst/>
        </p:spPr>
      </p:pic>
      <p:cxnSp>
        <p:nvCxnSpPr>
          <p:cNvPr id="80902" name="AutoShape 6"/>
          <p:cNvCxnSpPr>
            <a:cxnSpLocks noChangeShapeType="1"/>
            <a:stCxn id="0" idx="3"/>
            <a:endCxn id="0" idx="1"/>
          </p:cNvCxnSpPr>
          <p:nvPr/>
        </p:nvCxnSpPr>
        <p:spPr bwMode="auto">
          <a:xfrm>
            <a:off x="1720850" y="4859338"/>
            <a:ext cx="1344613" cy="0"/>
          </a:xfrm>
          <a:prstGeom prst="straightConnector1">
            <a:avLst/>
          </a:prstGeom>
          <a:noFill/>
          <a:ln w="50800">
            <a:solidFill>
              <a:schemeClr val="tx1"/>
            </a:solidFill>
            <a:round/>
            <a:headEnd type="triangle" w="med" len="med"/>
            <a:tailEnd type="triangle" w="med" len="med"/>
          </a:ln>
          <a:effectLst/>
        </p:spPr>
      </p:cxnSp>
      <p:sp>
        <p:nvSpPr>
          <p:cNvPr id="80903" name="Text Box 7"/>
          <p:cNvSpPr txBox="1">
            <a:spLocks noChangeArrowheads="1"/>
          </p:cNvSpPr>
          <p:nvPr/>
        </p:nvSpPr>
        <p:spPr bwMode="auto">
          <a:xfrm>
            <a:off x="1606550" y="4090988"/>
            <a:ext cx="1739900" cy="517525"/>
          </a:xfrm>
          <a:prstGeom prst="rect">
            <a:avLst/>
          </a:prstGeom>
          <a:noFill/>
          <a:ln w="9525">
            <a:noFill/>
            <a:miter lim="800000"/>
            <a:headEnd/>
            <a:tailEnd/>
          </a:ln>
          <a:effectLst/>
        </p:spPr>
        <p:txBody>
          <a:bodyPr wrap="none">
            <a:spAutoFit/>
          </a:bodyPr>
          <a:lstStyle/>
          <a:p>
            <a:pPr algn="ctr"/>
            <a:r>
              <a:rPr lang="en-US" sz="1400">
                <a:solidFill>
                  <a:schemeClr val="accent2"/>
                </a:solidFill>
                <a:cs typeface="Arial" charset="0"/>
              </a:rPr>
              <a:t>MAC address now:</a:t>
            </a:r>
          </a:p>
          <a:p>
            <a:pPr algn="ctr"/>
            <a:r>
              <a:rPr lang="en-US" sz="1400" b="1">
                <a:solidFill>
                  <a:srgbClr val="0000FF"/>
                </a:solidFill>
                <a:cs typeface="Arial" charset="0"/>
              </a:rPr>
              <a:t>00:0E:35:CE:1F:59</a:t>
            </a:r>
          </a:p>
        </p:txBody>
      </p:sp>
      <p:pic>
        <p:nvPicPr>
          <p:cNvPr id="80904" name="Picture 8"/>
          <p:cNvPicPr>
            <a:picLocks noChangeAspect="1" noChangeArrowheads="1"/>
          </p:cNvPicPr>
          <p:nvPr/>
        </p:nvPicPr>
        <p:blipFill>
          <a:blip r:embed="rId3"/>
          <a:srcRect/>
          <a:stretch>
            <a:fillRect/>
          </a:stretch>
        </p:blipFill>
        <p:spPr bwMode="auto">
          <a:xfrm>
            <a:off x="7332663" y="4452938"/>
            <a:ext cx="814387" cy="814387"/>
          </a:xfrm>
          <a:prstGeom prst="rect">
            <a:avLst/>
          </a:prstGeom>
          <a:noFill/>
          <a:ln w="9525">
            <a:noFill/>
            <a:miter lim="800000"/>
            <a:headEnd/>
            <a:tailEnd/>
          </a:ln>
          <a:effectLst/>
        </p:spPr>
      </p:pic>
      <p:pic>
        <p:nvPicPr>
          <p:cNvPr id="80905" name="Picture 9"/>
          <p:cNvPicPr>
            <a:picLocks noChangeAspect="1" noChangeArrowheads="1"/>
          </p:cNvPicPr>
          <p:nvPr/>
        </p:nvPicPr>
        <p:blipFill>
          <a:blip r:embed="rId4"/>
          <a:srcRect/>
          <a:stretch>
            <a:fillRect/>
          </a:stretch>
        </p:blipFill>
        <p:spPr bwMode="auto">
          <a:xfrm>
            <a:off x="5245100" y="4402138"/>
            <a:ext cx="742950" cy="915987"/>
          </a:xfrm>
          <a:prstGeom prst="rect">
            <a:avLst/>
          </a:prstGeom>
          <a:noFill/>
          <a:ln w="9525">
            <a:noFill/>
            <a:miter lim="800000"/>
            <a:headEnd/>
            <a:tailEnd/>
          </a:ln>
          <a:effectLst/>
        </p:spPr>
      </p:pic>
      <p:cxnSp>
        <p:nvCxnSpPr>
          <p:cNvPr id="80906" name="AutoShape 10"/>
          <p:cNvCxnSpPr>
            <a:cxnSpLocks noChangeShapeType="1"/>
            <a:stCxn id="0" idx="3"/>
            <a:endCxn id="0" idx="1"/>
          </p:cNvCxnSpPr>
          <p:nvPr/>
        </p:nvCxnSpPr>
        <p:spPr bwMode="auto">
          <a:xfrm>
            <a:off x="5988050" y="4859338"/>
            <a:ext cx="1344613" cy="0"/>
          </a:xfrm>
          <a:prstGeom prst="straightConnector1">
            <a:avLst/>
          </a:prstGeom>
          <a:noFill/>
          <a:ln w="50800">
            <a:solidFill>
              <a:schemeClr val="tx1"/>
            </a:solidFill>
            <a:round/>
            <a:headEnd type="triangle" w="med" len="med"/>
            <a:tailEnd type="triangle" w="med" len="med"/>
          </a:ln>
          <a:effectLst/>
        </p:spPr>
      </p:cxnSp>
      <p:sp>
        <p:nvSpPr>
          <p:cNvPr id="80907" name="Text Box 11"/>
          <p:cNvSpPr txBox="1">
            <a:spLocks noChangeArrowheads="1"/>
          </p:cNvSpPr>
          <p:nvPr/>
        </p:nvSpPr>
        <p:spPr bwMode="auto">
          <a:xfrm>
            <a:off x="5954713" y="4090988"/>
            <a:ext cx="1739900" cy="517525"/>
          </a:xfrm>
          <a:prstGeom prst="rect">
            <a:avLst/>
          </a:prstGeom>
          <a:noFill/>
          <a:ln w="9525">
            <a:noFill/>
            <a:miter lim="800000"/>
            <a:headEnd/>
            <a:tailEnd/>
          </a:ln>
          <a:effectLst/>
        </p:spPr>
        <p:txBody>
          <a:bodyPr wrap="none">
            <a:spAutoFit/>
          </a:bodyPr>
          <a:lstStyle/>
          <a:p>
            <a:pPr algn="ctr"/>
            <a:r>
              <a:rPr lang="en-US" sz="1400">
                <a:solidFill>
                  <a:schemeClr val="accent2"/>
                </a:solidFill>
                <a:cs typeface="Arial" charset="0"/>
              </a:rPr>
              <a:t>MAC address later:</a:t>
            </a:r>
          </a:p>
          <a:p>
            <a:pPr algn="ctr"/>
            <a:r>
              <a:rPr lang="en-US" sz="1400" b="1">
                <a:solidFill>
                  <a:srgbClr val="0000FF"/>
                </a:solidFill>
              </a:rPr>
              <a:t>00:0E:35:CE:1F:59</a:t>
            </a:r>
          </a:p>
        </p:txBody>
      </p:sp>
      <p:sp>
        <p:nvSpPr>
          <p:cNvPr id="80908" name="Text Box 12"/>
          <p:cNvSpPr txBox="1">
            <a:spLocks noChangeArrowheads="1"/>
          </p:cNvSpPr>
          <p:nvPr/>
        </p:nvSpPr>
        <p:spPr bwMode="auto">
          <a:xfrm>
            <a:off x="2895600" y="5486400"/>
            <a:ext cx="1212850" cy="366713"/>
          </a:xfrm>
          <a:prstGeom prst="rect">
            <a:avLst/>
          </a:prstGeom>
          <a:noFill/>
          <a:ln w="9525">
            <a:noFill/>
            <a:miter lim="800000"/>
            <a:headEnd/>
            <a:tailEnd/>
          </a:ln>
          <a:effectLst/>
        </p:spPr>
        <p:txBody>
          <a:bodyPr wrap="none">
            <a:spAutoFit/>
          </a:bodyPr>
          <a:lstStyle/>
          <a:p>
            <a:r>
              <a:rPr lang="en-US"/>
              <a:t>Adversary</a:t>
            </a:r>
          </a:p>
        </p:txBody>
      </p:sp>
      <p:grpSp>
        <p:nvGrpSpPr>
          <p:cNvPr id="2" name="Group 13"/>
          <p:cNvGrpSpPr>
            <a:grpSpLocks/>
          </p:cNvGrpSpPr>
          <p:nvPr/>
        </p:nvGrpSpPr>
        <p:grpSpPr bwMode="auto">
          <a:xfrm>
            <a:off x="1905000" y="5105400"/>
            <a:ext cx="1023938" cy="1066800"/>
            <a:chOff x="2352" y="2496"/>
            <a:chExt cx="645" cy="672"/>
          </a:xfrm>
        </p:grpSpPr>
        <p:pic>
          <p:nvPicPr>
            <p:cNvPr id="80910" name="Picture 14" descr="laptop"/>
            <p:cNvPicPr>
              <a:picLocks noChangeAspect="1" noChangeArrowheads="1"/>
            </p:cNvPicPr>
            <p:nvPr/>
          </p:nvPicPr>
          <p:blipFill>
            <a:blip r:embed="rId5"/>
            <a:srcRect/>
            <a:stretch>
              <a:fillRect/>
            </a:stretch>
          </p:blipFill>
          <p:spPr bwMode="auto">
            <a:xfrm>
              <a:off x="2352" y="2496"/>
              <a:ext cx="645" cy="672"/>
            </a:xfrm>
            <a:prstGeom prst="rect">
              <a:avLst/>
            </a:prstGeom>
            <a:noFill/>
          </p:spPr>
        </p:pic>
        <p:sp>
          <p:nvSpPr>
            <p:cNvPr id="80911" name="Text Box 15"/>
            <p:cNvSpPr txBox="1">
              <a:spLocks noChangeArrowheads="1"/>
            </p:cNvSpPr>
            <p:nvPr/>
          </p:nvSpPr>
          <p:spPr bwMode="auto">
            <a:xfrm>
              <a:off x="2400" y="2592"/>
              <a:ext cx="585" cy="192"/>
            </a:xfrm>
            <a:prstGeom prst="rect">
              <a:avLst/>
            </a:prstGeom>
            <a:noFill/>
            <a:ln w="9525">
              <a:noFill/>
              <a:miter lim="800000"/>
              <a:headEnd/>
              <a:tailEnd/>
            </a:ln>
            <a:effectLst/>
          </p:spPr>
          <p:txBody>
            <a:bodyPr wrap="none">
              <a:spAutoFit/>
            </a:bodyPr>
            <a:lstStyle/>
            <a:p>
              <a:r>
                <a:rPr lang="en-US" sz="1400" b="1">
                  <a:solidFill>
                    <a:srgbClr val="00FF00"/>
                  </a:solidFill>
                  <a:latin typeface="Courier New" pitchFamily="49" charset="0"/>
                </a:rPr>
                <a:t>tcpdump</a:t>
              </a:r>
            </a:p>
          </p:txBody>
        </p:sp>
      </p:grpSp>
      <p:grpSp>
        <p:nvGrpSpPr>
          <p:cNvPr id="3" name="Group 17"/>
          <p:cNvGrpSpPr>
            <a:grpSpLocks/>
          </p:cNvGrpSpPr>
          <p:nvPr/>
        </p:nvGrpSpPr>
        <p:grpSpPr bwMode="auto">
          <a:xfrm>
            <a:off x="6172200" y="5105400"/>
            <a:ext cx="1023938" cy="1066800"/>
            <a:chOff x="2352" y="2496"/>
            <a:chExt cx="645" cy="672"/>
          </a:xfrm>
        </p:grpSpPr>
        <p:pic>
          <p:nvPicPr>
            <p:cNvPr id="80914" name="Picture 18" descr="laptop"/>
            <p:cNvPicPr>
              <a:picLocks noChangeAspect="1" noChangeArrowheads="1"/>
            </p:cNvPicPr>
            <p:nvPr/>
          </p:nvPicPr>
          <p:blipFill>
            <a:blip r:embed="rId5"/>
            <a:srcRect/>
            <a:stretch>
              <a:fillRect/>
            </a:stretch>
          </p:blipFill>
          <p:spPr bwMode="auto">
            <a:xfrm>
              <a:off x="2352" y="2496"/>
              <a:ext cx="645" cy="672"/>
            </a:xfrm>
            <a:prstGeom prst="rect">
              <a:avLst/>
            </a:prstGeom>
            <a:noFill/>
          </p:spPr>
        </p:pic>
        <p:sp>
          <p:nvSpPr>
            <p:cNvPr id="80915" name="Text Box 19"/>
            <p:cNvSpPr txBox="1">
              <a:spLocks noChangeArrowheads="1"/>
            </p:cNvSpPr>
            <p:nvPr/>
          </p:nvSpPr>
          <p:spPr bwMode="auto">
            <a:xfrm>
              <a:off x="2400" y="2592"/>
              <a:ext cx="585" cy="192"/>
            </a:xfrm>
            <a:prstGeom prst="rect">
              <a:avLst/>
            </a:prstGeom>
            <a:noFill/>
            <a:ln w="9525">
              <a:noFill/>
              <a:miter lim="800000"/>
              <a:headEnd/>
              <a:tailEnd/>
            </a:ln>
            <a:effectLst/>
          </p:spPr>
          <p:txBody>
            <a:bodyPr wrap="none">
              <a:spAutoFit/>
            </a:bodyPr>
            <a:lstStyle/>
            <a:p>
              <a:r>
                <a:rPr lang="en-US" sz="1400" b="1">
                  <a:solidFill>
                    <a:srgbClr val="00FF00"/>
                  </a:solidFill>
                  <a:latin typeface="Courier New" pitchFamily="49" charset="0"/>
                </a:rPr>
                <a:t>tcpdump</a:t>
              </a:r>
            </a:p>
          </p:txBody>
        </p:sp>
      </p:grpSp>
      <p:pic>
        <p:nvPicPr>
          <p:cNvPr id="80916" name="Picture 20" descr="fingerprint"/>
          <p:cNvPicPr>
            <a:picLocks noChangeAspect="1" noChangeArrowheads="1"/>
          </p:cNvPicPr>
          <p:nvPr/>
        </p:nvPicPr>
        <p:blipFill>
          <a:blip r:embed="rId6"/>
          <a:srcRect/>
          <a:stretch>
            <a:fillRect/>
          </a:stretch>
        </p:blipFill>
        <p:spPr bwMode="auto">
          <a:xfrm>
            <a:off x="4343400" y="3886200"/>
            <a:ext cx="558800" cy="676275"/>
          </a:xfrm>
          <a:prstGeom prst="rect">
            <a:avLst/>
          </a:prstGeom>
          <a:noFill/>
        </p:spPr>
      </p:pic>
      <p:sp>
        <p:nvSpPr>
          <p:cNvPr id="80917" name="Line 21"/>
          <p:cNvSpPr>
            <a:spLocks noChangeShapeType="1"/>
          </p:cNvSpPr>
          <p:nvPr/>
        </p:nvSpPr>
        <p:spPr bwMode="auto">
          <a:xfrm flipH="1">
            <a:off x="3352800" y="4191000"/>
            <a:ext cx="838200" cy="228600"/>
          </a:xfrm>
          <a:prstGeom prst="line">
            <a:avLst/>
          </a:prstGeom>
          <a:noFill/>
          <a:ln w="9525">
            <a:solidFill>
              <a:schemeClr val="tx1"/>
            </a:solidFill>
            <a:round/>
            <a:headEnd/>
            <a:tailEnd type="triangle" w="med" len="med"/>
          </a:ln>
          <a:effectLst/>
        </p:spPr>
        <p:txBody>
          <a:bodyPr/>
          <a:lstStyle/>
          <a:p>
            <a:endParaRPr lang="en-US"/>
          </a:p>
        </p:txBody>
      </p:sp>
      <p:sp>
        <p:nvSpPr>
          <p:cNvPr id="80918" name="Line 22"/>
          <p:cNvSpPr>
            <a:spLocks noChangeShapeType="1"/>
          </p:cNvSpPr>
          <p:nvPr/>
        </p:nvSpPr>
        <p:spPr bwMode="auto">
          <a:xfrm>
            <a:off x="5029200" y="4191000"/>
            <a:ext cx="914400" cy="228600"/>
          </a:xfrm>
          <a:prstGeom prst="line">
            <a:avLst/>
          </a:prstGeom>
          <a:noFill/>
          <a:ln w="9525">
            <a:solidFill>
              <a:schemeClr val="tx1"/>
            </a:solidFill>
            <a:round/>
            <a:headEnd/>
            <a:tailEnd type="triangle" w="med" len="med"/>
          </a:ln>
          <a:effectLst/>
        </p:spPr>
        <p:txBody>
          <a:bodyPr/>
          <a:lstStyle/>
          <a:p>
            <a:endParaRPr lang="en-US"/>
          </a:p>
        </p:txBody>
      </p:sp>
      <p:grpSp>
        <p:nvGrpSpPr>
          <p:cNvPr id="4" name="Group 23"/>
          <p:cNvGrpSpPr>
            <a:grpSpLocks/>
          </p:cNvGrpSpPr>
          <p:nvPr/>
        </p:nvGrpSpPr>
        <p:grpSpPr bwMode="auto">
          <a:xfrm>
            <a:off x="304800" y="6248400"/>
            <a:ext cx="8458200" cy="366713"/>
            <a:chOff x="192" y="3888"/>
            <a:chExt cx="5328" cy="231"/>
          </a:xfrm>
        </p:grpSpPr>
        <p:sp>
          <p:nvSpPr>
            <p:cNvPr id="80920" name="Line 24"/>
            <p:cNvSpPr>
              <a:spLocks noChangeShapeType="1"/>
            </p:cNvSpPr>
            <p:nvPr/>
          </p:nvSpPr>
          <p:spPr bwMode="auto">
            <a:xfrm>
              <a:off x="192" y="3888"/>
              <a:ext cx="5328" cy="0"/>
            </a:xfrm>
            <a:prstGeom prst="line">
              <a:avLst/>
            </a:prstGeom>
            <a:noFill/>
            <a:ln w="9525">
              <a:solidFill>
                <a:schemeClr val="tx1"/>
              </a:solidFill>
              <a:round/>
              <a:headEnd/>
              <a:tailEnd type="triangle" w="med" len="med"/>
            </a:ln>
            <a:effectLst/>
          </p:spPr>
          <p:txBody>
            <a:bodyPr/>
            <a:lstStyle/>
            <a:p>
              <a:endParaRPr lang="en-US"/>
            </a:p>
          </p:txBody>
        </p:sp>
        <p:sp>
          <p:nvSpPr>
            <p:cNvPr id="80921" name="Text Box 25"/>
            <p:cNvSpPr txBox="1">
              <a:spLocks noChangeArrowheads="1"/>
            </p:cNvSpPr>
            <p:nvPr/>
          </p:nvSpPr>
          <p:spPr bwMode="auto">
            <a:xfrm>
              <a:off x="192" y="3888"/>
              <a:ext cx="388" cy="231"/>
            </a:xfrm>
            <a:prstGeom prst="rect">
              <a:avLst/>
            </a:prstGeom>
            <a:noFill/>
            <a:ln w="9525">
              <a:noFill/>
              <a:miter lim="800000"/>
              <a:headEnd/>
              <a:tailEnd/>
            </a:ln>
            <a:effectLst/>
          </p:spPr>
          <p:txBody>
            <a:bodyPr wrap="none">
              <a:spAutoFit/>
            </a:bodyPr>
            <a:lstStyle/>
            <a:p>
              <a:r>
                <a:rPr lang="en-US"/>
                <a:t>time</a:t>
              </a:r>
            </a:p>
          </p:txBody>
        </p:sp>
        <p:sp>
          <p:nvSpPr>
            <p:cNvPr id="80922" name="Line 26"/>
            <p:cNvSpPr>
              <a:spLocks noChangeShapeType="1"/>
            </p:cNvSpPr>
            <p:nvPr/>
          </p:nvSpPr>
          <p:spPr bwMode="auto">
            <a:xfrm>
              <a:off x="528" y="3888"/>
              <a:ext cx="1776" cy="0"/>
            </a:xfrm>
            <a:prstGeom prst="line">
              <a:avLst/>
            </a:prstGeom>
            <a:noFill/>
            <a:ln w="57150">
              <a:solidFill>
                <a:srgbClr val="0000CC"/>
              </a:solidFill>
              <a:round/>
              <a:headEnd/>
              <a:tailEnd/>
            </a:ln>
            <a:effectLst/>
          </p:spPr>
          <p:txBody>
            <a:bodyPr/>
            <a:lstStyle/>
            <a:p>
              <a:endParaRPr lang="en-US"/>
            </a:p>
          </p:txBody>
        </p:sp>
        <p:sp>
          <p:nvSpPr>
            <p:cNvPr id="80923" name="Line 27"/>
            <p:cNvSpPr>
              <a:spLocks noChangeShapeType="1"/>
            </p:cNvSpPr>
            <p:nvPr/>
          </p:nvSpPr>
          <p:spPr bwMode="auto">
            <a:xfrm>
              <a:off x="3024" y="3888"/>
              <a:ext cx="2256" cy="0"/>
            </a:xfrm>
            <a:prstGeom prst="line">
              <a:avLst/>
            </a:prstGeom>
            <a:noFill/>
            <a:ln w="57150">
              <a:solidFill>
                <a:srgbClr val="0000CC"/>
              </a:solidFill>
              <a:round/>
              <a:headEnd/>
              <a:tailEnd/>
            </a:ln>
            <a:effectLst/>
          </p:spPr>
          <p:txBody>
            <a:bodyPr/>
            <a:lstStyle/>
            <a:p>
              <a:endParaRPr lang="en-US"/>
            </a:p>
          </p:txBody>
        </p:sp>
      </p:gr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6.2|11.6"/>
</p:tagLst>
</file>

<file path=ppt/tags/tag10.xml><?xml version="1.0" encoding="utf-8"?>
<p:tagLst xmlns:a="http://schemas.openxmlformats.org/drawingml/2006/main" xmlns:r="http://schemas.openxmlformats.org/officeDocument/2006/relationships" xmlns:p="http://schemas.openxmlformats.org/presentationml/2006/main">
  <p:tag name="TIMING" val="|42.7"/>
</p:tagLst>
</file>

<file path=ppt/tags/tag11.xml><?xml version="1.0" encoding="utf-8"?>
<p:tagLst xmlns:a="http://schemas.openxmlformats.org/drawingml/2006/main" xmlns:r="http://schemas.openxmlformats.org/officeDocument/2006/relationships" xmlns:p="http://schemas.openxmlformats.org/presentationml/2006/main">
  <p:tag name="TIMING" val="|64|63.9|19.6"/>
</p:tagLst>
</file>

<file path=ppt/tags/tag12.xml><?xml version="1.0" encoding="utf-8"?>
<p:tagLst xmlns:a="http://schemas.openxmlformats.org/drawingml/2006/main" xmlns:r="http://schemas.openxmlformats.org/officeDocument/2006/relationships" xmlns:p="http://schemas.openxmlformats.org/presentationml/2006/main">
  <p:tag name="TIMING" val="|28.2|23|19"/>
</p:tagLst>
</file>

<file path=ppt/tags/tag13.xml><?xml version="1.0" encoding="utf-8"?>
<p:tagLst xmlns:a="http://schemas.openxmlformats.org/drawingml/2006/main" xmlns:r="http://schemas.openxmlformats.org/officeDocument/2006/relationships" xmlns:p="http://schemas.openxmlformats.org/presentationml/2006/main">
  <p:tag name="TIMING" val="|128.8"/>
</p:tagLst>
</file>

<file path=ppt/tags/tag14.xml><?xml version="1.0" encoding="utf-8"?>
<p:tagLst xmlns:a="http://schemas.openxmlformats.org/drawingml/2006/main" xmlns:r="http://schemas.openxmlformats.org/officeDocument/2006/relationships" xmlns:p="http://schemas.openxmlformats.org/presentationml/2006/main">
  <p:tag name="TIMING" val="|16.1|17|16.2|9.9|15.1"/>
</p:tagLst>
</file>

<file path=ppt/tags/tag15.xml><?xml version="1.0" encoding="utf-8"?>
<p:tagLst xmlns:a="http://schemas.openxmlformats.org/drawingml/2006/main" xmlns:r="http://schemas.openxmlformats.org/officeDocument/2006/relationships" xmlns:p="http://schemas.openxmlformats.org/presentationml/2006/main">
  <p:tag name="TIMING" val="|18.6"/>
</p:tagLst>
</file>

<file path=ppt/tags/tag16.xml><?xml version="1.0" encoding="utf-8"?>
<p:tagLst xmlns:a="http://schemas.openxmlformats.org/drawingml/2006/main" xmlns:r="http://schemas.openxmlformats.org/officeDocument/2006/relationships" xmlns:p="http://schemas.openxmlformats.org/presentationml/2006/main">
  <p:tag name="TIMING" val="|8.9|32.9"/>
</p:tagLst>
</file>

<file path=ppt/tags/tag17.xml><?xml version="1.0" encoding="utf-8"?>
<p:tagLst xmlns:a="http://schemas.openxmlformats.org/drawingml/2006/main" xmlns:r="http://schemas.openxmlformats.org/officeDocument/2006/relationships" xmlns:p="http://schemas.openxmlformats.org/presentationml/2006/main">
  <p:tag name="TIMING" val="|8.9|32.9"/>
</p:tagLst>
</file>

<file path=ppt/tags/tag18.xml><?xml version="1.0" encoding="utf-8"?>
<p:tagLst xmlns:a="http://schemas.openxmlformats.org/drawingml/2006/main" xmlns:r="http://schemas.openxmlformats.org/officeDocument/2006/relationships" xmlns:p="http://schemas.openxmlformats.org/presentationml/2006/main">
  <p:tag name="TIMING" val="|11.8|14.2|12.4|2.5|6|10.9|6.1"/>
</p:tagLst>
</file>

<file path=ppt/tags/tag19.xml><?xml version="1.0" encoding="utf-8"?>
<p:tagLst xmlns:a="http://schemas.openxmlformats.org/drawingml/2006/main" xmlns:r="http://schemas.openxmlformats.org/officeDocument/2006/relationships" xmlns:p="http://schemas.openxmlformats.org/presentationml/2006/main">
  <p:tag name="TIMING" val="|29.1|5.6|15.1|56.1|12.6|13.7|4.3|12.4|20.8|5.4|3.1|5.3|7.8"/>
</p:tagLst>
</file>

<file path=ppt/tags/tag2.xml><?xml version="1.0" encoding="utf-8"?>
<p:tagLst xmlns:a="http://schemas.openxmlformats.org/drawingml/2006/main" xmlns:r="http://schemas.openxmlformats.org/officeDocument/2006/relationships" xmlns:p="http://schemas.openxmlformats.org/presentationml/2006/main">
  <p:tag name="TIMING" val="|11.8"/>
</p:tagLst>
</file>

<file path=ppt/tags/tag20.xml><?xml version="1.0" encoding="utf-8"?>
<p:tagLst xmlns:a="http://schemas.openxmlformats.org/drawingml/2006/main" xmlns:r="http://schemas.openxmlformats.org/officeDocument/2006/relationships" xmlns:p="http://schemas.openxmlformats.org/presentationml/2006/main">
  <p:tag name="TIMING" val="|48.2"/>
</p:tagLst>
</file>

<file path=ppt/tags/tag3.xml><?xml version="1.0" encoding="utf-8"?>
<p:tagLst xmlns:a="http://schemas.openxmlformats.org/drawingml/2006/main" xmlns:r="http://schemas.openxmlformats.org/officeDocument/2006/relationships" xmlns:p="http://schemas.openxmlformats.org/presentationml/2006/main">
  <p:tag name="TIMING" val="|43.6"/>
</p:tagLst>
</file>

<file path=ppt/tags/tag4.xml><?xml version="1.0" encoding="utf-8"?>
<p:tagLst xmlns:a="http://schemas.openxmlformats.org/drawingml/2006/main" xmlns:r="http://schemas.openxmlformats.org/officeDocument/2006/relationships" xmlns:p="http://schemas.openxmlformats.org/presentationml/2006/main">
  <p:tag name="TIMING" val="|16.8|8.5|31.7|7.3|17|9.9|13.9|6.3"/>
</p:tagLst>
</file>

<file path=ppt/tags/tag5.xml><?xml version="1.0" encoding="utf-8"?>
<p:tagLst xmlns:a="http://schemas.openxmlformats.org/drawingml/2006/main" xmlns:r="http://schemas.openxmlformats.org/officeDocument/2006/relationships" xmlns:p="http://schemas.openxmlformats.org/presentationml/2006/main">
  <p:tag name="TIMING" val="|48.1"/>
</p:tagLst>
</file>

<file path=ppt/tags/tag6.xml><?xml version="1.0" encoding="utf-8"?>
<p:tagLst xmlns:a="http://schemas.openxmlformats.org/drawingml/2006/main" xmlns:r="http://schemas.openxmlformats.org/officeDocument/2006/relationships" xmlns:p="http://schemas.openxmlformats.org/presentationml/2006/main">
  <p:tag name="TIMING" val="|83.7"/>
</p:tagLst>
</file>

<file path=ppt/tags/tag7.xml><?xml version="1.0" encoding="utf-8"?>
<p:tagLst xmlns:a="http://schemas.openxmlformats.org/drawingml/2006/main" xmlns:r="http://schemas.openxmlformats.org/officeDocument/2006/relationships" xmlns:p="http://schemas.openxmlformats.org/presentationml/2006/main">
  <p:tag name="TIMING" val="|60.5|12.7|19.7"/>
</p:tagLst>
</file>

<file path=ppt/tags/tag8.xml><?xml version="1.0" encoding="utf-8"?>
<p:tagLst xmlns:a="http://schemas.openxmlformats.org/drawingml/2006/main" xmlns:r="http://schemas.openxmlformats.org/officeDocument/2006/relationships" xmlns:p="http://schemas.openxmlformats.org/presentationml/2006/main">
  <p:tag name="TIMING" val="|85.2|14.6"/>
</p:tagLst>
</file>

<file path=ppt/tags/tag9.xml><?xml version="1.0" encoding="utf-8"?>
<p:tagLst xmlns:a="http://schemas.openxmlformats.org/drawingml/2006/main" xmlns:r="http://schemas.openxmlformats.org/officeDocument/2006/relationships" xmlns:p="http://schemas.openxmlformats.org/presentationml/2006/main">
  <p:tag name="TIMING" val="|56.4"/>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arnival">
  <a:themeElements>
    <a:clrScheme name="Carnival">
      <a:dk1>
        <a:sysClr val="windowText" lastClr="000000"/>
      </a:dk1>
      <a:lt1>
        <a:sysClr val="window" lastClr="FFFFFF"/>
      </a:lt1>
      <a:dk2>
        <a:srgbClr val="2A2D6C"/>
      </a:dk2>
      <a:lt2>
        <a:srgbClr val="FCED90"/>
      </a:lt2>
      <a:accent1>
        <a:srgbClr val="E0B602"/>
      </a:accent1>
      <a:accent2>
        <a:srgbClr val="C77D00"/>
      </a:accent2>
      <a:accent3>
        <a:srgbClr val="C43D1F"/>
      </a:accent3>
      <a:accent4>
        <a:srgbClr val="B42469"/>
      </a:accent4>
      <a:accent5>
        <a:srgbClr val="7B309B"/>
      </a:accent5>
      <a:accent6>
        <a:srgbClr val="4560AD"/>
      </a:accent6>
      <a:hlink>
        <a:srgbClr val="118FBF"/>
      </a:hlink>
      <a:folHlink>
        <a:srgbClr val="0CA15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arnival">
      <a:fillStyleLst>
        <a:solidFill>
          <a:schemeClr val="phClr">
            <a:tint val="100000"/>
          </a:schemeClr>
        </a:solidFill>
        <a:gradFill rotWithShape="1">
          <a:gsLst>
            <a:gs pos="0">
              <a:schemeClr val="phClr">
                <a:tint val="75000"/>
                <a:satMod val="170000"/>
              </a:schemeClr>
            </a:gs>
            <a:gs pos="37000">
              <a:schemeClr val="phClr">
                <a:tint val="50000"/>
                <a:satMod val="180000"/>
              </a:schemeClr>
            </a:gs>
            <a:gs pos="50000">
              <a:schemeClr val="phClr">
                <a:tint val="46000"/>
                <a:satMod val="180000"/>
              </a:schemeClr>
            </a:gs>
            <a:gs pos="64000">
              <a:schemeClr val="phClr">
                <a:tint val="50000"/>
                <a:satMod val="180000"/>
              </a:schemeClr>
            </a:gs>
            <a:gs pos="100000">
              <a:schemeClr val="phClr">
                <a:tint val="75000"/>
                <a:satMod val="170000"/>
              </a:schemeClr>
            </a:gs>
          </a:gsLst>
          <a:lin ang="5400000" scaled="0"/>
        </a:gradFill>
        <a:gradFill rotWithShape="1">
          <a:gsLst>
            <a:gs pos="0">
              <a:schemeClr val="phClr">
                <a:shade val="35000"/>
                <a:satMod val="190000"/>
              </a:schemeClr>
            </a:gs>
            <a:gs pos="30000">
              <a:schemeClr val="phClr">
                <a:shade val="64000"/>
                <a:satMod val="165000"/>
              </a:schemeClr>
            </a:gs>
            <a:gs pos="46000">
              <a:schemeClr val="phClr">
                <a:shade val="74000"/>
                <a:satMod val="165000"/>
              </a:schemeClr>
            </a:gs>
            <a:gs pos="56000">
              <a:schemeClr val="phClr">
                <a:shade val="74000"/>
                <a:satMod val="165000"/>
              </a:schemeClr>
            </a:gs>
            <a:gs pos="70000">
              <a:schemeClr val="phClr">
                <a:shade val="64000"/>
                <a:satMod val="165000"/>
              </a:schemeClr>
            </a:gs>
            <a:gs pos="100000">
              <a:schemeClr val="phClr">
                <a:shade val="35000"/>
                <a:satMod val="190000"/>
              </a:schemeClr>
            </a:gs>
          </a:gsLst>
          <a:lin ang="5400000" scaled="0"/>
        </a:gradFill>
      </a:fillStyleLst>
      <a:lnStyleLst>
        <a:ln w="5000">
          <a:solidFill>
            <a:schemeClr val="phClr"/>
          </a:solidFill>
          <a:prstDash val="solid"/>
        </a:ln>
        <a:ln w="12700">
          <a:solidFill>
            <a:schemeClr val="phClr"/>
          </a:solidFill>
          <a:prstDash val="solid"/>
        </a:ln>
        <a:ln w="28100">
          <a:solidFill>
            <a:schemeClr val="phClr"/>
          </a:solidFill>
          <a:prstDash val="solid"/>
        </a:ln>
      </a:lnStyleLst>
      <a:effectStyleLst>
        <a:effectStyle>
          <a:effectLst>
            <a:outerShdw blurRad="39000" dist="25400" dir="5400000">
              <a:srgbClr val="1A0000">
                <a:alpha val="35000"/>
              </a:srgbClr>
            </a:outerShdw>
          </a:effectLst>
        </a:effectStyle>
        <a:effectStyle>
          <a:effectLst>
            <a:outerShdw blurRad="39000" dist="25000" dir="5400000">
              <a:srgbClr val="1A0000">
                <a:alpha val="40000"/>
              </a:srgbClr>
            </a:outerShdw>
          </a:effectLst>
        </a:effectStyle>
        <a:effectStyle>
          <a:effectLst>
            <a:outerShdw blurRad="39000" dist="25000" dir="5400000">
              <a:srgbClr val="000000">
                <a:alpha val="40000"/>
              </a:srgbClr>
            </a:outerShdw>
          </a:effectLst>
          <a:scene3d>
            <a:camera prst="orthographicFront">
              <a:rot lat="0" lon="0" rev="0"/>
            </a:camera>
            <a:lightRig rig="contrasting" dir="tr">
              <a:rot lat="0" lon="0" rev="7000000"/>
            </a:lightRig>
          </a:scene3d>
          <a:sp3d prstMaterial="powder">
            <a:bevelT w="110000" h="50000"/>
          </a:sp3d>
        </a:effectStyle>
      </a:effectStyleLst>
      <a:bgFillStyleLst>
        <a:solidFill>
          <a:schemeClr val="phClr">
            <a:tint val="100000"/>
          </a:schemeClr>
        </a:solidFill>
        <a:gradFill rotWithShape="1">
          <a:gsLst>
            <a:gs pos="0">
              <a:schemeClr val="phClr">
                <a:shade val="68000"/>
                <a:satMod val="150000"/>
              </a:schemeClr>
            </a:gs>
            <a:gs pos="40000">
              <a:schemeClr val="phClr">
                <a:tint val="90000"/>
                <a:satMod val="220000"/>
              </a:schemeClr>
            </a:gs>
            <a:gs pos="50000">
              <a:schemeClr val="phClr">
                <a:tint val="86500"/>
                <a:satMod val="255000"/>
              </a:schemeClr>
            </a:gs>
            <a:gs pos="53000">
              <a:schemeClr val="phClr">
                <a:tint val="86500"/>
                <a:satMod val="255000"/>
              </a:schemeClr>
            </a:gs>
            <a:gs pos="62000">
              <a:schemeClr val="phClr">
                <a:tint val="90000"/>
                <a:satMod val="220000"/>
              </a:schemeClr>
            </a:gs>
            <a:gs pos="100000">
              <a:schemeClr val="phClr">
                <a:shade val="68000"/>
                <a:satMod val="150000"/>
              </a:schemeClr>
            </a:gs>
          </a:gsLst>
          <a:lin ang="5400000" scaled="0"/>
        </a:gradFill>
        <a:blipFill>
          <a:blip xmlns:r="http://schemas.openxmlformats.org/officeDocument/2006/relationships" r:embed="rId1">
            <a:duotone>
              <a:schemeClr val="phClr">
                <a:tint val="95000"/>
                <a:satMod val="190000"/>
              </a:schemeClr>
              <a:schemeClr val="phClr">
                <a:shade val="78000"/>
                <a:satMod val="18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Carnival</Template>
  <TotalTime>4267</TotalTime>
  <Words>7145</Words>
  <Application>Microsoft Macintosh PowerPoint</Application>
  <PresentationFormat>On-screen Show (4:3)</PresentationFormat>
  <Paragraphs>1352</Paragraphs>
  <Slides>61</Slides>
  <Notes>50</Notes>
  <HiddenSlides>10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61</vt:i4>
      </vt:variant>
    </vt:vector>
  </HeadingPairs>
  <TitlesOfParts>
    <vt:vector size="63" baseType="lpstr">
      <vt:lpstr>Carnival</vt:lpstr>
      <vt:lpstr>Visio</vt:lpstr>
      <vt:lpstr>Improving the Privacy of Wireless Protocols</vt:lpstr>
      <vt:lpstr>PowerPoint Presentation</vt:lpstr>
      <vt:lpstr>PowerPoint Presentation</vt:lpstr>
      <vt:lpstr>What can Protocol Control Info Reveal?</vt:lpstr>
      <vt:lpstr>What can Protocol Control Info Reveal?</vt:lpstr>
      <vt:lpstr>Who Might be Tracking You?</vt:lpstr>
      <vt:lpstr>Outline</vt:lpstr>
      <vt:lpstr>Best Security Practices Today</vt:lpstr>
      <vt:lpstr>Identifiers</vt:lpstr>
      <vt:lpstr>Identifiers</vt:lpstr>
      <vt:lpstr>Identifiers</vt:lpstr>
      <vt:lpstr>Implicit Identifiers by Example</vt:lpstr>
      <vt:lpstr>Tracking Example</vt:lpstr>
      <vt:lpstr>Problem: Long-term Linkability</vt:lpstr>
      <vt:lpstr>Implicit Identifiers by Example</vt:lpstr>
      <vt:lpstr>Tracking Example</vt:lpstr>
      <vt:lpstr>Problem: Short-term Linkability</vt:lpstr>
      <vt:lpstr>Problem: Short-term Linkability</vt:lpstr>
      <vt:lpstr>Fingerprint Accuracy</vt:lpstr>
      <vt:lpstr>Fingerprint Accuracy</vt:lpstr>
      <vt:lpstr>Is There a Common Defense?</vt:lpstr>
      <vt:lpstr>Goal: Make All Bits Appear Random</vt:lpstr>
      <vt:lpstr>Goal: Make All Bits Appear Random</vt:lpstr>
      <vt:lpstr>Outline</vt:lpstr>
      <vt:lpstr>Design Requirements</vt:lpstr>
      <vt:lpstr>Solution Summary</vt:lpstr>
      <vt:lpstr>Straw man: Encrypt Everything</vt:lpstr>
      <vt:lpstr>Straw man: Symmetric Key Protocol</vt:lpstr>
      <vt:lpstr>Straw man: Symmetric Key Protocol</vt:lpstr>
      <vt:lpstr>Straw man: Public Key Protocol</vt:lpstr>
      <vt:lpstr>Solution Summary</vt:lpstr>
      <vt:lpstr>SlyFi</vt:lpstr>
      <vt:lpstr>SlyFi</vt:lpstr>
      <vt:lpstr>SlyFi: Data Transport</vt:lpstr>
      <vt:lpstr>SlyFi: Discovery/Binding</vt:lpstr>
      <vt:lpstr>SlyFi: Discovery/Binding</vt:lpstr>
      <vt:lpstr>SlyFi: Putting it Together</vt:lpstr>
      <vt:lpstr>Solution Summary</vt:lpstr>
      <vt:lpstr>Outline</vt:lpstr>
      <vt:lpstr>Problem: Commercial AP Selection</vt:lpstr>
      <vt:lpstr>Goal: Provide More Information</vt:lpstr>
      <vt:lpstr>Goal: Wifi-Reports</vt:lpstr>
      <vt:lpstr>Design Challenges</vt:lpstr>
      <vt:lpstr>Design Requirements</vt:lpstr>
      <vt:lpstr>Straw men Protocols</vt:lpstr>
      <vt:lpstr>Report Protocol</vt:lpstr>
      <vt:lpstr>Report Protocol</vt:lpstr>
      <vt:lpstr>Summary</vt:lpstr>
      <vt:lpstr>Backup Slides</vt:lpstr>
      <vt:lpstr>Geo-fencing</vt:lpstr>
      <vt:lpstr>Geo-fencing</vt:lpstr>
      <vt:lpstr>Geo-fencing Results</vt:lpstr>
      <vt:lpstr>Challenge: Filtering without Identifiers</vt:lpstr>
      <vt:lpstr>Wireless Data Privacy</vt:lpstr>
      <vt:lpstr>Wireless Information Privacy</vt:lpstr>
      <vt:lpstr>Best Security Practices Today</vt:lpstr>
      <vt:lpstr>Implicit Identifiers by Example</vt:lpstr>
      <vt:lpstr>Implicit Identifiers by Example</vt:lpstr>
      <vt:lpstr>Implicit Identifiers by Example</vt:lpstr>
      <vt:lpstr>How Bad Is The Situation?</vt:lpstr>
      <vt:lpstr>Features Combine to Find More Users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Networks at the Edge: Problems and Opportunities in Residential Wireless Networks</dc:title>
  <dc:creator>srini</dc:creator>
  <cp:lastModifiedBy>Srinivasan Seshan</cp:lastModifiedBy>
  <cp:revision>80</cp:revision>
  <dcterms:created xsi:type="dcterms:W3CDTF">2006-08-16T00:00:00Z</dcterms:created>
  <dcterms:modified xsi:type="dcterms:W3CDTF">2011-04-07T18:46:48Z</dcterms:modified>
</cp:coreProperties>
</file>