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5" r:id="rId1"/>
  </p:sldMasterIdLst>
  <p:notesMasterIdLst>
    <p:notesMasterId r:id="rId31"/>
  </p:notesMasterIdLst>
  <p:handoutMasterIdLst>
    <p:handoutMasterId r:id="rId32"/>
  </p:handoutMasterIdLst>
  <p:sldIdLst>
    <p:sldId id="1015" r:id="rId2"/>
    <p:sldId id="1041" r:id="rId3"/>
    <p:sldId id="976" r:id="rId4"/>
    <p:sldId id="977" r:id="rId5"/>
    <p:sldId id="1016" r:id="rId6"/>
    <p:sldId id="1017" r:id="rId7"/>
    <p:sldId id="990" r:id="rId8"/>
    <p:sldId id="1026" r:id="rId9"/>
    <p:sldId id="999" r:id="rId10"/>
    <p:sldId id="1040" r:id="rId11"/>
    <p:sldId id="1008" r:id="rId12"/>
    <p:sldId id="1014" r:id="rId13"/>
    <p:sldId id="1003" r:id="rId14"/>
    <p:sldId id="1031" r:id="rId15"/>
    <p:sldId id="1032" r:id="rId16"/>
    <p:sldId id="1033" r:id="rId17"/>
    <p:sldId id="1030" r:id="rId18"/>
    <p:sldId id="1034" r:id="rId19"/>
    <p:sldId id="1038" r:id="rId20"/>
    <p:sldId id="1035" r:id="rId21"/>
    <p:sldId id="1036" r:id="rId22"/>
    <p:sldId id="1037" r:id="rId23"/>
    <p:sldId id="963" r:id="rId24"/>
    <p:sldId id="966" r:id="rId25"/>
    <p:sldId id="1025" r:id="rId26"/>
    <p:sldId id="1020" r:id="rId27"/>
    <p:sldId id="1021" r:id="rId28"/>
    <p:sldId id="647" r:id="rId29"/>
    <p:sldId id="1005" r:id="rId3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CC00CC"/>
    <a:srgbClr val="FF0066"/>
    <a:srgbClr val="CCECFF"/>
    <a:srgbClr val="FF0000"/>
    <a:srgbClr val="FFFF00"/>
    <a:srgbClr val="8FBCFF"/>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70420" autoAdjust="0"/>
  </p:normalViewPr>
  <p:slideViewPr>
    <p:cSldViewPr snapToGrid="0" snapToObjects="1">
      <p:cViewPr varScale="1">
        <p:scale>
          <a:sx n="132" d="100"/>
          <a:sy n="132" d="100"/>
        </p:scale>
        <p:origin x="-2934" y="-78"/>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822" y="-72"/>
      </p:cViewPr>
      <p:guideLst>
        <p:guide orient="horz" pos="3025"/>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168" tIns="48083" rIns="96168" bIns="48083" numCol="1" anchor="t" anchorCtr="0" compatLnSpc="1">
            <a:prstTxWarp prst="textNoShape">
              <a:avLst/>
            </a:prstTxWarp>
          </a:bodyPr>
          <a:lstStyle>
            <a:lvl1pPr defTabSz="960438" eaLnBrk="0" hangingPunct="0">
              <a:defRPr sz="1100">
                <a:latin typeface="Times New Roman" pitchFamily="18" charset="0"/>
              </a:defRPr>
            </a:lvl1pPr>
          </a:lstStyle>
          <a:p>
            <a:pPr>
              <a:defRPr/>
            </a:pPr>
            <a:endParaRPr lang="en-US"/>
          </a:p>
        </p:txBody>
      </p:sp>
      <p:sp>
        <p:nvSpPr>
          <p:cNvPr id="122883"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6168" tIns="48083" rIns="96168" bIns="48083" numCol="1" anchor="t" anchorCtr="0" compatLnSpc="1">
            <a:prstTxWarp prst="textNoShape">
              <a:avLst/>
            </a:prstTxWarp>
          </a:bodyPr>
          <a:lstStyle>
            <a:lvl1pPr algn="r" defTabSz="960438" eaLnBrk="0" hangingPunct="0">
              <a:defRPr sz="1100">
                <a:latin typeface="Times New Roman" pitchFamily="18" charset="0"/>
              </a:defRPr>
            </a:lvl1pPr>
          </a:lstStyle>
          <a:p>
            <a:pPr>
              <a:defRPr/>
            </a:pPr>
            <a:endParaRPr lang="en-US"/>
          </a:p>
        </p:txBody>
      </p:sp>
      <p:sp>
        <p:nvSpPr>
          <p:cNvPr id="122884"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6168" tIns="48083" rIns="96168" bIns="48083" numCol="1" anchor="b" anchorCtr="0" compatLnSpc="1">
            <a:prstTxWarp prst="textNoShape">
              <a:avLst/>
            </a:prstTxWarp>
          </a:bodyPr>
          <a:lstStyle>
            <a:lvl1pPr defTabSz="960438" eaLnBrk="0" hangingPunct="0">
              <a:defRPr sz="1100">
                <a:latin typeface="Times New Roman" pitchFamily="18" charset="0"/>
              </a:defRPr>
            </a:lvl1pPr>
          </a:lstStyle>
          <a:p>
            <a:pPr>
              <a:defRPr/>
            </a:pPr>
            <a:endParaRPr lang="en-US"/>
          </a:p>
        </p:txBody>
      </p:sp>
      <p:sp>
        <p:nvSpPr>
          <p:cNvPr id="122885"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6168" tIns="48083" rIns="96168" bIns="48083" numCol="1" anchor="b" anchorCtr="0" compatLnSpc="1">
            <a:prstTxWarp prst="textNoShape">
              <a:avLst/>
            </a:prstTxWarp>
          </a:bodyPr>
          <a:lstStyle>
            <a:lvl1pPr algn="r" defTabSz="960438" eaLnBrk="0" hangingPunct="0">
              <a:defRPr sz="1100">
                <a:latin typeface="Times New Roman" pitchFamily="18" charset="0"/>
              </a:defRPr>
            </a:lvl1pPr>
          </a:lstStyle>
          <a:p>
            <a:pPr>
              <a:defRPr/>
            </a:pPr>
            <a:fld id="{F0F7559B-1D40-4E74-BF66-48D68D53E71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152" tIns="48076" rIns="96152" bIns="48076" numCol="1" anchor="t" anchorCtr="0" compatLnSpc="1">
            <a:prstTxWarp prst="textNoShape">
              <a:avLst/>
            </a:prstTxWarp>
          </a:bodyPr>
          <a:lstStyle>
            <a:lvl1pPr defTabSz="960438" eaLnBrk="0" hangingPunct="0">
              <a:defRPr sz="1100">
                <a:latin typeface="Times New Roman" pitchFamily="18" charset="0"/>
              </a:defRPr>
            </a:lvl1pPr>
          </a:lstStyle>
          <a:p>
            <a:pPr>
              <a:defRPr/>
            </a:pPr>
            <a:endParaRPr lang="en-US"/>
          </a:p>
        </p:txBody>
      </p:sp>
      <p:sp>
        <p:nvSpPr>
          <p:cNvPr id="46083"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152" tIns="48076" rIns="96152" bIns="48076" numCol="1" anchor="t" anchorCtr="0" compatLnSpc="1">
            <a:prstTxWarp prst="textNoShape">
              <a:avLst/>
            </a:prstTxWarp>
          </a:bodyPr>
          <a:lstStyle>
            <a:lvl1pPr algn="r" defTabSz="960438" eaLnBrk="0" hangingPunct="0">
              <a:defRPr sz="1100">
                <a:latin typeface="Times New Roman" pitchFamily="18"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8888" y="719138"/>
            <a:ext cx="4802187" cy="3602037"/>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976313" y="4560888"/>
            <a:ext cx="5362575" cy="4321175"/>
          </a:xfrm>
          <a:prstGeom prst="rect">
            <a:avLst/>
          </a:prstGeom>
          <a:noFill/>
          <a:ln w="9525">
            <a:noFill/>
            <a:miter lim="800000"/>
            <a:headEnd/>
            <a:tailEnd/>
          </a:ln>
        </p:spPr>
        <p:txBody>
          <a:bodyPr vert="horz" wrap="square" lIns="96152" tIns="48076" rIns="96152" bIns="4807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152" tIns="48076" rIns="96152" bIns="48076" numCol="1" anchor="b" anchorCtr="0" compatLnSpc="1">
            <a:prstTxWarp prst="textNoShape">
              <a:avLst/>
            </a:prstTxWarp>
          </a:bodyPr>
          <a:lstStyle>
            <a:lvl1pPr defTabSz="960438" eaLnBrk="0" hangingPunct="0">
              <a:defRPr sz="1100">
                <a:latin typeface="Times New Roman" pitchFamily="18" charset="0"/>
              </a:defRPr>
            </a:lvl1pPr>
          </a:lstStyle>
          <a:p>
            <a:pPr>
              <a:defRPr/>
            </a:pPr>
            <a:endParaRPr lang="en-US"/>
          </a:p>
        </p:txBody>
      </p:sp>
      <p:sp>
        <p:nvSpPr>
          <p:cNvPr id="46087"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152" tIns="48076" rIns="96152" bIns="48076" numCol="1" anchor="b" anchorCtr="0" compatLnSpc="1">
            <a:prstTxWarp prst="textNoShape">
              <a:avLst/>
            </a:prstTxWarp>
          </a:bodyPr>
          <a:lstStyle>
            <a:lvl1pPr algn="r" defTabSz="960438" eaLnBrk="0" hangingPunct="0">
              <a:defRPr sz="1100">
                <a:latin typeface="Times New Roman" pitchFamily="18" charset="0"/>
              </a:defRPr>
            </a:lvl1pPr>
          </a:lstStyle>
          <a:p>
            <a:pPr>
              <a:defRPr/>
            </a:pPr>
            <a:fld id="{BEA85DD5-054D-43C9-AEE2-1D75BD499BB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p:spPr>
        <p:txBody>
          <a:bodyPr/>
          <a:lstStyle/>
          <a:p>
            <a:r>
              <a:rPr lang="en-US" smtClean="0"/>
              <a:t>Good morning. Thank you for the honor of addressing PCAST.   I am here to talk about networking and information technology, but I will talk more generally about computer science as it is the scientific discipline that underlies networking and information technology.  </a:t>
            </a:r>
          </a:p>
        </p:txBody>
      </p:sp>
      <p:sp>
        <p:nvSpPr>
          <p:cNvPr id="16387" name="Slide Number Placeholder 3"/>
          <p:cNvSpPr>
            <a:spLocks noGrp="1"/>
          </p:cNvSpPr>
          <p:nvPr>
            <p:ph type="sldNum" sz="quarter" idx="5"/>
          </p:nvPr>
        </p:nvSpPr>
        <p:spPr>
          <a:noFill/>
        </p:spPr>
        <p:txBody>
          <a:bodyPr/>
          <a:lstStyle/>
          <a:p>
            <a:fld id="{A7DCB677-C732-4530-90D6-3EE91D2AECC8}"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F987CBC5-98EE-4B6D-91B4-F1346D4DB0F5}" type="slidenum">
              <a:rPr lang="en-US" smtClean="0"/>
              <a:pPr/>
              <a:t>10</a:t>
            </a:fld>
            <a:endParaRPr lang="en-US" smtClean="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xfrm>
            <a:off x="976313" y="4560888"/>
            <a:ext cx="5362575" cy="4886325"/>
          </a:xfrm>
          <a:noFill/>
          <a:ln/>
        </p:spPr>
        <p:txBody>
          <a:bodyPr/>
          <a:lstStyle/>
          <a:p>
            <a:r>
              <a:rPr lang="en-US" sz="900" dirty="0" smtClean="0"/>
              <a:t>The success of Google, for example, relies on layers and layers of abstraction so that at the very top, all you care about as a user is typing in a few words into a box.</a:t>
            </a:r>
          </a:p>
          <a:p>
            <a:endParaRPr lang="en-US" sz="900" dirty="0" smtClean="0"/>
          </a:p>
          <a:p>
            <a:r>
              <a:rPr lang="en-US" sz="900" dirty="0" smtClean="0"/>
              <a:t>But at the very bottom, is the electronics that give us 0’s and 1’s, computer science’s most basic abstraction.  This NOT gate shows a transistor in saturation turning an input of 1 (high voltage) to an output of 0 (low voltage).  On top of that we build chips and microprocessors like this dual core processor.  Jumping up a few layers, we get to server farms; here is Google’s server farm on the Columbia River in Oregon.  On top of that are software systems that make sure the server farm runs reliably, including the </a:t>
            </a:r>
            <a:r>
              <a:rPr lang="en-US" sz="900" dirty="0" err="1" smtClean="0"/>
              <a:t>Paxos</a:t>
            </a:r>
            <a:r>
              <a:rPr lang="en-US" sz="900" dirty="0" smtClean="0"/>
              <a:t> algorithm that solves the distributed consensus problem despite the presence of faulty nodes.  On top of that is a programming model, inspired by two primitives—Map and Reduce—commonly found in functional programming languages, that makes effective use of the inherent parallelism across the servers.  On top of that is the well-known </a:t>
            </a:r>
            <a:r>
              <a:rPr lang="en-US" sz="900" dirty="0" err="1" smtClean="0"/>
              <a:t>PageRank</a:t>
            </a:r>
            <a:r>
              <a:rPr lang="en-US" sz="900" dirty="0" smtClean="0"/>
              <a:t> algorithm that was seminal in Google’s original search engine; alongside that is a data structure—essentially an index—that abstractly represents the entire Web and enables Google’s search algorithm to run efficiently. And finally, on top of that is the query you type in.  The point is that at any one of these layers, you can completely ignore all the details of layers below: if you are designing a faster search algorithm, you don’t have to worry about transistors, you don’t have to worry about servers failing, and you don’t have to worry about how to debug your parallel program.</a:t>
            </a:r>
          </a:p>
          <a:p>
            <a:endParaRPr lang="en-US" sz="900" dirty="0" smtClean="0"/>
          </a:p>
          <a:p>
            <a:r>
              <a:rPr lang="en-US" sz="900" dirty="0" smtClean="0"/>
              <a:t>The specific abstractions that Google implemented, listed on the left, rely on decades of fundamental advances in basic research in computer science, much funded by DARPA and NSF: from digital circuits to systems to languages and software engineering to algorithms and data structures, to information retrieval, to language technologies.  Throughout all these layers of abstraction are </a:t>
            </a:r>
            <a:r>
              <a:rPr lang="en-US" sz="900" b="1" dirty="0" smtClean="0"/>
              <a:t>core algorithms</a:t>
            </a:r>
            <a:r>
              <a:rPr lang="en-US" sz="900" dirty="0" smtClean="0"/>
              <a:t>, e.g., the </a:t>
            </a:r>
            <a:r>
              <a:rPr lang="en-US" sz="900" dirty="0" err="1" smtClean="0"/>
              <a:t>PageRank</a:t>
            </a:r>
            <a:r>
              <a:rPr lang="en-US" sz="900" dirty="0" smtClean="0"/>
              <a:t> algorithm rates the relative importance of web pages by examining the entire link structure of the web.  The </a:t>
            </a:r>
            <a:r>
              <a:rPr lang="en-US" sz="900" dirty="0" err="1" smtClean="0"/>
              <a:t>Paxos</a:t>
            </a:r>
            <a:r>
              <a:rPr lang="en-US" sz="900" dirty="0" smtClean="0"/>
              <a:t> algorithm allows us in software to provide the illusion of reliability in the face of inevitable hardware failure.</a:t>
            </a:r>
          </a:p>
          <a:p>
            <a:endParaRPr lang="en-US" sz="900" dirty="0" smtClean="0"/>
          </a:p>
          <a:p>
            <a:endParaRPr lang="en-US" sz="9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32072D6C-8A8E-43C8-8141-38B86E37E404}" type="slidenum">
              <a:rPr lang="en-US" smtClean="0"/>
              <a:pPr/>
              <a:t>11</a:t>
            </a:fld>
            <a:endParaRPr lang="en-US" smtClean="0"/>
          </a:p>
        </p:txBody>
      </p:sp>
      <p:sp>
        <p:nvSpPr>
          <p:cNvPr id="36866" name="Rectangle 2"/>
          <p:cNvSpPr>
            <a:spLocks noGrp="1" noRot="1" noChangeAspect="1" noChangeArrowheads="1" noTextEdit="1"/>
          </p:cNvSpPr>
          <p:nvPr>
            <p:ph type="sldImg"/>
          </p:nvPr>
        </p:nvSpPr>
        <p:spPr>
          <a:xfrm>
            <a:off x="1260475" y="719138"/>
            <a:ext cx="4802188" cy="3602037"/>
          </a:xfrm>
          <a:ln/>
        </p:spPr>
      </p:sp>
      <p:sp>
        <p:nvSpPr>
          <p:cNvPr id="36867" name="Rectangle 3"/>
          <p:cNvSpPr>
            <a:spLocks noGrp="1" noChangeArrowheads="1"/>
          </p:cNvSpPr>
          <p:nvPr>
            <p:ph type="body" idx="1"/>
          </p:nvPr>
        </p:nvSpPr>
        <p:spPr>
          <a:noFill/>
          <a:ln/>
        </p:spPr>
        <p:txBody>
          <a:bodyPr/>
          <a:lstStyle/>
          <a:p>
            <a:r>
              <a:rPr lang="en-US" sz="800" dirty="0" smtClean="0"/>
              <a:t>My second story is about model checking.  Model checking is a technique in computer science used to verify that a system is correct with respect to a specification.  We care about verification to save money and to save lives.  Model checking takes two inputs, a model, M, and a property, P, e.g., here M is a model of the four-way traffic light controlling this intersection and P is the property that there will be no collisions.  Another property might be No Gridlock.  Given these two inputs the model checker will automatically answer either, yes, M satisfies P, or no, and here’s an example of why not; for example, it might give a sequence of states which ends where the traffic light is green for both of these cars and a collision can occur.</a:t>
            </a:r>
          </a:p>
          <a:p>
            <a:endParaRPr lang="en-US" sz="800" dirty="0" smtClean="0"/>
          </a:p>
          <a:p>
            <a:r>
              <a:rPr lang="en-US" sz="800" dirty="0" smtClean="0"/>
              <a:t>When this technique was introduced in 1981, it could handle state spaces on the order of 10^4 states.  Then in the mid-80s, through a brilliant insight, Ken McMillan, as just a first-year graduate student at Carnegie Mellon working under Ed Clarke, made a major breakthrough.  McMillan showed how to use a data structure</a:t>
            </a:r>
            <a:r>
              <a:rPr lang="en-US" sz="800" baseline="0" dirty="0" smtClean="0"/>
              <a:t>, </a:t>
            </a:r>
            <a:r>
              <a:rPr lang="en-US" sz="800" dirty="0" smtClean="0"/>
              <a:t>invented by Randy Bryant, called an ordered binary decision diagram to handle state spaces on the order of 10^20 and beyond.  To emphasize, just by a clever use of a data structure, there was a gain of 16 orders of magnitude in the size of the state space model checking could handle.</a:t>
            </a:r>
          </a:p>
          <a:p>
            <a:endParaRPr lang="en-US" sz="800" dirty="0" smtClean="0"/>
          </a:p>
          <a:p>
            <a:r>
              <a:rPr lang="en-US" sz="800" dirty="0" smtClean="0"/>
              <a:t>By the mid-90s hardware companies such as Intel, IBM, and Fujitsu were using model checking routinely, side-by-side with simulation, for verifying circuits and microprocessors.  But what about software?  The next major breakthrough came from a group of researchers at Microsoft Research in the early 2000s.  They combined model checking with other techniques, such as static analysis and theorem proving, to build a tool to find bugs in device driver code, the source of a large percentage of crashes in Windows.  By 2004 the project transferred from research to the development organization.</a:t>
            </a:r>
          </a:p>
          <a:p>
            <a:endParaRPr lang="en-US" sz="800" dirty="0" smtClean="0"/>
          </a:p>
          <a:p>
            <a:r>
              <a:rPr lang="en-US" sz="800" dirty="0" smtClean="0"/>
              <a:t>Three points to this story:</a:t>
            </a:r>
          </a:p>
          <a:p>
            <a:pPr>
              <a:buFontTx/>
              <a:buChar char="•"/>
            </a:pPr>
            <a:r>
              <a:rPr lang="en-US" sz="800" dirty="0" smtClean="0"/>
              <a:t> First, it is not just algorithms but data structures that can speed up performance or handle systems at scale.</a:t>
            </a:r>
          </a:p>
          <a:p>
            <a:pPr>
              <a:buFontTx/>
              <a:buChar char="•"/>
            </a:pPr>
            <a:r>
              <a:rPr lang="en-US" sz="800" dirty="0" smtClean="0"/>
              <a:t> Second, patience in basic research pays. It took 1.5-2 decades for model checking to scale for industrial use, but now companies like Intel, IBM, and Microsoft can’t live without it.  Long-term sustained federal investments of such research can have a huge payoff.</a:t>
            </a:r>
          </a:p>
          <a:p>
            <a:pPr>
              <a:buFontTx/>
              <a:buChar char="•"/>
            </a:pPr>
            <a:r>
              <a:rPr lang="en-US" sz="800" dirty="0" smtClean="0"/>
              <a:t> Third, fundamental advances in computer science have unforeseen applications and thus can have payoffs beyond original intentions.</a:t>
            </a:r>
          </a:p>
          <a:p>
            <a:pPr marL="742950" lvl="1" indent="-285750">
              <a:buFontTx/>
              <a:buChar char="•"/>
            </a:pPr>
            <a:r>
              <a:rPr lang="en-US" sz="800" dirty="0" smtClean="0"/>
              <a:t>For example, in </a:t>
            </a:r>
            <a:r>
              <a:rPr lang="en-US" sz="800" dirty="0" err="1" smtClean="0"/>
              <a:t>cybersecurity</a:t>
            </a:r>
            <a:r>
              <a:rPr lang="en-US" sz="800" dirty="0" smtClean="0"/>
              <a:t>, analysis techniques like model checking are now in prevalent use to detect security vulnerabilities in software.  Had we not done the basic research on these techniques decades ago, we would be more hosed in </a:t>
            </a:r>
            <a:r>
              <a:rPr lang="en-US" sz="800" dirty="0" err="1" smtClean="0"/>
              <a:t>cybersecurity</a:t>
            </a:r>
            <a:r>
              <a:rPr lang="en-US" sz="800" dirty="0" smtClean="0"/>
              <a:t> than we are today. And if we want to stay ahead of the bad guys, we need to be doing the research today to be ready for the </a:t>
            </a:r>
            <a:r>
              <a:rPr lang="en-US" sz="800" dirty="0" err="1" smtClean="0"/>
              <a:t>cyberattacks</a:t>
            </a:r>
            <a:r>
              <a:rPr lang="en-US" sz="800" dirty="0" smtClean="0"/>
              <a:t> of tomorrow.</a:t>
            </a:r>
          </a:p>
          <a:p>
            <a:pPr marL="742950" lvl="1" indent="-285750">
              <a:buFontTx/>
              <a:buChar char="•"/>
            </a:pPr>
            <a:r>
              <a:rPr lang="en-US" sz="800" dirty="0" smtClean="0"/>
              <a:t>More recently, and quite excitingly, these formal analysis techniques are now being successfully applied in other sciences and engineering, e.g., in biology they are used to model and predict the dynamics of biological systems, from proteins to cells to organisms.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A1EAE14D-0CF1-469E-A563-28B139A81C86}" type="slidenum">
              <a:rPr lang="en-US" smtClean="0"/>
              <a:pPr/>
              <a:t>12</a:t>
            </a:fld>
            <a:endParaRPr lang="en-US" smtClean="0"/>
          </a:p>
        </p:txBody>
      </p:sp>
      <p:sp>
        <p:nvSpPr>
          <p:cNvPr id="38914"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729" tIns="48365" rIns="96729" bIns="48365" anchor="b"/>
          <a:lstStyle/>
          <a:p>
            <a:pPr algn="r" defTabSz="966788"/>
            <a:fld id="{5E6337E8-694B-4446-998A-0F5C9B62FAFC}" type="slidenum">
              <a:rPr lang="en-US" sz="1400"/>
              <a:pPr algn="r" defTabSz="966788"/>
              <a:t>12</a:t>
            </a:fld>
            <a:endParaRPr lang="en-US" sz="1400"/>
          </a:p>
        </p:txBody>
      </p:sp>
      <p:sp>
        <p:nvSpPr>
          <p:cNvPr id="38915" name="Rectangle 2"/>
          <p:cNvSpPr>
            <a:spLocks noGrp="1" noRot="1" noChangeAspect="1" noChangeArrowheads="1" noTextEdit="1"/>
          </p:cNvSpPr>
          <p:nvPr>
            <p:ph type="sldImg"/>
          </p:nvPr>
        </p:nvSpPr>
        <p:spPr>
          <a:xfrm>
            <a:off x="1257300" y="720725"/>
            <a:ext cx="4800600" cy="3600450"/>
          </a:xfrm>
          <a:ln/>
        </p:spPr>
      </p:sp>
      <p:sp>
        <p:nvSpPr>
          <p:cNvPr id="38916" name="Rectangle 3"/>
          <p:cNvSpPr>
            <a:spLocks noGrp="1" noChangeArrowheads="1"/>
          </p:cNvSpPr>
          <p:nvPr>
            <p:ph type="body" idx="1"/>
          </p:nvPr>
        </p:nvSpPr>
        <p:spPr>
          <a:xfrm>
            <a:off x="731838" y="4560888"/>
            <a:ext cx="5851525" cy="4319587"/>
          </a:xfrm>
          <a:noFill/>
          <a:ln/>
        </p:spPr>
        <p:txBody>
          <a:bodyPr lIns="96729" tIns="48365" rIns="96729" bIns="48365"/>
          <a:lstStyle/>
          <a:p>
            <a:pPr eaLnBrk="1" hangingPunct="1"/>
            <a:r>
              <a:rPr lang="en-US" dirty="0" smtClean="0"/>
              <a:t>My third story is machine learning.  Machine learning is a technique in computer science used to analyze large data sets. One kind of machine learning task is to classify or cluster data points.  Here we have a set of points, some labeled as faces and others as non-faces.  If we can learn the function that separates faces from non-faces, then for any given new image we can classify it automatically.</a:t>
            </a:r>
          </a:p>
          <a:p>
            <a:pPr eaLnBrk="1" hangingPunct="1"/>
            <a:endParaRPr lang="en-US" dirty="0" smtClean="0"/>
          </a:p>
          <a:p>
            <a:pPr eaLnBrk="1" hangingPunct="1"/>
            <a:r>
              <a:rPr lang="en-US" dirty="0" smtClean="0"/>
              <a:t>Machine learning is a bread and butter technique that computer scientists use to solve their problems in areas such as search, language translation, vision, speech, and robotics.  Machine learning is already used in other sciences, from tumor classification with gene expression data in biology to classifying galaxies </a:t>
            </a:r>
            <a:r>
              <a:rPr lang="en-US" smtClean="0"/>
              <a:t>and discovering </a:t>
            </a:r>
            <a:r>
              <a:rPr lang="en-US" dirty="0" smtClean="0"/>
              <a:t>brown dwarfs in astronomy to understanding language through analyzing </a:t>
            </a:r>
            <a:r>
              <a:rPr lang="en-US" dirty="0" err="1" smtClean="0"/>
              <a:t>fMRI</a:t>
            </a:r>
            <a:r>
              <a:rPr lang="en-US" dirty="0" smtClean="0"/>
              <a:t> scans in neuroscience.  In fact, machine learning is used everywhere without our realizing it, for example, in ranking movie recommendations, in detecting spam and credit card fraud, in personalizing coupons at supermarket checkout, and yes even on Wall Street.</a:t>
            </a:r>
          </a:p>
          <a:p>
            <a:pPr eaLnBrk="1" hangingPunct="1"/>
            <a:endParaRPr lang="en-US" dirty="0" smtClean="0"/>
          </a:p>
          <a:p>
            <a:pPr eaLnBrk="1" hangingPunct="1"/>
            <a:r>
              <a:rPr lang="en-US" dirty="0" smtClean="0"/>
              <a:t>I have told three stories to show how advances in computer science have impacted our economy, our society, and other science and engineering disciplines.  Now I will turn to the future to see what we can expect from further advances.</a:t>
            </a:r>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64F3A70F-54C1-46E7-9C3F-CABE35A62183}" type="slidenum">
              <a:rPr lang="en-US" smtClean="0"/>
              <a:pPr/>
              <a:t>13</a:t>
            </a:fld>
            <a:endParaRPr lang="en-US" smtClean="0"/>
          </a:p>
        </p:txBody>
      </p:sp>
      <p:sp>
        <p:nvSpPr>
          <p:cNvPr id="40962" name="Rectangle 2"/>
          <p:cNvSpPr>
            <a:spLocks noGrp="1" noRot="1" noChangeAspect="1" noChangeArrowheads="1" noTextEdit="1"/>
          </p:cNvSpPr>
          <p:nvPr>
            <p:ph type="sldImg"/>
          </p:nvPr>
        </p:nvSpPr>
        <p:spPr>
          <a:xfrm>
            <a:off x="1257300" y="720725"/>
            <a:ext cx="4800600" cy="3600450"/>
          </a:xfrm>
          <a:ln/>
        </p:spPr>
      </p:sp>
      <p:sp>
        <p:nvSpPr>
          <p:cNvPr id="40963" name="Rectangle 3"/>
          <p:cNvSpPr>
            <a:spLocks noGrp="1" noChangeArrowheads="1"/>
          </p:cNvSpPr>
          <p:nvPr>
            <p:ph type="body" idx="1"/>
          </p:nvPr>
        </p:nvSpPr>
        <p:spPr>
          <a:xfrm>
            <a:off x="731838" y="4560888"/>
            <a:ext cx="5851525" cy="4659312"/>
          </a:xfrm>
          <a:noFill/>
          <a:ln/>
        </p:spPr>
        <p:txBody>
          <a:bodyPr/>
          <a:lstStyle/>
          <a:p>
            <a:r>
              <a:rPr lang="en-US" smtClean="0"/>
              <a:t>Computer science as a field has three drivers, technology, society, and science.  Let’s look at these in turn, starting with technology.</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pPr>
              <a:lnSpc>
                <a:spcPct val="80000"/>
              </a:lnSpc>
            </a:pPr>
            <a:r>
              <a:rPr lang="en-US" sz="900" smtClean="0"/>
              <a:t>We are drowning in data.  Sensors, instruments, cellphones, the Web, and people are generating streams and rivers of data. NOAA has 1.2 petabytes of climate data.  The Large Hadron Collider is estimated to generate 15 petabytes of data a year.  The Square Kilometer Array is estimated to generate an exabyte of data a week.  And you can now buy a DNA sequencer that can generate a terabyte of data a minute.  It is now not just data volume, but data rate.  However, all this data is meaningless unless we can extract and derive knowledge from it and from this knowledge make intelligent decisions.   Using computer science techniques like machine learning, data mining, and data fusion, and advances yet to come, scientists and engineers can make new scientific discoveries, but more subtly, ask questions that they may never may have thought or dared to ask before.</a:t>
            </a:r>
          </a:p>
          <a:p>
            <a:pPr>
              <a:lnSpc>
                <a:spcPct val="80000"/>
              </a:lnSpc>
            </a:pPr>
            <a:endParaRPr lang="en-US" sz="9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p:spPr>
        <p:txBody>
          <a:bodyPr/>
          <a:lstStyle/>
          <a:p>
            <a:pPr>
              <a:lnSpc>
                <a:spcPct val="80000"/>
              </a:lnSpc>
            </a:pPr>
            <a:endParaRPr lang="en-US" sz="900" smtClean="0"/>
          </a:p>
          <a:p>
            <a:pPr>
              <a:lnSpc>
                <a:spcPct val="80000"/>
              </a:lnSpc>
            </a:pPr>
            <a:r>
              <a:rPr lang="en-US" sz="900" smtClean="0"/>
              <a:t>Cell phones are a given—there are 4.6 billion cell phone subscribers in the world.  The cloud is a given—we trust second and third parties to manage our data.  Two trends thus to watch: First, your cell phone is your portal to cyberspace, where you keep all your personal data in the cloud.  Second, your cell phone is an anywhere anytime sensor, continuously monitoring you and your environment.  In short, people are already serving as a dynamic distributed sensor net.</a:t>
            </a:r>
          </a:p>
          <a:p>
            <a:pPr>
              <a:lnSpc>
                <a:spcPct val="80000"/>
              </a:lnSpc>
            </a:pPr>
            <a:endParaRPr lang="en-US" sz="900" smtClean="0"/>
          </a:p>
          <a:p>
            <a:pPr>
              <a:lnSpc>
                <a:spcPct val="80000"/>
              </a:lnSpc>
            </a:pPr>
            <a:endParaRPr lang="en-US" sz="9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p:spPr>
        <p:txBody>
          <a:bodyPr/>
          <a:lstStyle/>
          <a:p>
            <a:pPr>
              <a:lnSpc>
                <a:spcPct val="80000"/>
              </a:lnSpc>
            </a:pPr>
            <a:r>
              <a:rPr lang="en-US" sz="900" smtClean="0"/>
              <a:t>People will live seamlessly in both cyberspace and physical space.  And when we talk about smart medical devices, smart grid, smart buildings, smart cars, smart transportation, and so on, what makes them smart?  It’s the intelligence embodied in these physical objects.  These cyber-physical systems, which will be adaptive and programmable, are going to enhance the quality of life and productivity of people.  Robots will be our partners--at work, at home, in clinics, in our daily lives.</a:t>
            </a:r>
          </a:p>
          <a:p>
            <a:pPr>
              <a:lnSpc>
                <a:spcPct val="80000"/>
              </a:lnSpc>
            </a:pPr>
            <a:endParaRPr lang="en-US" sz="9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p:spPr>
        <p:txBody>
          <a:bodyPr/>
          <a:lstStyle/>
          <a:p>
            <a:endParaRPr lang="en-US" smtClean="0"/>
          </a:p>
          <a:p>
            <a:r>
              <a:rPr lang="en-US" smtClean="0"/>
              <a:t>In terms of scale and substrate, nano is coming.  The convergence of bio+nano+info will give rise to bio-inspired, nano-scale computers.  Researchers are already building molecular machines.  And quantum is still a teaser.</a:t>
            </a:r>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pPr>
              <a:lnSpc>
                <a:spcPct val="80000"/>
              </a:lnSpc>
            </a:pPr>
            <a:endParaRPr lang="en-US" sz="900" smtClean="0"/>
          </a:p>
          <a:p>
            <a:pPr>
              <a:lnSpc>
                <a:spcPct val="80000"/>
              </a:lnSpc>
            </a:pPr>
            <a:r>
              <a:rPr lang="en-US" sz="900" smtClean="0"/>
              <a:t>Finally, the emergence of a new field NSF dubbed “socially intelligent computing” recognizes that humans and computers working together can solve problems neither can solve alone—exploiting the intelligence of humans and the processing capability of computers.  Social networking has already transformed the way people communicate with each other.  Continued advances in computing technology, especially as needed for open government, have important public policy implications, ranging from e-democracy to protecting the privacy of our citizens.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F37481C6-AA62-4891-8B88-1B9A45C068D4}" type="slidenum">
              <a:rPr lang="en-US" smtClean="0"/>
              <a:pPr/>
              <a:t>19</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xfrm>
            <a:off x="479425" y="4560888"/>
            <a:ext cx="6299200" cy="4321175"/>
          </a:xfrm>
          <a:noFill/>
          <a:ln/>
        </p:spPr>
        <p:txBody>
          <a:bodyPr/>
          <a:lstStyle/>
          <a:p>
            <a:r>
              <a:rPr lang="en-US" smtClean="0"/>
              <a:t>Let’s look at some societal drivers.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152" tIns="48076" rIns="96152" bIns="48076" anchor="b"/>
          <a:lstStyle/>
          <a:p>
            <a:pPr algn="r" defTabSz="960438" eaLnBrk="0" hangingPunct="0"/>
            <a:fld id="{3574F2E9-22C3-49D6-852E-22EEA0EA6F7C}" type="slidenum">
              <a:rPr lang="en-US" sz="1100">
                <a:latin typeface="Times New Roman" pitchFamily="18" charset="0"/>
              </a:rPr>
              <a:pPr algn="r" defTabSz="960438" eaLnBrk="0" hangingPunct="0"/>
              <a:t>2</a:t>
            </a:fld>
            <a:endParaRPr lang="en-US" sz="1100">
              <a:latin typeface="Times New Roman" pitchFamily="18"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r>
              <a:rPr lang="en-US" smtClean="0"/>
              <a:t>Modern computer science, which started in 1935 with Alan Turing’s abstract notion of a machine, became practical with the ENIAC, the first general-purpose Turing-complete electronic computer unveiled at the University of Pennsylvania in 1946. </a:t>
            </a:r>
          </a:p>
          <a:p>
            <a:endParaRPr lang="en-US" smtClean="0"/>
          </a:p>
          <a:p>
            <a:r>
              <a:rPr lang="en-US" smtClean="0"/>
              <a:t>In about 6 decades, we moved from a machine that filled a 30 by 50-foot room, weighed 30 tons, used 18,000 vacuum tubes and performed 5,000 additions per second, to a machine that executes more than one billion instructions per second, costs a couple hundred dollars, and fits in the palm of your hand.  Oh yes, it also makes phone calls and takes pictures.  This progress is truly staggering and unprecedented in other industries. [If cars had improved at the same rate, a Rolls Royce today would sell for a $1 and deliver 1 billion miles per gallon.]</a:t>
            </a:r>
          </a:p>
          <a:p>
            <a:endParaRPr lang="en-US" smtClean="0"/>
          </a:p>
          <a:p>
            <a:r>
              <a:rPr lang="en-US" smtClean="0"/>
              <a:t>And so the field of computer science is young, where advances in computer science are measured in terms of exponentials.</a:t>
            </a:r>
          </a:p>
          <a:p>
            <a:endParaRPr lang="en-US" smtClean="0"/>
          </a:p>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p:spPr>
        <p:txBody>
          <a:bodyPr/>
          <a:lstStyle/>
          <a:p>
            <a:r>
              <a:rPr lang="en-US" smtClean="0"/>
              <a:t>Societal expectations of computing are high: As a society, we want 24/7 availability, 100% reliability, 100% connectivity, instantaneous response, the ability for anyone to store and access anything and everything anytime anywhere whenever and forever.</a:t>
            </a:r>
          </a:p>
          <a:p>
            <a:endParaRPr lang="en-US" smtClean="0"/>
          </a:p>
          <a:p>
            <a:r>
              <a:rPr lang="en-US" smtClean="0"/>
              <a:t>Our technology will be used by and benefit the young to old, able and disabled, rich and poor, literate and illiterate.</a:t>
            </a:r>
          </a:p>
          <a:p>
            <a:endParaRPr lang="en-US" smtClean="0"/>
          </a:p>
          <a:p>
            <a:r>
              <a:rPr lang="en-US" smtClean="0"/>
              <a:t>Computing in the future will be highly personalized.  Advances in computer science will enable personalized medicine and personalized learning.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p:spPr>
        <p:txBody>
          <a:bodyPr/>
          <a:lstStyle/>
          <a:p>
            <a:r>
              <a:rPr lang="en-US" smtClean="0"/>
              <a:t>More broadly, advances in computer science are needed to address societal grand challenges—energy, food, healthcare, education, transportation, and security.</a:t>
            </a:r>
          </a:p>
          <a:p>
            <a:endParaRPr lang="en-US" smtClean="0"/>
          </a:p>
          <a:p>
            <a:endParaRPr lang="en-US" smtClean="0"/>
          </a:p>
        </p:txBody>
      </p:sp>
      <p:sp>
        <p:nvSpPr>
          <p:cNvPr id="57347" name="Slide Number Placeholder 3"/>
          <p:cNvSpPr>
            <a:spLocks noGrp="1"/>
          </p:cNvSpPr>
          <p:nvPr>
            <p:ph type="sldNum" sz="quarter" idx="5"/>
          </p:nvPr>
        </p:nvSpPr>
        <p:spPr>
          <a:noFill/>
        </p:spPr>
        <p:txBody>
          <a:bodyPr/>
          <a:lstStyle/>
          <a:p>
            <a:fld id="{32C14C5E-2BF5-45CD-8BE3-CF05825739B7}"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p:spPr>
        <p:txBody>
          <a:bodyPr/>
          <a:lstStyle/>
          <a:p>
            <a:r>
              <a:rPr lang="en-US" smtClean="0"/>
              <a:t>And finally, some science drivers.  Perhaps the most fundamental to computer science is the question “What is computable?” whose answer depends on one’s model of computation.  While the Turing machine has served us well, the possibility of quantum computing, the explosion of socially intelligent computing, and even more mundanely, viewing the Internet as a computer test the limits of our fundamental understanding of computability and is an area of active research today.</a:t>
            </a:r>
          </a:p>
          <a:p>
            <a:endParaRPr lang="en-US" smtClean="0"/>
          </a:p>
        </p:txBody>
      </p:sp>
      <p:sp>
        <p:nvSpPr>
          <p:cNvPr id="59395" name="Slide Number Placeholder 3"/>
          <p:cNvSpPr>
            <a:spLocks noGrp="1"/>
          </p:cNvSpPr>
          <p:nvPr>
            <p:ph type="sldNum" sz="quarter" idx="5"/>
          </p:nvPr>
        </p:nvSpPr>
        <p:spPr>
          <a:noFill/>
        </p:spPr>
        <p:txBody>
          <a:bodyPr/>
          <a:lstStyle/>
          <a:p>
            <a:fld id="{713B5328-375D-47E0-8548-321EE41540ED}"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79519052-8451-4349-9BB6-D3E1F5386D5B}" type="slidenum">
              <a:rPr lang="en-US" smtClean="0"/>
              <a:pPr/>
              <a:t>23</a:t>
            </a:fld>
            <a:endParaRPr lang="en-US" smtClean="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479425" y="4560888"/>
            <a:ext cx="6299200" cy="4321175"/>
          </a:xfrm>
          <a:noFill/>
          <a:ln/>
        </p:spPr>
        <p:txBody>
          <a:bodyPr/>
          <a:lstStyle/>
          <a:p>
            <a:r>
              <a:rPr lang="en-US" smtClean="0"/>
              <a:t>I will now turn to some high-level remarks about Education, NITRD, and Administration Priorities.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p:spPr>
        <p:txBody>
          <a:bodyPr/>
          <a:lstStyle/>
          <a:p>
            <a:pPr>
              <a:lnSpc>
                <a:spcPct val="90000"/>
              </a:lnSpc>
            </a:pPr>
            <a:r>
              <a:rPr lang="en-US" smtClean="0"/>
              <a:t>With respect to Education, first and foremost, remember that computer science is part of STEM.</a:t>
            </a:r>
          </a:p>
          <a:p>
            <a:pPr>
              <a:lnSpc>
                <a:spcPct val="90000"/>
              </a:lnSpc>
            </a:pPr>
            <a:endParaRPr lang="en-US" smtClean="0"/>
          </a:p>
          <a:p>
            <a:pPr>
              <a:lnSpc>
                <a:spcPct val="90000"/>
              </a:lnSpc>
            </a:pPr>
            <a:r>
              <a:rPr lang="en-US" smtClean="0"/>
              <a:t>I believe that every educated person in the 21</a:t>
            </a:r>
            <a:r>
              <a:rPr lang="en-US" baseline="30000" smtClean="0"/>
              <a:t>st</a:t>
            </a:r>
            <a:r>
              <a:rPr lang="en-US" smtClean="0"/>
              <a:t> Century needs to know core computer science concepts, what I have coined “computational thinking.”  In my three examples I mentioned concepts like abstraction, algorithms, and data structures, but there are many others.</a:t>
            </a:r>
          </a:p>
          <a:p>
            <a:pPr>
              <a:lnSpc>
                <a:spcPct val="90000"/>
              </a:lnSpc>
            </a:pPr>
            <a:endParaRPr lang="en-US" smtClean="0"/>
          </a:p>
          <a:p>
            <a:pPr>
              <a:lnSpc>
                <a:spcPct val="90000"/>
              </a:lnSpc>
            </a:pPr>
            <a:r>
              <a:rPr lang="en-US" smtClean="0"/>
              <a:t>A June 2005 PITAC report, as well as other sources, states that computation is the third pillar of science, along with theory and experimentation.  When I was at the National Science Foundation, in FY08 we started a program called Cyber-enabled Discovery and Innovation recognizing that the very conduct of science and engineering is already being transformed by using computational concepts and that the best is yet to come.</a:t>
            </a:r>
          </a:p>
          <a:p>
            <a:pPr>
              <a:lnSpc>
                <a:spcPct val="90000"/>
              </a:lnSpc>
            </a:pPr>
            <a:endParaRPr lang="en-US" smtClean="0"/>
          </a:p>
          <a:p>
            <a:pPr>
              <a:lnSpc>
                <a:spcPct val="90000"/>
              </a:lnSpc>
            </a:pPr>
            <a:r>
              <a:rPr lang="en-US" smtClean="0"/>
              <a:t>Understanding these concepts can help people solve problems, not just in the lab, but in daily life.  I believe for the US to remain competitive in this world, and not just in science and engineering disciplines, we should be modernizing our K-12 STEM curricula by incorporating computer science concepts.  As an aside: In a recent trip to China, my tour guide told me that in China today, every child wants to learn three skills: speaking English, driving a car, and computing.</a:t>
            </a:r>
          </a:p>
          <a:p>
            <a:pPr>
              <a:lnSpc>
                <a:spcPct val="90000"/>
              </a:lnSpc>
            </a:pPr>
            <a:endParaRPr lang="en-US" smtClean="0"/>
          </a:p>
          <a:p>
            <a:pPr>
              <a:lnSpc>
                <a:spcPct val="90000"/>
              </a:lnSpc>
            </a:pPr>
            <a:r>
              <a:rPr lang="en-US" smtClean="0"/>
              <a:t>One concrete recommendation: Add “Core Ideas in Computer Science” to the National Academies report “Conceptual Framework for New Science Education Standards”.</a:t>
            </a:r>
          </a:p>
        </p:txBody>
      </p:sp>
      <p:sp>
        <p:nvSpPr>
          <p:cNvPr id="63491" name="Slide Number Placeholder 3"/>
          <p:cNvSpPr>
            <a:spLocks noGrp="1"/>
          </p:cNvSpPr>
          <p:nvPr>
            <p:ph type="sldNum" sz="quarter" idx="5"/>
          </p:nvPr>
        </p:nvSpPr>
        <p:spPr>
          <a:noFill/>
        </p:spPr>
        <p:txBody>
          <a:bodyPr/>
          <a:lstStyle/>
          <a:p>
            <a:fld id="{B2D2AE3E-7291-4063-B5AD-4BE7C9C6ADD6}"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p:spPr>
        <p:txBody>
          <a:bodyPr/>
          <a:lstStyle/>
          <a:p>
            <a:pPr>
              <a:lnSpc>
                <a:spcPct val="80000"/>
              </a:lnSpc>
            </a:pPr>
            <a:r>
              <a:rPr lang="en-US" sz="1000" smtClean="0"/>
              <a:t>I was asked specifically to address issues related to NITRD.  Here is a summary of what NITRD should be thinking about for the future.</a:t>
            </a:r>
          </a:p>
          <a:p>
            <a:pPr>
              <a:lnSpc>
                <a:spcPct val="80000"/>
              </a:lnSpc>
            </a:pPr>
            <a:endParaRPr lang="en-US" sz="1000" smtClean="0"/>
          </a:p>
          <a:p>
            <a:pPr>
              <a:lnSpc>
                <a:spcPct val="80000"/>
              </a:lnSpc>
              <a:buFontTx/>
              <a:buChar char="•"/>
            </a:pPr>
            <a:r>
              <a:rPr lang="en-US" sz="1000" smtClean="0"/>
              <a:t> Computer science is a lot more than high-speed computing.  NITRD of course grew out of the High-Performance Computing Act of 1991, but the field has expanded way beyond high-performance computing and thus so should NITRD.  For instance, not only didn’t search engines exist in 1991, but browsers didn’t even exist then!</a:t>
            </a:r>
          </a:p>
          <a:p>
            <a:pPr>
              <a:lnSpc>
                <a:spcPct val="80000"/>
              </a:lnSpc>
            </a:pPr>
            <a:endParaRPr lang="en-US" sz="1000" smtClean="0"/>
          </a:p>
          <a:p>
            <a:pPr>
              <a:lnSpc>
                <a:spcPct val="80000"/>
              </a:lnSpc>
              <a:buFontTx/>
              <a:buChar char="•"/>
            </a:pPr>
            <a:r>
              <a:rPr lang="en-US" sz="1000" smtClean="0"/>
              <a:t> Coordination through the NCO has worked reasonably well and in the past year and a half I have seen NITRD be extremely responsive to fast-track requests, for example, coming from OSTP.  NITRD should be commended for this responsiveness.</a:t>
            </a:r>
          </a:p>
          <a:p>
            <a:pPr>
              <a:lnSpc>
                <a:spcPct val="80000"/>
              </a:lnSpc>
            </a:pPr>
            <a:endParaRPr lang="en-US" sz="1000" smtClean="0"/>
          </a:p>
          <a:p>
            <a:pPr>
              <a:lnSpc>
                <a:spcPct val="80000"/>
              </a:lnSpc>
            </a:pPr>
            <a:r>
              <a:rPr lang="en-US" sz="1000" smtClean="0"/>
              <a:t>For some topics I have specific suggestions.</a:t>
            </a:r>
          </a:p>
          <a:p>
            <a:pPr>
              <a:lnSpc>
                <a:spcPct val="80000"/>
              </a:lnSpc>
            </a:pPr>
            <a:endParaRPr lang="en-US" sz="1000" smtClean="0"/>
          </a:p>
          <a:p>
            <a:pPr>
              <a:lnSpc>
                <a:spcPct val="80000"/>
              </a:lnSpc>
              <a:buFontTx/>
              <a:buChar char="•"/>
            </a:pPr>
            <a:r>
              <a:rPr lang="en-US" sz="1000" smtClean="0"/>
              <a:t>For energy, the Department of Energy should recognize the potential role of computer science in looking at our energy/environment/sustainability societal grand challenge.</a:t>
            </a:r>
          </a:p>
          <a:p>
            <a:pPr>
              <a:lnSpc>
                <a:spcPct val="80000"/>
              </a:lnSpc>
              <a:buFontTx/>
              <a:buChar char="•"/>
            </a:pPr>
            <a:endParaRPr lang="en-US" sz="1000" smtClean="0"/>
          </a:p>
          <a:p>
            <a:pPr>
              <a:lnSpc>
                <a:spcPct val="80000"/>
              </a:lnSpc>
              <a:buFontTx/>
              <a:buChar char="•"/>
            </a:pPr>
            <a:r>
              <a:rPr lang="en-US" sz="1000" smtClean="0"/>
              <a:t> For healthcare, NITRD agencies need to work with non-NITRD relevant agencies to explore the transformative power of computer science to fulfill the promise of lifelong patient-centric healthcare.  It’s not just about electronic health records.</a:t>
            </a:r>
          </a:p>
          <a:p>
            <a:pPr>
              <a:lnSpc>
                <a:spcPct val="80000"/>
              </a:lnSpc>
              <a:buFontTx/>
              <a:buChar char="•"/>
            </a:pPr>
            <a:endParaRPr lang="en-US" sz="1000" smtClean="0"/>
          </a:p>
          <a:p>
            <a:pPr>
              <a:lnSpc>
                <a:spcPct val="80000"/>
              </a:lnSpc>
              <a:buFontTx/>
              <a:buChar char="•"/>
            </a:pPr>
            <a:r>
              <a:rPr lang="en-US" sz="1000" smtClean="0"/>
              <a:t> For education, working with the Department of Education, NITRD should ensure that computer science is part of STEM and can support R&amp;D in advanced learning technologies.  It’s not just about putting computers in the classroom.</a:t>
            </a:r>
          </a:p>
          <a:p>
            <a:pPr>
              <a:lnSpc>
                <a:spcPct val="80000"/>
              </a:lnSpc>
              <a:buFontTx/>
              <a:buChar char="•"/>
            </a:pPr>
            <a:endParaRPr lang="en-US" sz="1000" smtClean="0"/>
          </a:p>
          <a:p>
            <a:pPr>
              <a:lnSpc>
                <a:spcPct val="80000"/>
              </a:lnSpc>
              <a:buFontTx/>
              <a:buChar char="•"/>
            </a:pPr>
            <a:r>
              <a:rPr lang="en-US" sz="1000" smtClean="0"/>
              <a:t> For cybersecurity, leadership needs to come from the top since no one sector of government, industry, and academia can address this challenge alone; complicating this coordination is accommodating both the classified and unclassified worlds.</a:t>
            </a:r>
          </a:p>
          <a:p>
            <a:pPr>
              <a:lnSpc>
                <a:spcPct val="80000"/>
              </a:lnSpc>
              <a:buFontTx/>
              <a:buChar char="•"/>
            </a:pPr>
            <a:endParaRPr lang="en-US" sz="1000" smtClean="0"/>
          </a:p>
          <a:p>
            <a:pPr>
              <a:lnSpc>
                <a:spcPct val="80000"/>
              </a:lnSpc>
            </a:pPr>
            <a:endParaRPr lang="en-US" sz="1000" smtClean="0"/>
          </a:p>
        </p:txBody>
      </p:sp>
      <p:sp>
        <p:nvSpPr>
          <p:cNvPr id="65539" name="Slide Number Placeholder 3"/>
          <p:cNvSpPr>
            <a:spLocks noGrp="1"/>
          </p:cNvSpPr>
          <p:nvPr>
            <p:ph type="sldNum" sz="quarter" idx="5"/>
          </p:nvPr>
        </p:nvSpPr>
        <p:spPr>
          <a:noFill/>
        </p:spPr>
        <p:txBody>
          <a:bodyPr/>
          <a:lstStyle/>
          <a:p>
            <a:fld id="{C1336E2D-E612-44B5-AB6A-8670B507B723}"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p:spPr>
        <p:txBody>
          <a:bodyPr/>
          <a:lstStyle/>
          <a:p>
            <a:r>
              <a:rPr lang="en-US" smtClean="0"/>
              <a:t>Of the FY12 Administration Priorities in science and engineering, computer science and hence networking and information technology speak to two directly: economic prosperity, competitiveness, innovation; and national security. But just as important, advances in computer science will be instrumental to make progress in the other four areas as well.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p:spPr>
        <p:txBody>
          <a:bodyPr/>
          <a:lstStyle/>
          <a:p>
            <a:pPr lvl="1">
              <a:buFontTx/>
              <a:buChar char="•"/>
            </a:pPr>
            <a:endParaRPr lang="en-US" smtClean="0"/>
          </a:p>
          <a:p>
            <a:pPr>
              <a:buFontTx/>
              <a:buChar char="•"/>
            </a:pPr>
            <a:r>
              <a:rPr lang="en-US" smtClean="0"/>
              <a:t>Advances in computer science are a key driver of economic competitiveness and innovation.</a:t>
            </a:r>
          </a:p>
          <a:p>
            <a:pPr lvl="1">
              <a:buFontTx/>
              <a:buChar char="•"/>
            </a:pPr>
            <a:r>
              <a:rPr lang="en-US" smtClean="0"/>
              <a:t>Innovation in computer science happens at an unparalleled rapid pace.</a:t>
            </a:r>
          </a:p>
          <a:p>
            <a:pPr>
              <a:buFontTx/>
              <a:buChar char="•"/>
            </a:pPr>
            <a:r>
              <a:rPr lang="en-US" smtClean="0"/>
              <a:t>Advances in computer science transform society.</a:t>
            </a:r>
          </a:p>
          <a:p>
            <a:pPr>
              <a:buFontTx/>
              <a:buChar char="•"/>
            </a:pPr>
            <a:r>
              <a:rPr lang="en-US" smtClean="0"/>
              <a:t>Advances in computer science are instrumental in addressing our major national and societal challenges, e.g., energy and the environment, education and life-long learning, healthcare, open government, and national security.</a:t>
            </a:r>
          </a:p>
          <a:p>
            <a:pPr lvl="1">
              <a:buFontTx/>
              <a:buChar char="•"/>
            </a:pPr>
            <a:r>
              <a:rPr lang="en-US" smtClean="0"/>
              <a:t>Tackling these challenges requires advances in computer science, not merely the application of existing technology. </a:t>
            </a:r>
          </a:p>
          <a:p>
            <a:pPr>
              <a:buFontTx/>
              <a:buChar char="•"/>
            </a:pPr>
            <a:r>
              <a:rPr lang="en-US" smtClean="0"/>
              <a:t>Advances in computer science accelerate the pace of discovery and innovation in nearly all other fields.</a:t>
            </a:r>
          </a:p>
          <a:p>
            <a:pPr>
              <a:buFontTx/>
              <a:buChar char="•"/>
            </a:pPr>
            <a:r>
              <a:rPr lang="en-US" smtClean="0"/>
              <a:t>Sustained federal investment in long-term fundamental computer science research has had high payoff and needs to be continued.</a:t>
            </a:r>
          </a:p>
          <a:p>
            <a:pPr>
              <a:buFontTx/>
              <a:buChar char="•"/>
            </a:pPr>
            <a:r>
              <a:rPr lang="en-US" smtClean="0"/>
              <a:t>Computer science has a rich intellectual agenda.</a:t>
            </a:r>
          </a:p>
          <a:p>
            <a:pPr>
              <a:buFontTx/>
              <a:buChar char="•"/>
            </a:pPr>
            <a:r>
              <a:rPr lang="en-US" smtClean="0"/>
              <a:t>Well-educated citizens of the 21</a:t>
            </a:r>
            <a:r>
              <a:rPr lang="en-US" baseline="30000" smtClean="0"/>
              <a:t>st</a:t>
            </a:r>
            <a:r>
              <a:rPr lang="en-US" smtClean="0"/>
              <a:t> C should learn be able to think computationally.</a:t>
            </a:r>
          </a:p>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B3A425FB-059E-4AE2-BDF1-CF48AC0854FD}" type="slidenum">
              <a:rPr lang="en-US" smtClean="0"/>
              <a:pPr/>
              <a:t>28</a:t>
            </a:fld>
            <a:endParaRPr lang="en-US" smtClean="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479425" y="4560888"/>
            <a:ext cx="6299200" cy="4321175"/>
          </a:xfrm>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7F05D3B9-80AA-47AB-BC69-F991EE162C53}" type="slidenum">
              <a:rPr lang="en-US" smtClean="0"/>
              <a:pPr/>
              <a:t>29</a:t>
            </a:fld>
            <a:endParaRPr lang="en-US" smtClean="0"/>
          </a:p>
        </p:txBody>
      </p:sp>
      <p:sp>
        <p:nvSpPr>
          <p:cNvPr id="73730" name="Rectangle 2"/>
          <p:cNvSpPr>
            <a:spLocks noGrp="1" noRot="1" noChangeAspect="1" noChangeArrowheads="1" noTextEdit="1"/>
          </p:cNvSpPr>
          <p:nvPr>
            <p:ph type="sldImg"/>
          </p:nvPr>
        </p:nvSpPr>
        <p:spPr>
          <a:xfrm>
            <a:off x="1257300" y="720725"/>
            <a:ext cx="4800600" cy="3600450"/>
          </a:xfrm>
          <a:ln/>
        </p:spPr>
      </p:sp>
      <p:sp>
        <p:nvSpPr>
          <p:cNvPr id="73731" name="Rectangle 3"/>
          <p:cNvSpPr>
            <a:spLocks noGrp="1" noChangeArrowheads="1"/>
          </p:cNvSpPr>
          <p:nvPr>
            <p:ph type="body" idx="1"/>
          </p:nvPr>
        </p:nvSpPr>
        <p:spPr>
          <a:xfrm>
            <a:off x="731838" y="4560888"/>
            <a:ext cx="5851525" cy="4659312"/>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4837CCFD-DBBA-4D23-A89F-E2A055B6EA17}" type="slidenum">
              <a:rPr lang="en-US" smtClean="0"/>
              <a:pPr/>
              <a:t>3</a:t>
            </a:fld>
            <a:endParaRPr lang="en-US" smtClean="0"/>
          </a:p>
        </p:txBody>
      </p:sp>
      <p:sp>
        <p:nvSpPr>
          <p:cNvPr id="20482" name="Slide Image Placeholder 1"/>
          <p:cNvSpPr>
            <a:spLocks noGrp="1" noRot="1" noChangeAspect="1" noTextEdit="1"/>
          </p:cNvSpPr>
          <p:nvPr>
            <p:ph type="sldImg"/>
          </p:nvPr>
        </p:nvSpPr>
        <p:spPr>
          <a:xfrm>
            <a:off x="1257300" y="720725"/>
            <a:ext cx="4800600" cy="3600450"/>
          </a:xfrm>
          <a:ln/>
        </p:spPr>
      </p:sp>
      <p:sp>
        <p:nvSpPr>
          <p:cNvPr id="20483"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724" tIns="48362" rIns="96724" bIns="48362" anchor="b"/>
          <a:lstStyle/>
          <a:p>
            <a:pPr algn="r" defTabSz="966788"/>
            <a:fld id="{AD55C169-BB4F-445C-B74D-DFA4B6A8D505}" type="slidenum">
              <a:rPr lang="en-US" sz="1200">
                <a:latin typeface="Times New Roman" pitchFamily="18" charset="0"/>
              </a:rPr>
              <a:pPr algn="r" defTabSz="966788"/>
              <a:t>3</a:t>
            </a:fld>
            <a:endParaRPr lang="en-US" sz="1200">
              <a:latin typeface="Times New Roman" pitchFamily="18" charset="0"/>
            </a:endParaRPr>
          </a:p>
        </p:txBody>
      </p:sp>
      <p:sp>
        <p:nvSpPr>
          <p:cNvPr id="20484" name="TextBox 16"/>
          <p:cNvSpPr>
            <a:spLocks noGrp="1" noChangeArrowheads="1"/>
          </p:cNvSpPr>
          <p:nvPr>
            <p:ph type="body" idx="1"/>
          </p:nvPr>
        </p:nvSpPr>
        <p:spPr>
          <a:xfrm>
            <a:off x="731838" y="4559300"/>
            <a:ext cx="5851525" cy="1063625"/>
          </a:xfrm>
          <a:noFill/>
          <a:ln/>
        </p:spPr>
        <p:txBody>
          <a:bodyPr lIns="96724" tIns="48362" rIns="96724" bIns="48362">
            <a:spAutoFit/>
          </a:bodyPr>
          <a:lstStyle/>
          <a:p>
            <a:pPr>
              <a:buFont typeface="Wingdings" pitchFamily="2" charset="2"/>
              <a:buNone/>
            </a:pPr>
            <a:r>
              <a:rPr lang="en-US" dirty="0" smtClean="0">
                <a:solidFill>
                  <a:srgbClr val="19194D"/>
                </a:solidFill>
              </a:rPr>
              <a:t>In just this short span of time, computer science has had tremendous impact on our economy through the creation of new industries: from telecommunications and networking, to hardware, to software, to web services.  As a force multiplier, these industries have in turn enabled other sectors to have their own dramatic impact</a:t>
            </a:r>
            <a:r>
              <a:rPr lang="en-US" baseline="0" dirty="0" smtClean="0">
                <a:solidFill>
                  <a:srgbClr val="19194D"/>
                </a:solidFill>
              </a:rPr>
              <a:t> on our economy</a:t>
            </a:r>
            <a:r>
              <a:rPr lang="en-US" dirty="0" smtClean="0">
                <a:solidFill>
                  <a:srgbClr val="19194D"/>
                </a:solidFill>
              </a:rPr>
              <a:t>.</a:t>
            </a:r>
          </a:p>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69C65720-27C6-46C4-B8F8-6156C315CA3D}" type="slidenum">
              <a:rPr lang="en-US" smtClean="0"/>
              <a:pPr/>
              <a:t>4</a:t>
            </a:fld>
            <a:endParaRPr lang="en-US" smtClean="0"/>
          </a:p>
        </p:txBody>
      </p:sp>
      <p:sp>
        <p:nvSpPr>
          <p:cNvPr id="22530" name="Slide Image Placeholder 1"/>
          <p:cNvSpPr>
            <a:spLocks noGrp="1" noRot="1" noChangeAspect="1" noTextEdit="1"/>
          </p:cNvSpPr>
          <p:nvPr>
            <p:ph type="sldImg"/>
          </p:nvPr>
        </p:nvSpPr>
        <p:spPr>
          <a:xfrm>
            <a:off x="1257300" y="720725"/>
            <a:ext cx="4800600" cy="3600450"/>
          </a:xfrm>
          <a:ln/>
        </p:spPr>
      </p:sp>
      <p:sp>
        <p:nvSpPr>
          <p:cNvPr id="22531"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724" tIns="48362" rIns="96724" bIns="48362" anchor="b"/>
          <a:lstStyle/>
          <a:p>
            <a:pPr algn="r" defTabSz="966788"/>
            <a:fld id="{CA93097F-F4CB-4A11-B34A-60BABEFE843D}" type="slidenum">
              <a:rPr lang="en-US" sz="1200">
                <a:latin typeface="Times New Roman" pitchFamily="18" charset="0"/>
              </a:rPr>
              <a:pPr algn="r" defTabSz="966788"/>
              <a:t>4</a:t>
            </a:fld>
            <a:endParaRPr lang="en-US" sz="1200">
              <a:latin typeface="Times New Roman" pitchFamily="18" charset="0"/>
            </a:endParaRPr>
          </a:p>
        </p:txBody>
      </p:sp>
      <p:sp>
        <p:nvSpPr>
          <p:cNvPr id="22532" name="TextBox 16"/>
          <p:cNvSpPr>
            <a:spLocks noGrp="1" noChangeArrowheads="1"/>
          </p:cNvSpPr>
          <p:nvPr>
            <p:ph type="body" idx="1"/>
          </p:nvPr>
        </p:nvSpPr>
        <p:spPr>
          <a:xfrm>
            <a:off x="731838" y="4559300"/>
            <a:ext cx="5851525" cy="1008063"/>
          </a:xfrm>
          <a:noFill/>
          <a:ln/>
        </p:spPr>
        <p:txBody>
          <a:bodyPr lIns="96724" tIns="48362" rIns="96724" bIns="48362">
            <a:spAutoFit/>
          </a:bodyPr>
          <a:lstStyle/>
          <a:p>
            <a:pPr>
              <a:buFont typeface="Wingdings" pitchFamily="2" charset="2"/>
              <a:buNone/>
            </a:pPr>
            <a:r>
              <a:rPr lang="en-US" smtClean="0">
                <a:solidFill>
                  <a:srgbClr val="19194D"/>
                </a:solidFill>
              </a:rPr>
              <a:t>Computer science has also had tremendous impact on society, affecting the way we lead our daily lives: the way we go shopping, find information, communicate with each other, manage our bank accounts, buy airline tickets, listen to music, and watch movies.  Note that Facebook is only six years old and Twitter, only four.  Their rapid rise and uptake is evidence of the computing technology revolution.</a:t>
            </a:r>
            <a:endParaRPr lang="en-US" sz="1600" smtClean="0">
              <a:solidFill>
                <a:srgbClr val="19194D"/>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5973799B-26DB-4855-B252-534CE16D105B}" type="slidenum">
              <a:rPr lang="en-US" smtClean="0"/>
              <a:pPr/>
              <a:t>5</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479425" y="4560888"/>
            <a:ext cx="6299200" cy="4321175"/>
          </a:xfrm>
          <a:noFill/>
          <a:ln/>
        </p:spPr>
        <p:txBody>
          <a:bodyPr/>
          <a:lstStyle/>
          <a:p>
            <a:r>
              <a:rPr lang="en-US" smtClean="0"/>
              <a:t>I’m now going to tell you three stories in computer science in order to illustrate some general points which I will sprinkle throughout and summarize at the end of my talk.  My first story is the Google story.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152" tIns="48076" rIns="96152" bIns="48076" anchor="b"/>
          <a:lstStyle/>
          <a:p>
            <a:pPr algn="r" defTabSz="960438" eaLnBrk="0" hangingPunct="0"/>
            <a:fld id="{C6E9EE4C-A1E5-4685-BECA-24E76C6DF5BD}" type="slidenum">
              <a:rPr lang="en-US" sz="1100">
                <a:latin typeface="Times New Roman" pitchFamily="18" charset="0"/>
              </a:rPr>
              <a:pPr algn="r" defTabSz="960438" eaLnBrk="0" hangingPunct="0"/>
              <a:t>6</a:t>
            </a:fld>
            <a:endParaRPr lang="en-US" sz="1100">
              <a:latin typeface="Times New Roman" pitchFamily="18"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r>
              <a:rPr lang="en-US" smtClean="0"/>
              <a:t>Here is the final report by Professor Garcia-Molina at Stanford University for a grant funded under the NSF Digital Libraries Initiative in the late 1990s.  Note the first person listed under personnel is graduate student Larry Page, co-founder of Google.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r>
              <a:rPr lang="en-US" smtClean="0"/>
              <a:t>And Sergey Brin, the other co-founder of Google, was supported at the time by an NSF Graduate Research Fellowship.</a:t>
            </a:r>
          </a:p>
          <a:p>
            <a:r>
              <a:rPr lang="en-US" smtClean="0"/>
              <a:t/>
            </a:r>
            <a:br>
              <a:rPr lang="en-US" smtClean="0"/>
            </a:b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6152" tIns="48076" rIns="96152" bIns="48076" anchor="b"/>
          <a:lstStyle/>
          <a:p>
            <a:pPr algn="r" defTabSz="960438" eaLnBrk="0" hangingPunct="0"/>
            <a:fld id="{D0E250F1-8B37-43D0-AFC4-0430E7416F1F}" type="slidenum">
              <a:rPr lang="en-US" sz="1100">
                <a:latin typeface="Times New Roman" pitchFamily="18" charset="0"/>
              </a:rPr>
              <a:pPr algn="r" defTabSz="960438" eaLnBrk="0" hangingPunct="0"/>
              <a:t>8</a:t>
            </a:fld>
            <a:endParaRPr lang="en-US" sz="1100">
              <a:latin typeface="Times New Roman" pitchFamily="18"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r>
              <a:rPr lang="en-US" smtClean="0"/>
              <a:t>And back to final report, on the last page, under “Other Specific Products” reads: The Google search engine was developed as part of the project.  It is now a company (www.google.com).</a:t>
            </a:r>
          </a:p>
          <a:p>
            <a:endParaRPr lang="en-US" smtClean="0"/>
          </a:p>
          <a:p>
            <a:r>
              <a:rPr lang="en-US" smtClean="0"/>
              <a:t>Two points so far to my Google story:</a:t>
            </a:r>
          </a:p>
          <a:p>
            <a:endParaRPr lang="en-US" smtClean="0"/>
          </a:p>
          <a:p>
            <a:pPr>
              <a:buFontTx/>
              <a:buChar char="-"/>
            </a:pPr>
            <a:r>
              <a:rPr lang="en-US" smtClean="0"/>
              <a:t>First, federal funding of basic research in academic computer science leads to innovation that can rapidly change our lives.  Google is only 12 years old.</a:t>
            </a:r>
          </a:p>
          <a:p>
            <a:pPr>
              <a:buFontTx/>
              <a:buChar char="-"/>
            </a:pPr>
            <a:r>
              <a:rPr lang="en-US" smtClean="0"/>
              <a:t>Second, innovation cannot always be planned.  Sometimes it just happens, just as innovation and discovery happens in any science.</a:t>
            </a:r>
          </a:p>
          <a:p>
            <a:pPr>
              <a:buFontTx/>
              <a:buChar char="-"/>
            </a:pPr>
            <a:endParaRPr lang="en-US" smtClean="0"/>
          </a:p>
          <a:p>
            <a:r>
              <a:rPr lang="en-US" smtClean="0"/>
              <a:t>But let me continue with my story.</a:t>
            </a:r>
          </a:p>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1A809361-70BE-4543-A4D7-97CBE134C84A}" type="slidenum">
              <a:rPr lang="en-US" smtClean="0"/>
              <a:pPr/>
              <a:t>9</a:t>
            </a:fld>
            <a:endParaRPr lang="en-US" smtClean="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76313" y="4560888"/>
            <a:ext cx="5362575" cy="4886325"/>
          </a:xfrm>
          <a:noFill/>
          <a:ln/>
        </p:spPr>
        <p:txBody>
          <a:bodyPr/>
          <a:lstStyle/>
          <a:p>
            <a:r>
              <a:rPr lang="en-US" sz="900" smtClean="0"/>
              <a:t>In computer science we build one layer of abstraction on top of another.  At each layer we can ignore the irrelevant details of layers below.  This layering approach has enabled us in computer science to build extremely large and complex systems, including one we all take for granted--the Internet.</a:t>
            </a:r>
          </a:p>
          <a:p>
            <a:endParaRPr lang="en-US" sz="9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9A3B944-65DD-4A25-B6C4-F8184A46AE6C}" type="slidenum">
              <a:rPr lang="en-US"/>
              <a:pPr>
                <a:defRPr/>
              </a:pPr>
              <a:t>‹#›</a:t>
            </a:fld>
            <a:endParaRPr lang="en-US" sz="1400"/>
          </a:p>
        </p:txBody>
      </p:sp>
      <p:sp>
        <p:nvSpPr>
          <p:cNvPr id="5" name="Rectangle 5"/>
          <p:cNvSpPr>
            <a:spLocks noGrp="1" noChangeArrowheads="1"/>
          </p:cNvSpPr>
          <p:nvPr>
            <p:ph type="dt" sz="half" idx="11"/>
          </p:nvPr>
        </p:nvSpPr>
        <p:spPr>
          <a:ln/>
        </p:spPr>
        <p:txBody>
          <a:bodyPr/>
          <a:lstStyle>
            <a:lvl1pPr>
              <a:defRPr/>
            </a:lvl1pPr>
          </a:lstStyle>
          <a:p>
            <a:pPr>
              <a:defRPr/>
            </a:pPr>
            <a:fld id="{1626D78E-64F0-4F09-B443-138273AEA31B}" type="datetime1">
              <a:rPr lang="en-US"/>
              <a:pPr>
                <a:defRPr/>
              </a:pPr>
              <a:t>9/15/2010</a:t>
            </a:fld>
            <a:endParaRPr lang="en-US"/>
          </a:p>
        </p:txBody>
      </p:sp>
      <p:sp>
        <p:nvSpPr>
          <p:cNvPr id="6"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B9EA3549-E4AD-43E3-AA01-B99F205A8CF4}" type="slidenum">
              <a:rPr lang="en-US"/>
              <a:pPr>
                <a:defRPr/>
              </a:pPr>
              <a:t>‹#›</a:t>
            </a:fld>
            <a:endParaRPr lang="en-US" sz="1400"/>
          </a:p>
        </p:txBody>
      </p:sp>
      <p:sp>
        <p:nvSpPr>
          <p:cNvPr id="5" name="Rectangle 5"/>
          <p:cNvSpPr>
            <a:spLocks noGrp="1" noChangeArrowheads="1"/>
          </p:cNvSpPr>
          <p:nvPr>
            <p:ph type="dt" sz="half" idx="11"/>
          </p:nvPr>
        </p:nvSpPr>
        <p:spPr>
          <a:ln/>
        </p:spPr>
        <p:txBody>
          <a:bodyPr/>
          <a:lstStyle>
            <a:lvl1pPr>
              <a:defRPr/>
            </a:lvl1pPr>
          </a:lstStyle>
          <a:p>
            <a:pPr>
              <a:defRPr/>
            </a:pPr>
            <a:fld id="{043690DD-AAA0-4C6D-951C-29DC7A3360D7}" type="datetime1">
              <a:rPr lang="en-US"/>
              <a:pPr>
                <a:defRPr/>
              </a:pPr>
              <a:t>9/15/2010</a:t>
            </a:fld>
            <a:endParaRPr lang="en-US"/>
          </a:p>
        </p:txBody>
      </p:sp>
      <p:sp>
        <p:nvSpPr>
          <p:cNvPr id="6"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41300"/>
            <a:ext cx="1943100" cy="6007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41300"/>
            <a:ext cx="5676900" cy="6007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7799C72-F767-4885-9ED0-41B546DDA8A3}" type="slidenum">
              <a:rPr lang="en-US"/>
              <a:pPr>
                <a:defRPr/>
              </a:pPr>
              <a:t>‹#›</a:t>
            </a:fld>
            <a:endParaRPr lang="en-US" sz="1400"/>
          </a:p>
        </p:txBody>
      </p:sp>
      <p:sp>
        <p:nvSpPr>
          <p:cNvPr id="5" name="Rectangle 5"/>
          <p:cNvSpPr>
            <a:spLocks noGrp="1" noChangeArrowheads="1"/>
          </p:cNvSpPr>
          <p:nvPr>
            <p:ph type="dt" sz="half" idx="11"/>
          </p:nvPr>
        </p:nvSpPr>
        <p:spPr>
          <a:ln/>
        </p:spPr>
        <p:txBody>
          <a:bodyPr/>
          <a:lstStyle>
            <a:lvl1pPr>
              <a:defRPr/>
            </a:lvl1pPr>
          </a:lstStyle>
          <a:p>
            <a:pPr>
              <a:defRPr/>
            </a:pPr>
            <a:fld id="{A078950C-420F-45C6-85D9-1FCA3A97B431}" type="datetime1">
              <a:rPr lang="en-US"/>
              <a:pPr>
                <a:defRPr/>
              </a:pPr>
              <a:t>9/15/2010</a:t>
            </a:fld>
            <a:endParaRPr lang="en-US"/>
          </a:p>
        </p:txBody>
      </p:sp>
      <p:sp>
        <p:nvSpPr>
          <p:cNvPr id="6"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98DD1B6A-5CF2-4A34-8829-03DF16627279}" type="slidenum">
              <a:rPr lang="en-US"/>
              <a:pPr>
                <a:defRPr/>
              </a:pPr>
              <a:t>‹#›</a:t>
            </a:fld>
            <a:endParaRPr lang="en-US" sz="1400"/>
          </a:p>
        </p:txBody>
      </p:sp>
      <p:sp>
        <p:nvSpPr>
          <p:cNvPr id="5" name="Rectangle 5"/>
          <p:cNvSpPr>
            <a:spLocks noGrp="1" noChangeArrowheads="1"/>
          </p:cNvSpPr>
          <p:nvPr>
            <p:ph type="dt" sz="half" idx="11"/>
          </p:nvPr>
        </p:nvSpPr>
        <p:spPr>
          <a:ln/>
        </p:spPr>
        <p:txBody>
          <a:bodyPr/>
          <a:lstStyle>
            <a:lvl1pPr>
              <a:defRPr/>
            </a:lvl1pPr>
          </a:lstStyle>
          <a:p>
            <a:pPr>
              <a:defRPr/>
            </a:pPr>
            <a:fld id="{05C5425F-A8B6-4B5C-A286-E1FB1322CE28}" type="datetime1">
              <a:rPr lang="en-US"/>
              <a:pPr>
                <a:defRPr/>
              </a:pPr>
              <a:t>9/15/2010</a:t>
            </a:fld>
            <a:endParaRPr lang="en-US"/>
          </a:p>
        </p:txBody>
      </p:sp>
      <p:sp>
        <p:nvSpPr>
          <p:cNvPr id="6"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DDAB3C1F-DBDE-4424-AC28-296E6F98E74E}" type="slidenum">
              <a:rPr lang="en-US"/>
              <a:pPr>
                <a:defRPr/>
              </a:pPr>
              <a:t>‹#›</a:t>
            </a:fld>
            <a:endParaRPr lang="en-US" sz="1400"/>
          </a:p>
        </p:txBody>
      </p:sp>
      <p:sp>
        <p:nvSpPr>
          <p:cNvPr id="5" name="Rectangle 5"/>
          <p:cNvSpPr>
            <a:spLocks noGrp="1" noChangeArrowheads="1"/>
          </p:cNvSpPr>
          <p:nvPr>
            <p:ph type="dt" sz="half" idx="11"/>
          </p:nvPr>
        </p:nvSpPr>
        <p:spPr>
          <a:ln/>
        </p:spPr>
        <p:txBody>
          <a:bodyPr/>
          <a:lstStyle>
            <a:lvl1pPr>
              <a:defRPr/>
            </a:lvl1pPr>
          </a:lstStyle>
          <a:p>
            <a:pPr>
              <a:defRPr/>
            </a:pPr>
            <a:fld id="{C499DEBE-540B-4F49-A1CE-1A616B12FC20}" type="datetime1">
              <a:rPr lang="en-US"/>
              <a:pPr>
                <a:defRPr/>
              </a:pPr>
              <a:t>9/15/2010</a:t>
            </a:fld>
            <a:endParaRPr lang="en-US"/>
          </a:p>
        </p:txBody>
      </p:sp>
      <p:sp>
        <p:nvSpPr>
          <p:cNvPr id="6"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0996A8F5-C97C-4651-A800-C7F6AF24F63B}" type="slidenum">
              <a:rPr lang="en-US"/>
              <a:pPr>
                <a:defRPr/>
              </a:pPr>
              <a:t>‹#›</a:t>
            </a:fld>
            <a:endParaRPr lang="en-US" sz="1400"/>
          </a:p>
        </p:txBody>
      </p:sp>
      <p:sp>
        <p:nvSpPr>
          <p:cNvPr id="6" name="Rectangle 5"/>
          <p:cNvSpPr>
            <a:spLocks noGrp="1" noChangeArrowheads="1"/>
          </p:cNvSpPr>
          <p:nvPr>
            <p:ph type="dt" sz="half" idx="11"/>
          </p:nvPr>
        </p:nvSpPr>
        <p:spPr>
          <a:ln/>
        </p:spPr>
        <p:txBody>
          <a:bodyPr/>
          <a:lstStyle>
            <a:lvl1pPr>
              <a:defRPr/>
            </a:lvl1pPr>
          </a:lstStyle>
          <a:p>
            <a:pPr>
              <a:defRPr/>
            </a:pPr>
            <a:fld id="{16524143-A86B-4240-A130-E18E75617D6C}" type="datetime1">
              <a:rPr lang="en-US"/>
              <a:pPr>
                <a:defRPr/>
              </a:pPr>
              <a:t>9/15/2010</a:t>
            </a:fld>
            <a:endParaRPr lang="en-US"/>
          </a:p>
        </p:txBody>
      </p:sp>
      <p:sp>
        <p:nvSpPr>
          <p:cNvPr id="7"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4FA3EACA-3C08-4094-A4E1-AA96B64FCD3C}" type="slidenum">
              <a:rPr lang="en-US"/>
              <a:pPr>
                <a:defRPr/>
              </a:pPr>
              <a:t>‹#›</a:t>
            </a:fld>
            <a:endParaRPr lang="en-US" sz="1400"/>
          </a:p>
        </p:txBody>
      </p:sp>
      <p:sp>
        <p:nvSpPr>
          <p:cNvPr id="8" name="Rectangle 5"/>
          <p:cNvSpPr>
            <a:spLocks noGrp="1" noChangeArrowheads="1"/>
          </p:cNvSpPr>
          <p:nvPr>
            <p:ph type="dt" sz="half" idx="11"/>
          </p:nvPr>
        </p:nvSpPr>
        <p:spPr>
          <a:ln/>
        </p:spPr>
        <p:txBody>
          <a:bodyPr/>
          <a:lstStyle>
            <a:lvl1pPr>
              <a:defRPr/>
            </a:lvl1pPr>
          </a:lstStyle>
          <a:p>
            <a:pPr>
              <a:defRPr/>
            </a:pPr>
            <a:fld id="{B67FFAE0-D364-4478-8E80-14FF08412995}" type="datetime1">
              <a:rPr lang="en-US"/>
              <a:pPr>
                <a:defRPr/>
              </a:pPr>
              <a:t>9/15/2010</a:t>
            </a:fld>
            <a:endParaRPr lang="en-US"/>
          </a:p>
        </p:txBody>
      </p:sp>
      <p:sp>
        <p:nvSpPr>
          <p:cNvPr id="9"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58198871-A18A-4375-A02F-710964E241E4}" type="slidenum">
              <a:rPr lang="en-US"/>
              <a:pPr>
                <a:defRPr/>
              </a:pPr>
              <a:t>‹#›</a:t>
            </a:fld>
            <a:endParaRPr lang="en-US" sz="1400"/>
          </a:p>
        </p:txBody>
      </p:sp>
      <p:sp>
        <p:nvSpPr>
          <p:cNvPr id="4" name="Rectangle 5"/>
          <p:cNvSpPr>
            <a:spLocks noGrp="1" noChangeArrowheads="1"/>
          </p:cNvSpPr>
          <p:nvPr>
            <p:ph type="dt" sz="half" idx="11"/>
          </p:nvPr>
        </p:nvSpPr>
        <p:spPr>
          <a:ln/>
        </p:spPr>
        <p:txBody>
          <a:bodyPr/>
          <a:lstStyle>
            <a:lvl1pPr>
              <a:defRPr/>
            </a:lvl1pPr>
          </a:lstStyle>
          <a:p>
            <a:pPr>
              <a:defRPr/>
            </a:pPr>
            <a:fld id="{0D0321BC-984E-44A7-9281-EF2AFF48E7AE}" type="datetime1">
              <a:rPr lang="en-US"/>
              <a:pPr>
                <a:defRPr/>
              </a:pPr>
              <a:t>9/15/2010</a:t>
            </a:fld>
            <a:endParaRPr lang="en-US"/>
          </a:p>
        </p:txBody>
      </p:sp>
      <p:sp>
        <p:nvSpPr>
          <p:cNvPr id="5"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6242A9FF-072F-4C47-80A8-539FA6B6B5BC}" type="slidenum">
              <a:rPr lang="en-US"/>
              <a:pPr>
                <a:defRPr/>
              </a:pPr>
              <a:t>‹#›</a:t>
            </a:fld>
            <a:endParaRPr lang="en-US" sz="1400"/>
          </a:p>
        </p:txBody>
      </p:sp>
      <p:sp>
        <p:nvSpPr>
          <p:cNvPr id="3" name="Rectangle 5"/>
          <p:cNvSpPr>
            <a:spLocks noGrp="1" noChangeArrowheads="1"/>
          </p:cNvSpPr>
          <p:nvPr>
            <p:ph type="dt" sz="half" idx="11"/>
          </p:nvPr>
        </p:nvSpPr>
        <p:spPr>
          <a:ln/>
        </p:spPr>
        <p:txBody>
          <a:bodyPr/>
          <a:lstStyle>
            <a:lvl1pPr>
              <a:defRPr/>
            </a:lvl1pPr>
          </a:lstStyle>
          <a:p>
            <a:pPr>
              <a:defRPr/>
            </a:pPr>
            <a:fld id="{16F4D4E6-0B78-4AC8-BB78-E24743AD1D76}" type="datetime1">
              <a:rPr lang="en-US"/>
              <a:pPr>
                <a:defRPr/>
              </a:pPr>
              <a:t>9/15/2010</a:t>
            </a:fld>
            <a:endParaRPr lang="en-US"/>
          </a:p>
        </p:txBody>
      </p:sp>
      <p:sp>
        <p:nvSpPr>
          <p:cNvPr id="4"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AE9CBFC0-C462-4267-AE54-38A2A508806C}" type="slidenum">
              <a:rPr lang="en-US"/>
              <a:pPr>
                <a:defRPr/>
              </a:pPr>
              <a:t>‹#›</a:t>
            </a:fld>
            <a:endParaRPr lang="en-US" sz="1400"/>
          </a:p>
        </p:txBody>
      </p:sp>
      <p:sp>
        <p:nvSpPr>
          <p:cNvPr id="6" name="Rectangle 5"/>
          <p:cNvSpPr>
            <a:spLocks noGrp="1" noChangeArrowheads="1"/>
          </p:cNvSpPr>
          <p:nvPr>
            <p:ph type="dt" sz="half" idx="11"/>
          </p:nvPr>
        </p:nvSpPr>
        <p:spPr>
          <a:ln/>
        </p:spPr>
        <p:txBody>
          <a:bodyPr/>
          <a:lstStyle>
            <a:lvl1pPr>
              <a:defRPr/>
            </a:lvl1pPr>
          </a:lstStyle>
          <a:p>
            <a:pPr>
              <a:defRPr/>
            </a:pPr>
            <a:fld id="{5E47B486-4AC7-4288-A937-29E6DE6FBB96}" type="datetime1">
              <a:rPr lang="en-US"/>
              <a:pPr>
                <a:defRPr/>
              </a:pPr>
              <a:t>9/15/2010</a:t>
            </a:fld>
            <a:endParaRPr lang="en-US"/>
          </a:p>
        </p:txBody>
      </p:sp>
      <p:sp>
        <p:nvSpPr>
          <p:cNvPr id="7"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5C8F88C-907C-4792-853E-FB170D5BADE9}" type="slidenum">
              <a:rPr lang="en-US"/>
              <a:pPr>
                <a:defRPr/>
              </a:pPr>
              <a:t>‹#›</a:t>
            </a:fld>
            <a:endParaRPr lang="en-US" sz="1400"/>
          </a:p>
        </p:txBody>
      </p:sp>
      <p:sp>
        <p:nvSpPr>
          <p:cNvPr id="6" name="Rectangle 5"/>
          <p:cNvSpPr>
            <a:spLocks noGrp="1" noChangeArrowheads="1"/>
          </p:cNvSpPr>
          <p:nvPr>
            <p:ph type="dt" sz="half" idx="11"/>
          </p:nvPr>
        </p:nvSpPr>
        <p:spPr>
          <a:ln/>
        </p:spPr>
        <p:txBody>
          <a:bodyPr/>
          <a:lstStyle>
            <a:lvl1pPr>
              <a:defRPr/>
            </a:lvl1pPr>
          </a:lstStyle>
          <a:p>
            <a:pPr>
              <a:defRPr/>
            </a:pPr>
            <a:fld id="{E6964E1A-898B-4AD1-81BA-E9AD24CCA6AF}" type="datetime1">
              <a:rPr lang="en-US"/>
              <a:pPr>
                <a:defRPr/>
              </a:pPr>
              <a:t>9/15/2010</a:t>
            </a:fld>
            <a:endParaRPr lang="en-US"/>
          </a:p>
        </p:txBody>
      </p:sp>
      <p:sp>
        <p:nvSpPr>
          <p:cNvPr id="7" name="Rectangle 6"/>
          <p:cNvSpPr>
            <a:spLocks noGrp="1" noChangeArrowheads="1"/>
          </p:cNvSpPr>
          <p:nvPr>
            <p:ph type="ftr" sz="quarter" idx="12"/>
          </p:nvPr>
        </p:nvSpPr>
        <p:spPr>
          <a:ln/>
        </p:spPr>
        <p:txBody>
          <a:bodyPr/>
          <a:lstStyle>
            <a:lvl1pPr>
              <a:defRPr/>
            </a:lvl1pPr>
          </a:lstStyle>
          <a:p>
            <a:pPr>
              <a:defRPr/>
            </a:pPr>
            <a:r>
              <a:rPr lang="en-US"/>
              <a:t>PCASTJeannette M. Wing</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413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295400"/>
            <a:ext cx="7772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58468" name="Rectangle 4"/>
          <p:cNvSpPr>
            <a:spLocks noGrp="1" noChangeArrowheads="1"/>
          </p:cNvSpPr>
          <p:nvPr>
            <p:ph type="sldNum" sz="quarter" idx="4"/>
          </p:nvPr>
        </p:nvSpPr>
        <p:spPr bwMode="auto">
          <a:xfrm>
            <a:off x="3208338" y="64770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a:lvl1pPr>
          </a:lstStyle>
          <a:p>
            <a:pPr>
              <a:defRPr/>
            </a:pPr>
            <a:fld id="{9C1BAAD9-20B1-45B4-ABE9-054AB7CA98DE}" type="slidenum">
              <a:rPr lang="en-US"/>
              <a:pPr>
                <a:defRPr/>
              </a:pPr>
              <a:t>‹#›</a:t>
            </a:fld>
            <a:endParaRPr lang="en-US" sz="1400"/>
          </a:p>
        </p:txBody>
      </p:sp>
      <p:sp>
        <p:nvSpPr>
          <p:cNvPr id="958469" name="Rectangle 5"/>
          <p:cNvSpPr>
            <a:spLocks noGrp="1" noChangeArrowheads="1"/>
          </p:cNvSpPr>
          <p:nvPr>
            <p:ph type="dt" sz="half" idx="2"/>
          </p:nvPr>
        </p:nvSpPr>
        <p:spPr bwMode="auto">
          <a:xfrm>
            <a:off x="246063" y="64770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lvl1pPr>
          </a:lstStyle>
          <a:p>
            <a:pPr>
              <a:defRPr/>
            </a:pPr>
            <a:fld id="{71935AEC-E057-4305-A901-1421669EE3D2}" type="datetime1">
              <a:rPr lang="en-US"/>
              <a:pPr>
                <a:defRPr/>
              </a:pPr>
              <a:t>9/15/2010</a:t>
            </a:fld>
            <a:endParaRPr lang="en-US"/>
          </a:p>
        </p:txBody>
      </p:sp>
      <p:sp>
        <p:nvSpPr>
          <p:cNvPr id="958470" name="Rectangle 6"/>
          <p:cNvSpPr>
            <a:spLocks noGrp="1" noChangeArrowheads="1"/>
          </p:cNvSpPr>
          <p:nvPr>
            <p:ph type="ftr" sz="quarter" idx="3"/>
          </p:nvPr>
        </p:nvSpPr>
        <p:spPr bwMode="auto">
          <a:xfrm>
            <a:off x="6315075" y="6477000"/>
            <a:ext cx="2725738"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lvl1pPr>
          </a:lstStyle>
          <a:p>
            <a:pPr>
              <a:defRPr/>
            </a:pPr>
            <a:r>
              <a:rPr lang="en-US"/>
              <a:t>PCASTJeannette M. Wing</a:t>
            </a:r>
          </a:p>
        </p:txBody>
      </p:sp>
    </p:spTree>
  </p:cSld>
  <p:clrMap bg1="lt1" tx1="dk1" bg2="lt2" tx2="dk2" accent1="accent1" accent2="accent2" accent3="accent3" accent4="accent4" accent5="accent5" accent6="accent6" hlink="hlink" folHlink="folHlink"/>
  <p:sldLayoutIdLst>
    <p:sldLayoutId id="2147483666"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Lst>
  <p:timing>
    <p:tnLst>
      <p:par>
        <p:cTn id="1" dur="indefinite" restart="never" nodeType="tmRoot"/>
      </p:par>
    </p:tnLst>
  </p:timing>
  <p:hf hdr="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Calibri" pitchFamily="34" charset="0"/>
        </a:defRPr>
      </a:lvl2pPr>
      <a:lvl3pPr algn="l" rtl="0" eaLnBrk="0" fontAlgn="base" hangingPunct="0">
        <a:spcBef>
          <a:spcPct val="0"/>
        </a:spcBef>
        <a:spcAft>
          <a:spcPct val="0"/>
        </a:spcAft>
        <a:defRPr sz="3200">
          <a:solidFill>
            <a:schemeClr val="tx1"/>
          </a:solidFill>
          <a:latin typeface="Calibri" pitchFamily="34" charset="0"/>
        </a:defRPr>
      </a:lvl3pPr>
      <a:lvl4pPr algn="l" rtl="0" eaLnBrk="0" fontAlgn="base" hangingPunct="0">
        <a:spcBef>
          <a:spcPct val="0"/>
        </a:spcBef>
        <a:spcAft>
          <a:spcPct val="0"/>
        </a:spcAft>
        <a:defRPr sz="3200">
          <a:solidFill>
            <a:schemeClr val="tx1"/>
          </a:solidFill>
          <a:latin typeface="Calibri" pitchFamily="34" charset="0"/>
        </a:defRPr>
      </a:lvl4pPr>
      <a:lvl5pPr algn="l" rtl="0" eaLnBrk="0" fontAlgn="base" hangingPunct="0">
        <a:spcBef>
          <a:spcPct val="0"/>
        </a:spcBef>
        <a:spcAft>
          <a:spcPct val="0"/>
        </a:spcAft>
        <a:defRPr sz="3200">
          <a:solidFill>
            <a:schemeClr val="tx1"/>
          </a:solidFill>
          <a:latin typeface="Calibri" pitchFamily="34" charset="0"/>
        </a:defRPr>
      </a:lvl5pPr>
      <a:lvl6pPr marL="457200" algn="l" rtl="0" eaLnBrk="0" fontAlgn="base" hangingPunct="0">
        <a:spcBef>
          <a:spcPct val="0"/>
        </a:spcBef>
        <a:spcAft>
          <a:spcPct val="0"/>
        </a:spcAft>
        <a:defRPr sz="3200">
          <a:solidFill>
            <a:schemeClr val="tx1"/>
          </a:solidFill>
          <a:latin typeface="Calibri" pitchFamily="34" charset="0"/>
        </a:defRPr>
      </a:lvl6pPr>
      <a:lvl7pPr marL="914400" algn="l" rtl="0" eaLnBrk="0" fontAlgn="base" hangingPunct="0">
        <a:spcBef>
          <a:spcPct val="0"/>
        </a:spcBef>
        <a:spcAft>
          <a:spcPct val="0"/>
        </a:spcAft>
        <a:defRPr sz="3200">
          <a:solidFill>
            <a:schemeClr val="tx1"/>
          </a:solidFill>
          <a:latin typeface="Calibri" pitchFamily="34" charset="0"/>
        </a:defRPr>
      </a:lvl7pPr>
      <a:lvl8pPr marL="1371600" algn="l" rtl="0" eaLnBrk="0" fontAlgn="base" hangingPunct="0">
        <a:spcBef>
          <a:spcPct val="0"/>
        </a:spcBef>
        <a:spcAft>
          <a:spcPct val="0"/>
        </a:spcAft>
        <a:defRPr sz="3200">
          <a:solidFill>
            <a:schemeClr val="tx1"/>
          </a:solidFill>
          <a:latin typeface="Calibri" pitchFamily="34" charset="0"/>
        </a:defRPr>
      </a:lvl8pPr>
      <a:lvl9pPr marL="1828800" algn="l" rtl="0" eaLnBrk="0" fontAlgn="base" hangingPunct="0">
        <a:spcBef>
          <a:spcPct val="0"/>
        </a:spcBef>
        <a:spcAft>
          <a:spcPct val="0"/>
        </a:spcAft>
        <a:defRPr sz="3200">
          <a:solidFill>
            <a:schemeClr val="tx1"/>
          </a:solidFill>
          <a:latin typeface="Calibri"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jpeg"/><Relationship Id="rId4" Type="http://schemas.openxmlformats.org/officeDocument/2006/relationships/image" Target="../media/image86.png"/><Relationship Id="rId9"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6.wmf"/><Relationship Id="rId5" Type="http://schemas.openxmlformats.org/officeDocument/2006/relationships/image" Target="../media/image95.png"/><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100.png"/><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images.google.com/imgres?imgurl=http://media.nasaexplores.com/lessons/04-014/images/clock.jpg&amp;imgrefurl=http://www.nasaexplores.com/show_58_teacher_st.php?id=040213172607&amp;h=195&amp;w=162&amp;sz=15&amp;hl=en&amp;start=9&amp;tbnid=L0wJsh_jeoZCmM:&amp;tbnh=104&amp;tbnw=86&amp;prev=/images?q=clock+cartoon&amp;gbv=2&amp;ndsp=20&amp;hl=en&amp;sa=N"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00.png"/><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image" Target="../media/image116.wmf"/><Relationship Id="rId7"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9.wmf"/><Relationship Id="rId5" Type="http://schemas.openxmlformats.org/officeDocument/2006/relationships/image" Target="../media/image118.wmf"/><Relationship Id="rId4" Type="http://schemas.openxmlformats.org/officeDocument/2006/relationships/image" Target="../media/image117.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100.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0.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hyperlink" Target="http://images.google.com/imgres?imgurl=http://www.maip.com/media/images/Google%20Logo.jpg&amp;imgrefurl=http://security.blogs.techtarget.com/2007/09/&amp;h=478&amp;w=1197&amp;sz=204&amp;hl=en&amp;start=6&amp;tbnid=ylwf-XkJVe34QM:&amp;tbnh=60&amp;tbnw=150&amp;prev=/images?q=google&amp;gbv=2&amp;hl=en" TargetMode="External"/><Relationship Id="rId42" Type="http://schemas.openxmlformats.org/officeDocument/2006/relationships/image" Target="../media/image4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5.png"/><Relationship Id="rId38" Type="http://schemas.openxmlformats.org/officeDocument/2006/relationships/image" Target="../media/image39.png"/><Relationship Id="rId46" Type="http://schemas.openxmlformats.org/officeDocument/2006/relationships/image" Target="../media/image47.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41"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4.png"/><Relationship Id="rId37" Type="http://schemas.openxmlformats.org/officeDocument/2006/relationships/image" Target="../media/image38.png"/><Relationship Id="rId40" Type="http://schemas.openxmlformats.org/officeDocument/2006/relationships/image" Target="../media/image41.png"/><Relationship Id="rId45" Type="http://schemas.openxmlformats.org/officeDocument/2006/relationships/image" Target="../media/image46.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7.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3.jpeg"/><Relationship Id="rId44"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hyperlink" Target="http://www.google.com/imgres?imgurl=http://www.knowledgebase-script.com/demo/admin/attachments/amazon_logo.gif&amp;imgrefurl=http://www.knowledgebase-script.com/demo/print.php?ID=120&amp;h=45&amp;w=121&amp;sz=7&amp;tbnid=ConR54MZhygJ:&amp;tbnh=45&amp;tbnw=121&amp;prev=/images?q=amazon+logo&amp;hl=en&amp;sa=X&amp;oi=image_result&amp;resnum=1&amp;ct=image&amp;cd=2" TargetMode="External"/><Relationship Id="rId35" Type="http://schemas.openxmlformats.org/officeDocument/2006/relationships/image" Target="../media/image36.jpeg"/><Relationship Id="rId43"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4.jpeg"/><Relationship Id="rId39" Type="http://schemas.openxmlformats.org/officeDocument/2006/relationships/image" Target="../media/image74.png"/><Relationship Id="rId3" Type="http://schemas.openxmlformats.org/officeDocument/2006/relationships/image" Target="../media/image6.png"/><Relationship Id="rId21" Type="http://schemas.openxmlformats.org/officeDocument/2006/relationships/image" Target="../media/image61.png"/><Relationship Id="rId34" Type="http://schemas.openxmlformats.org/officeDocument/2006/relationships/hyperlink" Target="http://www.facebook.com/r.php" TargetMode="External"/><Relationship Id="rId42" Type="http://schemas.openxmlformats.org/officeDocument/2006/relationships/image" Target="../media/image77.pn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hyperlink" Target="http://images.google.com/imgres?imgurl=http://www.davidskul.com/images/blogger-logo.jpg&amp;imgrefurl=http://thp.tumblr.com/&amp;h=368&amp;w=370&amp;sz=26&amp;hl=en&amp;start=2&amp;tbnid=TgUzsz98HBxf1M:&amp;tbnh=121&amp;tbnw=122&amp;prev=/images?q=blogger&amp;gbv=2&amp;hl=en" TargetMode="External"/><Relationship Id="rId33" Type="http://schemas.openxmlformats.org/officeDocument/2006/relationships/image" Target="../media/image70.png"/><Relationship Id="rId38" Type="http://schemas.openxmlformats.org/officeDocument/2006/relationships/image" Target="../media/image73.png"/><Relationship Id="rId2" Type="http://schemas.openxmlformats.org/officeDocument/2006/relationships/notesSlide" Target="../notesSlides/notesSlide4.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6.png"/><Relationship Id="rId41"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hyperlink" Target="http://www.ebay.com/" TargetMode="External"/><Relationship Id="rId11" Type="http://schemas.openxmlformats.org/officeDocument/2006/relationships/hyperlink" Target="http://blog.flickr.net/en" TargetMode="External"/><Relationship Id="rId24" Type="http://schemas.openxmlformats.org/officeDocument/2006/relationships/image" Target="../media/image63.png"/><Relationship Id="rId32" Type="http://schemas.openxmlformats.org/officeDocument/2006/relationships/image" Target="../media/image69.png"/><Relationship Id="rId37" Type="http://schemas.openxmlformats.org/officeDocument/2006/relationships/image" Target="../media/image72.jpeg"/><Relationship Id="rId40" Type="http://schemas.openxmlformats.org/officeDocument/2006/relationships/image" Target="../media/image75.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62.jpeg"/><Relationship Id="rId28" Type="http://schemas.openxmlformats.org/officeDocument/2006/relationships/image" Target="../media/image65.jpeg"/><Relationship Id="rId36" Type="http://schemas.openxmlformats.org/officeDocument/2006/relationships/hyperlink" Target="http://images.google.com/imgres?imgurl=http://www.uberreview.com/wp-content/uploads/youtube_logo.jpg&amp;imgrefurl=http://current.com/items/88859385_youtube_criticised_for_gang_rape_video&amp;h=450&amp;w=600&amp;sz=27&amp;hl=en&amp;start=18&amp;tbnid=uG9PhuBLX4dJJM:&amp;tbnh=101&amp;tbnw=135&amp;prev=/images?q=youtube&amp;gbv=2&amp;hl=en" TargetMode="External"/><Relationship Id="rId10" Type="http://schemas.openxmlformats.org/officeDocument/2006/relationships/image" Target="../media/image51.jpeg"/><Relationship Id="rId19" Type="http://schemas.openxmlformats.org/officeDocument/2006/relationships/image" Target="../media/image59.png"/><Relationship Id="rId31" Type="http://schemas.openxmlformats.org/officeDocument/2006/relationships/image" Target="../media/image68.png"/><Relationship Id="rId4" Type="http://schemas.openxmlformats.org/officeDocument/2006/relationships/image" Target="../media/image7.png"/><Relationship Id="rId9" Type="http://schemas.openxmlformats.org/officeDocument/2006/relationships/hyperlink" Target="http://images.google.com/imgres?imgurl=http://bp0.blogger.com/_wFr5PPBBpLU/RsLIUREjrSI/AAAAAAAABro/iUx8ApRGQzM/s400/wikipedia+1.bmp&amp;imgrefurl=http://thecitizensjournalblog.blogspot.com/2007/08/wikipedia-fun-whos-been-editing.html&amp;h=400&amp;w=327&amp;sz=33&amp;hl=en&amp;start=2&amp;um=1&amp;tbnid=APoWGQfFEyADBM:&amp;tbnh=124&amp;tbnw=101&amp;prev=/images?q=wikipedia&amp;um=1&amp;hl=en&amp;sa=X" TargetMode="External"/><Relationship Id="rId14" Type="http://schemas.openxmlformats.org/officeDocument/2006/relationships/image" Target="../media/image54.png"/><Relationship Id="rId22" Type="http://schemas.openxmlformats.org/officeDocument/2006/relationships/hyperlink" Target="http://images.google.com/imgres?imgurl=http://www.costpernews.com/wp-content/uploads/2007/07/itunes-button-logo-300x300.jpg&amp;imgrefurl=http://newrockstarphilosophy.com/&amp;h=304&amp;w=300&amp;sz=52&amp;hl=en&amp;start=2&amp;tbnid=ZiIhGsVpPOO_sM:&amp;tbnh=116&amp;tbnw=114&amp;prev=/images?q=itunes&amp;gbv=2&amp;hl=en" TargetMode="External"/><Relationship Id="rId27" Type="http://schemas.openxmlformats.org/officeDocument/2006/relationships/hyperlink" Target="http://images.google.com/imgres?imgurl=http://simonchristy.com/uploaded_images/napster-logo-718698.jpg&amp;imgrefurl=http://simonchristy.com/2007/08/mobile-peer-2-peer-final-frontier.html&amp;h=282&amp;w=295&amp;sz=10&amp;hl=en&amp;start=2&amp;tbnid=hn-3NhLDQQZjjM:&amp;tbnh=110&amp;tbnw=115&amp;prev=/images?q=napster&amp;gbv=2&amp;hl=en" TargetMode="External"/><Relationship Id="rId30" Type="http://schemas.openxmlformats.org/officeDocument/2006/relationships/image" Target="../media/image67.png"/><Relationship Id="rId35"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corporate/execs.html#serge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60350" y="682625"/>
            <a:ext cx="8612188" cy="1470025"/>
          </a:xfrm>
        </p:spPr>
        <p:txBody>
          <a:bodyPr/>
          <a:lstStyle/>
          <a:p>
            <a:pPr algn="ctr"/>
            <a:r>
              <a:rPr lang="en-US" sz="4000" smtClean="0"/>
              <a:t>Networking and Information Technology</a:t>
            </a:r>
          </a:p>
        </p:txBody>
      </p:sp>
      <p:sp>
        <p:nvSpPr>
          <p:cNvPr id="15362" name="Subtitle 5"/>
          <p:cNvSpPr>
            <a:spLocks noGrp="1"/>
          </p:cNvSpPr>
          <p:nvPr>
            <p:ph type="subTitle" idx="1"/>
          </p:nvPr>
        </p:nvSpPr>
        <p:spPr>
          <a:xfrm>
            <a:off x="260350" y="3421063"/>
            <a:ext cx="8612188" cy="1752600"/>
          </a:xfrm>
        </p:spPr>
        <p:txBody>
          <a:bodyPr/>
          <a:lstStyle/>
          <a:p>
            <a:r>
              <a:rPr lang="en-US" smtClean="0">
                <a:solidFill>
                  <a:srgbClr val="FF0000"/>
                </a:solidFill>
              </a:rPr>
              <a:t>Jeannette M. Wing</a:t>
            </a:r>
            <a:r>
              <a:rPr lang="en-US" smtClean="0"/>
              <a:t/>
            </a:r>
            <a:br>
              <a:rPr lang="en-US" smtClean="0"/>
            </a:br>
            <a:r>
              <a:rPr lang="en-US" sz="1600" i="1" smtClean="0"/>
              <a:t>President’s Professor of Computer Science and Department Head</a:t>
            </a:r>
          </a:p>
          <a:p>
            <a:r>
              <a:rPr lang="en-US" sz="1600" i="1" smtClean="0"/>
              <a:t>Carnegie Mellon University</a:t>
            </a:r>
            <a:br>
              <a:rPr lang="en-US" sz="1600" i="1" smtClean="0"/>
            </a:br>
            <a:r>
              <a:rPr lang="en-US" sz="1600" i="1" smtClean="0"/>
              <a:t>Former Assistant Director for Computer and Information Science and Engineering</a:t>
            </a:r>
          </a:p>
          <a:p>
            <a:r>
              <a:rPr lang="en-US" sz="1600" i="1" smtClean="0"/>
              <a:t>National Science Foundation</a:t>
            </a:r>
          </a:p>
          <a:p>
            <a:endParaRPr lang="en-US" sz="1800" i="1" smtClean="0"/>
          </a:p>
          <a:p>
            <a:r>
              <a:rPr lang="en-US" smtClean="0"/>
              <a:t/>
            </a:r>
            <a:br>
              <a:rPr lang="en-US" smtClean="0"/>
            </a:br>
            <a:endParaRPr lang="en-US" smtClean="0"/>
          </a:p>
        </p:txBody>
      </p:sp>
      <p:sp>
        <p:nvSpPr>
          <p:cNvPr id="7" name="Title 4"/>
          <p:cNvSpPr txBox="1">
            <a:spLocks/>
          </p:cNvSpPr>
          <p:nvPr/>
        </p:nvSpPr>
        <p:spPr bwMode="auto">
          <a:xfrm>
            <a:off x="685800" y="1689100"/>
            <a:ext cx="7772400" cy="1470025"/>
          </a:xfrm>
          <a:prstGeom prst="rect">
            <a:avLst/>
          </a:prstGeom>
          <a:noFill/>
          <a:ln w="9525">
            <a:noFill/>
            <a:miter lim="800000"/>
            <a:headEnd/>
            <a:tailEnd/>
          </a:ln>
        </p:spPr>
        <p:txBody>
          <a:bodyPr anchor="ctr"/>
          <a:lstStyle/>
          <a:p>
            <a:pPr algn="ctr" eaLnBrk="0" hangingPunct="0"/>
            <a:r>
              <a:rPr lang="en-US" sz="4000" b="1"/>
              <a:t>Computer Science</a:t>
            </a:r>
          </a:p>
        </p:txBody>
      </p:sp>
      <p:sp>
        <p:nvSpPr>
          <p:cNvPr id="15366" name="Subtitle 5"/>
          <p:cNvSpPr>
            <a:spLocks/>
          </p:cNvSpPr>
          <p:nvPr/>
        </p:nvSpPr>
        <p:spPr bwMode="auto">
          <a:xfrm>
            <a:off x="260350" y="5816600"/>
            <a:ext cx="8612188" cy="1041400"/>
          </a:xfrm>
          <a:prstGeom prst="rect">
            <a:avLst/>
          </a:prstGeom>
          <a:noFill/>
          <a:ln w="9525">
            <a:noFill/>
            <a:miter lim="800000"/>
            <a:headEnd/>
            <a:tailEnd/>
          </a:ln>
        </p:spPr>
        <p:txBody>
          <a:bodyPr/>
          <a:lstStyle/>
          <a:p>
            <a:pPr algn="ctr" eaLnBrk="0" hangingPunct="0">
              <a:spcBef>
                <a:spcPct val="20000"/>
              </a:spcBef>
            </a:pPr>
            <a:r>
              <a:rPr lang="en-US" sz="1600"/>
              <a:t>President’s Council of Advisors on Science and Technology</a:t>
            </a:r>
            <a:br>
              <a:rPr lang="en-US" sz="1600"/>
            </a:br>
            <a:r>
              <a:rPr lang="en-US" sz="1600"/>
              <a:t>Washington, DC</a:t>
            </a:r>
            <a:br>
              <a:rPr lang="en-US" sz="1600"/>
            </a:br>
            <a:r>
              <a:rPr lang="en-US" sz="1600"/>
              <a:t>September 2,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0"/>
          </p:nvPr>
        </p:nvSpPr>
        <p:spPr>
          <a:noFill/>
        </p:spPr>
        <p:txBody>
          <a:bodyPr/>
          <a:lstStyle/>
          <a:p>
            <a:fld id="{A77F31D4-1352-4AB7-A116-BD0D2EC4D572}" type="slidenum">
              <a:rPr lang="en-US" smtClean="0"/>
              <a:pPr/>
              <a:t>10</a:t>
            </a:fld>
            <a:endParaRPr lang="en-US" sz="1400" smtClean="0"/>
          </a:p>
        </p:txBody>
      </p:sp>
      <p:pic>
        <p:nvPicPr>
          <p:cNvPr id="1337377" name="Picture 33"/>
          <p:cNvPicPr>
            <a:picLocks noChangeAspect="1" noChangeArrowheads="1"/>
          </p:cNvPicPr>
          <p:nvPr/>
        </p:nvPicPr>
        <p:blipFill>
          <a:blip r:embed="rId3" cstate="print"/>
          <a:srcRect/>
          <a:stretch>
            <a:fillRect/>
          </a:stretch>
        </p:blipFill>
        <p:spPr bwMode="auto">
          <a:xfrm>
            <a:off x="9525" y="41275"/>
            <a:ext cx="9144000" cy="6816725"/>
          </a:xfrm>
          <a:prstGeom prst="rect">
            <a:avLst/>
          </a:prstGeom>
          <a:noFill/>
          <a:ln w="9525">
            <a:noFill/>
            <a:miter lim="800000"/>
            <a:headEnd/>
            <a:tailEnd/>
          </a:ln>
        </p:spPr>
      </p:pic>
      <p:pic>
        <p:nvPicPr>
          <p:cNvPr id="1337412" name="Picture 68"/>
          <p:cNvPicPr>
            <a:picLocks noChangeAspect="1" noChangeArrowheads="1"/>
          </p:cNvPicPr>
          <p:nvPr/>
        </p:nvPicPr>
        <p:blipFill>
          <a:blip r:embed="rId4" cstate="print"/>
          <a:srcRect/>
          <a:stretch>
            <a:fillRect/>
          </a:stretch>
        </p:blipFill>
        <p:spPr bwMode="auto">
          <a:xfrm>
            <a:off x="0" y="-838200"/>
            <a:ext cx="9144000" cy="8115300"/>
          </a:xfrm>
          <a:prstGeom prst="rect">
            <a:avLst/>
          </a:prstGeom>
          <a:noFill/>
          <a:ln w="9525">
            <a:noFill/>
            <a:miter lim="800000"/>
            <a:headEnd/>
            <a:tailEnd/>
          </a:ln>
        </p:spPr>
      </p:pic>
      <p:pic>
        <p:nvPicPr>
          <p:cNvPr id="1337386" name="Picture 42" descr="gfs"/>
          <p:cNvPicPr>
            <a:picLocks noChangeAspect="1" noChangeArrowheads="1"/>
          </p:cNvPicPr>
          <p:nvPr/>
        </p:nvPicPr>
        <p:blipFill>
          <a:blip r:embed="rId5" cstate="print"/>
          <a:srcRect/>
          <a:stretch>
            <a:fillRect/>
          </a:stretch>
        </p:blipFill>
        <p:spPr bwMode="auto">
          <a:xfrm>
            <a:off x="93663" y="377825"/>
            <a:ext cx="9144000" cy="6899275"/>
          </a:xfrm>
          <a:prstGeom prst="rect">
            <a:avLst/>
          </a:prstGeom>
          <a:noFill/>
          <a:ln w="9525">
            <a:noFill/>
            <a:miter lim="800000"/>
            <a:headEnd/>
            <a:tailEnd/>
          </a:ln>
        </p:spPr>
      </p:pic>
      <p:sp>
        <p:nvSpPr>
          <p:cNvPr id="33797" name="Text Box 2"/>
          <p:cNvSpPr txBox="1">
            <a:spLocks noChangeArrowheads="1"/>
          </p:cNvSpPr>
          <p:nvPr/>
        </p:nvSpPr>
        <p:spPr bwMode="auto">
          <a:xfrm>
            <a:off x="165100" y="6221413"/>
            <a:ext cx="184150" cy="366712"/>
          </a:xfrm>
          <a:prstGeom prst="rect">
            <a:avLst/>
          </a:prstGeom>
          <a:noFill/>
          <a:ln w="9525">
            <a:noFill/>
            <a:miter lim="800000"/>
            <a:headEnd/>
            <a:tailEnd/>
          </a:ln>
        </p:spPr>
        <p:txBody>
          <a:bodyPr wrap="none">
            <a:spAutoFit/>
          </a:bodyPr>
          <a:lstStyle/>
          <a:p>
            <a:endParaRPr lang="en-US">
              <a:latin typeface="Comic Sans MS" pitchFamily="66" charset="0"/>
            </a:endParaRPr>
          </a:p>
        </p:txBody>
      </p:sp>
      <p:pic>
        <p:nvPicPr>
          <p:cNvPr id="1337384" name="Picture 40"/>
          <p:cNvPicPr>
            <a:picLocks noChangeAspect="1" noChangeArrowheads="1"/>
          </p:cNvPicPr>
          <p:nvPr/>
        </p:nvPicPr>
        <p:blipFill>
          <a:blip r:embed="rId6" cstate="print"/>
          <a:srcRect/>
          <a:stretch>
            <a:fillRect/>
          </a:stretch>
        </p:blipFill>
        <p:spPr bwMode="auto">
          <a:xfrm>
            <a:off x="-1128713" y="469900"/>
            <a:ext cx="11004551" cy="7254875"/>
          </a:xfrm>
          <a:prstGeom prst="rect">
            <a:avLst/>
          </a:prstGeom>
          <a:noFill/>
          <a:ln w="9525">
            <a:noFill/>
            <a:miter lim="800000"/>
            <a:headEnd/>
            <a:tailEnd/>
          </a:ln>
        </p:spPr>
      </p:pic>
      <p:pic>
        <p:nvPicPr>
          <p:cNvPr id="1337389" name="Picture 45"/>
          <p:cNvPicPr>
            <a:picLocks noChangeAspect="1" noChangeArrowheads="1"/>
          </p:cNvPicPr>
          <p:nvPr/>
        </p:nvPicPr>
        <p:blipFill>
          <a:blip r:embed="rId7" cstate="print"/>
          <a:srcRect/>
          <a:stretch>
            <a:fillRect/>
          </a:stretch>
        </p:blipFill>
        <p:spPr bwMode="auto">
          <a:xfrm>
            <a:off x="-93663" y="901700"/>
            <a:ext cx="8978901" cy="6188075"/>
          </a:xfrm>
          <a:prstGeom prst="rect">
            <a:avLst/>
          </a:prstGeom>
          <a:noFill/>
          <a:ln w="9525">
            <a:noFill/>
            <a:miter lim="800000"/>
            <a:headEnd/>
            <a:tailEnd/>
          </a:ln>
        </p:spPr>
      </p:pic>
      <p:grpSp>
        <p:nvGrpSpPr>
          <p:cNvPr id="2" name="Group 69"/>
          <p:cNvGrpSpPr>
            <a:grpSpLocks/>
          </p:cNvGrpSpPr>
          <p:nvPr/>
        </p:nvGrpSpPr>
        <p:grpSpPr bwMode="auto">
          <a:xfrm>
            <a:off x="93663" y="1670050"/>
            <a:ext cx="8861425" cy="2965450"/>
            <a:chOff x="44" y="1163"/>
            <a:chExt cx="5672" cy="1868"/>
          </a:xfrm>
        </p:grpSpPr>
        <p:sp>
          <p:nvSpPr>
            <p:cNvPr id="33817" name="Rectangle 70"/>
            <p:cNvSpPr>
              <a:spLocks noChangeArrowheads="1"/>
            </p:cNvSpPr>
            <p:nvPr/>
          </p:nvSpPr>
          <p:spPr bwMode="auto">
            <a:xfrm>
              <a:off x="44" y="1163"/>
              <a:ext cx="5672" cy="1868"/>
            </a:xfrm>
            <a:prstGeom prst="rect">
              <a:avLst/>
            </a:prstGeom>
            <a:solidFill>
              <a:schemeClr val="bg1"/>
            </a:solidFill>
            <a:ln w="38100">
              <a:solidFill>
                <a:srgbClr val="FF0000"/>
              </a:solidFill>
              <a:miter lim="800000"/>
              <a:headEnd/>
              <a:tailEnd/>
            </a:ln>
          </p:spPr>
          <p:txBody>
            <a:bodyPr wrap="none" anchor="ctr"/>
            <a:lstStyle/>
            <a:p>
              <a:endParaRPr lang="en-US"/>
            </a:p>
          </p:txBody>
        </p:sp>
        <p:sp>
          <p:nvSpPr>
            <p:cNvPr id="33818" name="Rectangle 71"/>
            <p:cNvSpPr>
              <a:spLocks noChangeArrowheads="1"/>
            </p:cNvSpPr>
            <p:nvPr/>
          </p:nvSpPr>
          <p:spPr bwMode="auto">
            <a:xfrm>
              <a:off x="1667" y="2427"/>
              <a:ext cx="977" cy="365"/>
            </a:xfrm>
            <a:prstGeom prst="rect">
              <a:avLst/>
            </a:prstGeom>
            <a:solidFill>
              <a:schemeClr val="bg1"/>
            </a:solidFill>
            <a:ln w="9525">
              <a:noFill/>
              <a:miter lim="800000"/>
              <a:headEnd/>
              <a:tailEnd/>
            </a:ln>
          </p:spPr>
          <p:txBody>
            <a:bodyPr>
              <a:spAutoFit/>
            </a:bodyPr>
            <a:lstStyle/>
            <a:p>
              <a:r>
                <a:rPr lang="en-US" sz="3200">
                  <a:latin typeface="Times New Roman" pitchFamily="18" charset="0"/>
                </a:rPr>
                <a:t>v</a:t>
              </a:r>
              <a:r>
                <a:rPr lang="en-US" sz="3200"/>
                <a:t> </a:t>
              </a:r>
              <a:r>
                <a:rPr lang="en-US" sz="3200">
                  <a:sym typeface="Symbol" pitchFamily="18" charset="2"/>
                </a:rPr>
                <a:t> </a:t>
              </a:r>
              <a:r>
                <a:rPr lang="en-US" sz="3200">
                  <a:latin typeface="Times New Roman" pitchFamily="18" charset="0"/>
                  <a:sym typeface="Symbol" pitchFamily="18" charset="2"/>
                </a:rPr>
                <a:t>B</a:t>
              </a:r>
              <a:r>
                <a:rPr lang="en-US" sz="3200" baseline="-25000">
                  <a:latin typeface="Times New Roman" pitchFamily="18" charset="0"/>
                  <a:sym typeface="Symbol" pitchFamily="18" charset="2"/>
                </a:rPr>
                <a:t>u</a:t>
              </a:r>
            </a:p>
          </p:txBody>
        </p:sp>
        <p:sp>
          <p:nvSpPr>
            <p:cNvPr id="33819" name="Text Box 72"/>
            <p:cNvSpPr txBox="1">
              <a:spLocks noChangeArrowheads="1"/>
            </p:cNvSpPr>
            <p:nvPr/>
          </p:nvSpPr>
          <p:spPr bwMode="auto">
            <a:xfrm>
              <a:off x="96" y="1735"/>
              <a:ext cx="1837" cy="692"/>
            </a:xfrm>
            <a:prstGeom prst="rect">
              <a:avLst/>
            </a:prstGeom>
            <a:solidFill>
              <a:schemeClr val="bg1"/>
            </a:solidFill>
            <a:ln w="9525">
              <a:noFill/>
              <a:miter lim="800000"/>
              <a:headEnd/>
              <a:tailEnd/>
            </a:ln>
          </p:spPr>
          <p:txBody>
            <a:bodyPr wrap="none">
              <a:spAutoFit/>
            </a:bodyPr>
            <a:lstStyle/>
            <a:p>
              <a:r>
                <a:rPr lang="en-US" sz="6600">
                  <a:latin typeface="Times New Roman" pitchFamily="18" charset="0"/>
                </a:rPr>
                <a:t>PR(u) =</a:t>
              </a:r>
              <a:endParaRPr lang="en-US" sz="6600">
                <a:sym typeface="Symbol" pitchFamily="18" charset="2"/>
              </a:endParaRPr>
            </a:p>
          </p:txBody>
        </p:sp>
        <p:sp>
          <p:nvSpPr>
            <p:cNvPr id="33820" name="Text Box 73"/>
            <p:cNvSpPr txBox="1">
              <a:spLocks noChangeArrowheads="1"/>
            </p:cNvSpPr>
            <p:nvPr/>
          </p:nvSpPr>
          <p:spPr bwMode="auto">
            <a:xfrm>
              <a:off x="2506" y="1466"/>
              <a:ext cx="1400" cy="1326"/>
            </a:xfrm>
            <a:prstGeom prst="rect">
              <a:avLst/>
            </a:prstGeom>
            <a:solidFill>
              <a:schemeClr val="bg1"/>
            </a:solidFill>
            <a:ln w="9525">
              <a:noFill/>
              <a:miter lim="800000"/>
              <a:headEnd/>
              <a:tailEnd/>
            </a:ln>
          </p:spPr>
          <p:txBody>
            <a:bodyPr wrap="none">
              <a:spAutoFit/>
            </a:bodyPr>
            <a:lstStyle/>
            <a:p>
              <a:r>
                <a:rPr lang="en-US" sz="6600" u="sng">
                  <a:latin typeface="Times New Roman" pitchFamily="18" charset="0"/>
                </a:rPr>
                <a:t>PR(v)</a:t>
              </a:r>
              <a:br>
                <a:rPr lang="en-US" sz="6600" u="sng">
                  <a:latin typeface="Times New Roman" pitchFamily="18" charset="0"/>
                </a:rPr>
              </a:br>
              <a:r>
                <a:rPr lang="en-US" sz="6600">
                  <a:latin typeface="Times New Roman" pitchFamily="18" charset="0"/>
                </a:rPr>
                <a:t>L(v)</a:t>
              </a:r>
              <a:endParaRPr lang="en-US" sz="6600">
                <a:sym typeface="Symbol" pitchFamily="18" charset="2"/>
              </a:endParaRPr>
            </a:p>
          </p:txBody>
        </p:sp>
        <p:sp>
          <p:nvSpPr>
            <p:cNvPr id="33821" name="Rectangle 74"/>
            <p:cNvSpPr>
              <a:spLocks noChangeArrowheads="1"/>
            </p:cNvSpPr>
            <p:nvPr/>
          </p:nvSpPr>
          <p:spPr bwMode="auto">
            <a:xfrm>
              <a:off x="1904" y="1596"/>
              <a:ext cx="541" cy="903"/>
            </a:xfrm>
            <a:prstGeom prst="rect">
              <a:avLst/>
            </a:prstGeom>
            <a:solidFill>
              <a:schemeClr val="bg1"/>
            </a:solidFill>
            <a:ln w="9525">
              <a:noFill/>
              <a:miter lim="800000"/>
              <a:headEnd/>
              <a:tailEnd/>
            </a:ln>
          </p:spPr>
          <p:txBody>
            <a:bodyPr wrap="none">
              <a:spAutoFit/>
            </a:bodyPr>
            <a:lstStyle/>
            <a:p>
              <a:r>
                <a:rPr lang="en-US" sz="8800">
                  <a:sym typeface="Symbol" pitchFamily="18" charset="2"/>
                </a:rPr>
                <a:t></a:t>
              </a:r>
            </a:p>
          </p:txBody>
        </p:sp>
        <p:pic>
          <p:nvPicPr>
            <p:cNvPr id="33822" name="Picture 75" descr="pagerank-graph"/>
            <p:cNvPicPr>
              <a:picLocks noChangeAspect="1" noChangeArrowheads="1"/>
            </p:cNvPicPr>
            <p:nvPr/>
          </p:nvPicPr>
          <p:blipFill>
            <a:blip r:embed="rId8" cstate="print"/>
            <a:srcRect/>
            <a:stretch>
              <a:fillRect/>
            </a:stretch>
          </p:blipFill>
          <p:spPr bwMode="auto">
            <a:xfrm>
              <a:off x="4066" y="1404"/>
              <a:ext cx="1560" cy="1460"/>
            </a:xfrm>
            <a:prstGeom prst="rect">
              <a:avLst/>
            </a:prstGeom>
            <a:noFill/>
            <a:ln w="9525">
              <a:noFill/>
              <a:miter lim="800000"/>
              <a:headEnd/>
              <a:tailEnd/>
            </a:ln>
          </p:spPr>
        </p:pic>
      </p:grpSp>
      <p:pic>
        <p:nvPicPr>
          <p:cNvPr id="1337420" name="Picture 76" descr="google-bar"/>
          <p:cNvPicPr>
            <a:picLocks noChangeAspect="1" noChangeArrowheads="1"/>
          </p:cNvPicPr>
          <p:nvPr/>
        </p:nvPicPr>
        <p:blipFill>
          <a:blip r:embed="rId9" cstate="print"/>
          <a:srcRect/>
          <a:stretch>
            <a:fillRect/>
          </a:stretch>
        </p:blipFill>
        <p:spPr bwMode="auto">
          <a:xfrm>
            <a:off x="9525" y="1670050"/>
            <a:ext cx="9144000" cy="4314825"/>
          </a:xfrm>
          <a:prstGeom prst="rect">
            <a:avLst/>
          </a:prstGeom>
          <a:noFill/>
          <a:ln w="9525">
            <a:noFill/>
            <a:miter lim="800000"/>
            <a:headEnd/>
            <a:tailEnd/>
          </a:ln>
        </p:spPr>
      </p:pic>
      <p:grpSp>
        <p:nvGrpSpPr>
          <p:cNvPr id="3" name="Group 94"/>
          <p:cNvGrpSpPr>
            <a:grpSpLocks/>
          </p:cNvGrpSpPr>
          <p:nvPr/>
        </p:nvGrpSpPr>
        <p:grpSpPr bwMode="auto">
          <a:xfrm>
            <a:off x="342900" y="255588"/>
            <a:ext cx="2632075" cy="4914900"/>
            <a:chOff x="216" y="152"/>
            <a:chExt cx="1658" cy="3095"/>
          </a:xfrm>
        </p:grpSpPr>
        <p:sp>
          <p:nvSpPr>
            <p:cNvPr id="33812" name="Text Box 77"/>
            <p:cNvSpPr txBox="1">
              <a:spLocks noChangeArrowheads="1"/>
            </p:cNvSpPr>
            <p:nvPr/>
          </p:nvSpPr>
          <p:spPr bwMode="auto">
            <a:xfrm>
              <a:off x="979" y="1709"/>
              <a:ext cx="895" cy="231"/>
            </a:xfrm>
            <a:prstGeom prst="rect">
              <a:avLst/>
            </a:prstGeom>
            <a:noFill/>
            <a:ln w="9525">
              <a:noFill/>
              <a:miter lim="800000"/>
              <a:headEnd/>
              <a:tailEnd/>
            </a:ln>
          </p:spPr>
          <p:txBody>
            <a:bodyPr>
              <a:spAutoFit/>
            </a:bodyPr>
            <a:lstStyle/>
            <a:p>
              <a:pPr algn="ctr"/>
              <a:r>
                <a:rPr lang="en-US"/>
                <a:t>MapReduce</a:t>
              </a:r>
            </a:p>
          </p:txBody>
        </p:sp>
        <p:sp>
          <p:nvSpPr>
            <p:cNvPr id="33813" name="Text Box 78"/>
            <p:cNvSpPr txBox="1">
              <a:spLocks noChangeArrowheads="1"/>
            </p:cNvSpPr>
            <p:nvPr/>
          </p:nvSpPr>
          <p:spPr bwMode="auto">
            <a:xfrm>
              <a:off x="216" y="2402"/>
              <a:ext cx="1658" cy="231"/>
            </a:xfrm>
            <a:prstGeom prst="rect">
              <a:avLst/>
            </a:prstGeom>
            <a:noFill/>
            <a:ln w="9525">
              <a:noFill/>
              <a:miter lim="800000"/>
              <a:headEnd/>
              <a:tailEnd/>
            </a:ln>
          </p:spPr>
          <p:txBody>
            <a:bodyPr>
              <a:spAutoFit/>
            </a:bodyPr>
            <a:lstStyle/>
            <a:p>
              <a:pPr algn="ctr"/>
              <a:r>
                <a:rPr lang="en-US"/>
                <a:t>GFS, BigTable, Chubby</a:t>
              </a:r>
            </a:p>
          </p:txBody>
        </p:sp>
        <p:sp>
          <p:nvSpPr>
            <p:cNvPr id="33814" name="Text Box 79"/>
            <p:cNvSpPr txBox="1">
              <a:spLocks noChangeArrowheads="1"/>
            </p:cNvSpPr>
            <p:nvPr/>
          </p:nvSpPr>
          <p:spPr bwMode="auto">
            <a:xfrm>
              <a:off x="1236" y="152"/>
              <a:ext cx="638" cy="231"/>
            </a:xfrm>
            <a:prstGeom prst="rect">
              <a:avLst/>
            </a:prstGeom>
            <a:noFill/>
            <a:ln w="9525">
              <a:noFill/>
              <a:miter lim="800000"/>
              <a:headEnd/>
              <a:tailEnd/>
            </a:ln>
          </p:spPr>
          <p:txBody>
            <a:bodyPr>
              <a:spAutoFit/>
            </a:bodyPr>
            <a:lstStyle/>
            <a:p>
              <a:pPr algn="ctr"/>
              <a:r>
                <a:rPr lang="en-US"/>
                <a:t>Search</a:t>
              </a:r>
            </a:p>
          </p:txBody>
        </p:sp>
        <p:sp>
          <p:nvSpPr>
            <p:cNvPr id="33815" name="Text Box 80"/>
            <p:cNvSpPr txBox="1">
              <a:spLocks noChangeArrowheads="1"/>
            </p:cNvSpPr>
            <p:nvPr/>
          </p:nvSpPr>
          <p:spPr bwMode="auto">
            <a:xfrm>
              <a:off x="907" y="3016"/>
              <a:ext cx="967" cy="231"/>
            </a:xfrm>
            <a:prstGeom prst="rect">
              <a:avLst/>
            </a:prstGeom>
            <a:noFill/>
            <a:ln w="9525">
              <a:noFill/>
              <a:miter lim="800000"/>
              <a:headEnd/>
              <a:tailEnd/>
            </a:ln>
          </p:spPr>
          <p:txBody>
            <a:bodyPr>
              <a:spAutoFit/>
            </a:bodyPr>
            <a:lstStyle/>
            <a:p>
              <a:pPr algn="ctr"/>
              <a:r>
                <a:rPr lang="en-US"/>
                <a:t>Server Farm</a:t>
              </a:r>
            </a:p>
          </p:txBody>
        </p:sp>
        <p:sp>
          <p:nvSpPr>
            <p:cNvPr id="33816" name="Text Box 81"/>
            <p:cNvSpPr txBox="1">
              <a:spLocks noChangeArrowheads="1"/>
            </p:cNvSpPr>
            <p:nvPr/>
          </p:nvSpPr>
          <p:spPr bwMode="auto">
            <a:xfrm>
              <a:off x="1025" y="966"/>
              <a:ext cx="849" cy="231"/>
            </a:xfrm>
            <a:prstGeom prst="rect">
              <a:avLst/>
            </a:prstGeom>
            <a:noFill/>
            <a:ln w="9525">
              <a:noFill/>
              <a:miter lim="800000"/>
              <a:headEnd/>
              <a:tailEnd/>
            </a:ln>
          </p:spPr>
          <p:txBody>
            <a:bodyPr>
              <a:spAutoFit/>
            </a:bodyPr>
            <a:lstStyle/>
            <a:p>
              <a:pPr algn="ctr"/>
              <a:r>
                <a:rPr lang="en-US"/>
                <a:t>PageRank</a:t>
              </a:r>
            </a:p>
          </p:txBody>
        </p:sp>
      </p:grpSp>
      <p:grpSp>
        <p:nvGrpSpPr>
          <p:cNvPr id="4" name="Group 93"/>
          <p:cNvGrpSpPr>
            <a:grpSpLocks/>
          </p:cNvGrpSpPr>
          <p:nvPr/>
        </p:nvGrpSpPr>
        <p:grpSpPr bwMode="auto">
          <a:xfrm>
            <a:off x="5653088" y="71438"/>
            <a:ext cx="3325812" cy="6786562"/>
            <a:chOff x="3561" y="77"/>
            <a:chExt cx="2095" cy="4275"/>
          </a:xfrm>
        </p:grpSpPr>
        <p:sp>
          <p:nvSpPr>
            <p:cNvPr id="33805" name="Text Box 84"/>
            <p:cNvSpPr txBox="1">
              <a:spLocks noChangeArrowheads="1"/>
            </p:cNvSpPr>
            <p:nvPr/>
          </p:nvSpPr>
          <p:spPr bwMode="auto">
            <a:xfrm>
              <a:off x="3561" y="2126"/>
              <a:ext cx="2089" cy="577"/>
            </a:xfrm>
            <a:prstGeom prst="rect">
              <a:avLst/>
            </a:prstGeom>
            <a:solidFill>
              <a:srgbClr val="FFFF00"/>
            </a:solidFill>
            <a:ln w="9525">
              <a:noFill/>
              <a:miter lim="800000"/>
              <a:headEnd/>
              <a:tailEnd/>
            </a:ln>
          </p:spPr>
          <p:txBody>
            <a:bodyPr>
              <a:spAutoFit/>
            </a:bodyPr>
            <a:lstStyle/>
            <a:p>
              <a:r>
                <a:rPr lang="en-US"/>
                <a:t>Reliability, File Systems, Operating Systems, Consensus</a:t>
              </a:r>
            </a:p>
          </p:txBody>
        </p:sp>
        <p:sp>
          <p:nvSpPr>
            <p:cNvPr id="33806" name="Text Box 85"/>
            <p:cNvSpPr txBox="1">
              <a:spLocks noChangeArrowheads="1"/>
            </p:cNvSpPr>
            <p:nvPr/>
          </p:nvSpPr>
          <p:spPr bwMode="auto">
            <a:xfrm>
              <a:off x="3567" y="2845"/>
              <a:ext cx="2089" cy="404"/>
            </a:xfrm>
            <a:prstGeom prst="rect">
              <a:avLst/>
            </a:prstGeom>
            <a:solidFill>
              <a:srgbClr val="FFFF00"/>
            </a:solidFill>
            <a:ln w="9525">
              <a:noFill/>
              <a:miter lim="800000"/>
              <a:headEnd/>
              <a:tailEnd/>
            </a:ln>
          </p:spPr>
          <p:txBody>
            <a:bodyPr>
              <a:spAutoFit/>
            </a:bodyPr>
            <a:lstStyle/>
            <a:p>
              <a:r>
                <a:rPr lang="en-US"/>
                <a:t>Distributed Systems, Networking, Storage Systems</a:t>
              </a:r>
            </a:p>
          </p:txBody>
        </p:sp>
        <p:sp>
          <p:nvSpPr>
            <p:cNvPr id="33807" name="Text Box 86"/>
            <p:cNvSpPr txBox="1">
              <a:spLocks noChangeArrowheads="1"/>
            </p:cNvSpPr>
            <p:nvPr/>
          </p:nvSpPr>
          <p:spPr bwMode="auto">
            <a:xfrm>
              <a:off x="3561" y="1561"/>
              <a:ext cx="2089" cy="404"/>
            </a:xfrm>
            <a:prstGeom prst="rect">
              <a:avLst/>
            </a:prstGeom>
            <a:solidFill>
              <a:srgbClr val="FFFF00"/>
            </a:solidFill>
            <a:ln w="9525">
              <a:noFill/>
              <a:miter lim="800000"/>
              <a:headEnd/>
              <a:tailEnd/>
            </a:ln>
          </p:spPr>
          <p:txBody>
            <a:bodyPr>
              <a:spAutoFit/>
            </a:bodyPr>
            <a:lstStyle/>
            <a:p>
              <a:r>
                <a:rPr lang="en-US"/>
                <a:t>Programming Languages,</a:t>
              </a:r>
              <a:br>
                <a:rPr lang="en-US"/>
              </a:br>
              <a:r>
                <a:rPr lang="en-US"/>
                <a:t>Software Engineering</a:t>
              </a:r>
            </a:p>
          </p:txBody>
        </p:sp>
        <p:sp>
          <p:nvSpPr>
            <p:cNvPr id="33808" name="Text Box 87"/>
            <p:cNvSpPr txBox="1">
              <a:spLocks noChangeArrowheads="1"/>
            </p:cNvSpPr>
            <p:nvPr/>
          </p:nvSpPr>
          <p:spPr bwMode="auto">
            <a:xfrm>
              <a:off x="3566" y="966"/>
              <a:ext cx="2090" cy="231"/>
            </a:xfrm>
            <a:prstGeom prst="rect">
              <a:avLst/>
            </a:prstGeom>
            <a:solidFill>
              <a:srgbClr val="FFFF00"/>
            </a:solidFill>
            <a:ln w="9525">
              <a:noFill/>
              <a:miter lim="800000"/>
              <a:headEnd/>
              <a:tailEnd/>
            </a:ln>
          </p:spPr>
          <p:txBody>
            <a:bodyPr>
              <a:spAutoFit/>
            </a:bodyPr>
            <a:lstStyle/>
            <a:p>
              <a:r>
                <a:rPr lang="en-US"/>
                <a:t>Algorithms, Data Structures</a:t>
              </a:r>
            </a:p>
          </p:txBody>
        </p:sp>
        <p:sp>
          <p:nvSpPr>
            <p:cNvPr id="33809" name="Text Box 88"/>
            <p:cNvSpPr txBox="1">
              <a:spLocks noChangeArrowheads="1"/>
            </p:cNvSpPr>
            <p:nvPr/>
          </p:nvSpPr>
          <p:spPr bwMode="auto">
            <a:xfrm>
              <a:off x="3567" y="77"/>
              <a:ext cx="2089" cy="577"/>
            </a:xfrm>
            <a:prstGeom prst="rect">
              <a:avLst/>
            </a:prstGeom>
            <a:solidFill>
              <a:srgbClr val="FFFF00"/>
            </a:solidFill>
            <a:ln w="9525">
              <a:noFill/>
              <a:miter lim="800000"/>
              <a:headEnd/>
              <a:tailEnd/>
            </a:ln>
          </p:spPr>
          <p:txBody>
            <a:bodyPr>
              <a:spAutoFit/>
            </a:bodyPr>
            <a:lstStyle/>
            <a:p>
              <a:r>
                <a:rPr lang="en-US"/>
                <a:t>Natural Language Processing,</a:t>
              </a:r>
              <a:br>
                <a:rPr lang="en-US"/>
              </a:br>
              <a:r>
                <a:rPr lang="en-US"/>
                <a:t>Text and Information </a:t>
              </a:r>
              <a:br>
                <a:rPr lang="en-US"/>
              </a:br>
              <a:r>
                <a:rPr lang="en-US"/>
                <a:t>Retrieval, User Interfaces</a:t>
              </a:r>
            </a:p>
          </p:txBody>
        </p:sp>
        <p:sp>
          <p:nvSpPr>
            <p:cNvPr id="33810" name="Text Box 89"/>
            <p:cNvSpPr txBox="1">
              <a:spLocks noChangeArrowheads="1"/>
            </p:cNvSpPr>
            <p:nvPr/>
          </p:nvSpPr>
          <p:spPr bwMode="auto">
            <a:xfrm>
              <a:off x="3561" y="3948"/>
              <a:ext cx="2095" cy="404"/>
            </a:xfrm>
            <a:prstGeom prst="rect">
              <a:avLst/>
            </a:prstGeom>
            <a:solidFill>
              <a:srgbClr val="FFFF00"/>
            </a:solidFill>
            <a:ln w="9525">
              <a:noFill/>
              <a:miter lim="800000"/>
              <a:headEnd/>
              <a:tailEnd/>
            </a:ln>
          </p:spPr>
          <p:txBody>
            <a:bodyPr>
              <a:spAutoFit/>
            </a:bodyPr>
            <a:lstStyle/>
            <a:p>
              <a:r>
                <a:rPr lang="en-US"/>
                <a:t>Electronics, Digital Circuits, Signal Processing</a:t>
              </a:r>
            </a:p>
          </p:txBody>
        </p:sp>
        <p:sp>
          <p:nvSpPr>
            <p:cNvPr id="33811" name="Text Box 90"/>
            <p:cNvSpPr txBox="1">
              <a:spLocks noChangeArrowheads="1"/>
            </p:cNvSpPr>
            <p:nvPr/>
          </p:nvSpPr>
          <p:spPr bwMode="auto">
            <a:xfrm>
              <a:off x="3566" y="3473"/>
              <a:ext cx="2083" cy="404"/>
            </a:xfrm>
            <a:prstGeom prst="rect">
              <a:avLst/>
            </a:prstGeom>
            <a:solidFill>
              <a:srgbClr val="FFFF00"/>
            </a:solidFill>
            <a:ln w="9525">
              <a:noFill/>
              <a:miter lim="800000"/>
              <a:headEnd/>
              <a:tailEnd/>
            </a:ln>
          </p:spPr>
          <p:txBody>
            <a:bodyPr>
              <a:spAutoFit/>
            </a:bodyPr>
            <a:lstStyle/>
            <a:p>
              <a:r>
                <a:rPr lang="en-US"/>
                <a:t>Computer Architecture, Parallel Computing</a:t>
              </a:r>
            </a:p>
          </p:txBody>
        </p:sp>
      </p:grpSp>
      <p:pic>
        <p:nvPicPr>
          <p:cNvPr id="31777" name="Picture 33" descr="layercake"/>
          <p:cNvPicPr>
            <a:picLocks noChangeAspect="1" noChangeArrowheads="1"/>
          </p:cNvPicPr>
          <p:nvPr/>
        </p:nvPicPr>
        <p:blipFill>
          <a:blip r:embed="rId10" cstate="print"/>
          <a:srcRect/>
          <a:stretch>
            <a:fillRect/>
          </a:stretch>
        </p:blipFill>
        <p:spPr bwMode="auto">
          <a:xfrm>
            <a:off x="-22225" y="-17463"/>
            <a:ext cx="9166225" cy="6875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177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73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337377"/>
                                        </p:tgtEl>
                                      </p:cBhvr>
                                      <p:by x="25000" y="25000"/>
                                    </p:animScale>
                                  </p:childTnLst>
                                </p:cTn>
                              </p:par>
                              <p:par>
                                <p:cTn id="15" presetID="0" presetClass="path" presetSubtype="0" accel="50000" decel="50000" fill="hold" nodeType="withEffect">
                                  <p:stCondLst>
                                    <p:cond delay="0"/>
                                  </p:stCondLst>
                                  <p:childTnLst>
                                    <p:animMotion origin="layout" path="M 0 7.40741E-7 L 0 0.46366 " pathEditMode="relative" rAng="0" ptsTypes="AA">
                                      <p:cBhvr>
                                        <p:cTn id="16" dur="2000" fill="hold"/>
                                        <p:tgtEl>
                                          <p:spTgt spid="1337377"/>
                                        </p:tgtEl>
                                        <p:attrNameLst>
                                          <p:attrName>ppt_x</p:attrName>
                                          <p:attrName>ppt_y</p:attrName>
                                        </p:attrNameLst>
                                      </p:cBhvr>
                                      <p:rCtr x="0" y="23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374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1337412"/>
                                        </p:tgtEl>
                                      </p:cBhvr>
                                      <p:by x="15000" y="15000"/>
                                    </p:animScale>
                                  </p:childTnLst>
                                </p:cTn>
                              </p:par>
                              <p:par>
                                <p:cTn id="25" presetID="0" presetClass="path" presetSubtype="0" accel="50000" decel="50000" fill="hold" nodeType="withEffect">
                                  <p:stCondLst>
                                    <p:cond delay="0"/>
                                  </p:stCondLst>
                                  <p:childTnLst>
                                    <p:animMotion origin="layout" path="M -2.22222E-6 -1.19852E-6 L -0.01337 0.36812 " pathEditMode="relative" rAng="0" ptsTypes="AA">
                                      <p:cBhvr>
                                        <p:cTn id="26" dur="2000" fill="hold"/>
                                        <p:tgtEl>
                                          <p:spTgt spid="1337412"/>
                                        </p:tgtEl>
                                        <p:attrNameLst>
                                          <p:attrName>ppt_x</p:attrName>
                                          <p:attrName>ppt_y</p:attrName>
                                        </p:attrNameLst>
                                      </p:cBhvr>
                                      <p:rCtr x="-7" y="184"/>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73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1337384"/>
                                        </p:tgtEl>
                                      </p:cBhvr>
                                      <p:by x="15000" y="15000"/>
                                    </p:animScale>
                                  </p:childTnLst>
                                </p:cTn>
                              </p:par>
                              <p:par>
                                <p:cTn id="35" presetID="0" presetClass="path" presetSubtype="0" accel="50000" decel="50000" fill="hold" nodeType="withEffect">
                                  <p:stCondLst>
                                    <p:cond delay="0"/>
                                  </p:stCondLst>
                                  <p:childTnLst>
                                    <p:animMotion origin="layout" path="M -1.94444E-6 6.01573E-8 L -1.94444E-6 0.15525 " pathEditMode="relative" rAng="0" ptsTypes="AA">
                                      <p:cBhvr>
                                        <p:cTn id="36" dur="2000" fill="hold"/>
                                        <p:tgtEl>
                                          <p:spTgt spid="1337384"/>
                                        </p:tgtEl>
                                        <p:attrNameLst>
                                          <p:attrName>ppt_x</p:attrName>
                                          <p:attrName>ppt_y</p:attrName>
                                        </p:attrNameLst>
                                      </p:cBhvr>
                                      <p:rCtr x="0" y="78"/>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373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2000" fill="hold"/>
                                        <p:tgtEl>
                                          <p:spTgt spid="1337386"/>
                                        </p:tgtEl>
                                      </p:cBhvr>
                                      <p:by x="25000" y="25000"/>
                                    </p:animScale>
                                  </p:childTnLst>
                                </p:cTn>
                              </p:par>
                              <p:par>
                                <p:cTn id="45" presetID="0" presetClass="path" presetSubtype="0" accel="50000" decel="50000" fill="hold" nodeType="withEffect">
                                  <p:stCondLst>
                                    <p:cond delay="0"/>
                                  </p:stCondLst>
                                  <p:childTnLst>
                                    <p:animMotion origin="layout" path="M 3.88889E-6 -7.58908E-7 L 3.88889E-6 0.09764 " pathEditMode="relative" rAng="0" ptsTypes="AA">
                                      <p:cBhvr>
                                        <p:cTn id="46" dur="2000" fill="hold"/>
                                        <p:tgtEl>
                                          <p:spTgt spid="1337386"/>
                                        </p:tgtEl>
                                        <p:attrNameLst>
                                          <p:attrName>ppt_x</p:attrName>
                                          <p:attrName>ppt_y</p:attrName>
                                        </p:attrNameLst>
                                      </p:cBhvr>
                                      <p:rCtr x="0" y="49"/>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373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1337389"/>
                                        </p:tgtEl>
                                      </p:cBhvr>
                                      <p:by x="25000" y="25000"/>
                                    </p:animScale>
                                  </p:childTnLst>
                                </p:cTn>
                              </p:par>
                              <p:par>
                                <p:cTn id="55" presetID="0" presetClass="path" presetSubtype="0" accel="50000" decel="50000" fill="hold" nodeType="withEffect">
                                  <p:stCondLst>
                                    <p:cond delay="0"/>
                                  </p:stCondLst>
                                  <p:childTnLst>
                                    <p:animMotion origin="layout" path="M 0.00903 0.03401 L 0.00903 -0.16613 " pathEditMode="relative" rAng="0" ptsTypes="AA">
                                      <p:cBhvr>
                                        <p:cTn id="56" dur="2000" fill="hold"/>
                                        <p:tgtEl>
                                          <p:spTgt spid="1337389"/>
                                        </p:tgtEl>
                                        <p:attrNameLst>
                                          <p:attrName>ppt_x</p:attrName>
                                          <p:attrName>ppt_y</p:attrName>
                                        </p:attrNameLst>
                                      </p:cBhvr>
                                      <p:rCtr x="0" y="-100"/>
                                    </p:animMotion>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nodeType="clickEffect">
                                  <p:stCondLst>
                                    <p:cond delay="0"/>
                                  </p:stCondLst>
                                  <p:childTnLst>
                                    <p:animScale>
                                      <p:cBhvr>
                                        <p:cTn id="64" dur="2000" fill="hold"/>
                                        <p:tgtEl>
                                          <p:spTgt spid="2"/>
                                        </p:tgtEl>
                                      </p:cBhvr>
                                      <p:by x="30000" y="30000"/>
                                    </p:animScale>
                                  </p:childTnLst>
                                </p:cTn>
                              </p:par>
                              <p:par>
                                <p:cTn id="65" presetID="0" presetClass="path" presetSubtype="0" accel="50000" decel="50000" fill="hold" nodeType="withEffect">
                                  <p:stCondLst>
                                    <p:cond delay="0"/>
                                  </p:stCondLst>
                                  <p:childTnLst>
                                    <p:animMotion origin="layout" path="M 2.5E-6 -2.04072E-6 L 2.5E-6 -0.2323 " pathEditMode="relative" rAng="0" ptsTypes="AA">
                                      <p:cBhvr>
                                        <p:cTn id="66" dur="2000" fill="hold"/>
                                        <p:tgtEl>
                                          <p:spTgt spid="2"/>
                                        </p:tgtEl>
                                        <p:attrNameLst>
                                          <p:attrName>ppt_x</p:attrName>
                                          <p:attrName>ppt_y</p:attrName>
                                        </p:attrNameLst>
                                      </p:cBhvr>
                                      <p:rCtr x="0" y="-116"/>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374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nodeType="clickEffect">
                                  <p:stCondLst>
                                    <p:cond delay="0"/>
                                  </p:stCondLst>
                                  <p:childTnLst>
                                    <p:animScale>
                                      <p:cBhvr>
                                        <p:cTn id="74" dur="2000" fill="hold"/>
                                        <p:tgtEl>
                                          <p:spTgt spid="1337420"/>
                                        </p:tgtEl>
                                      </p:cBhvr>
                                      <p:by x="30000" y="30000"/>
                                    </p:animScale>
                                  </p:childTnLst>
                                </p:cTn>
                              </p:par>
                              <p:par>
                                <p:cTn id="75" presetID="0" presetClass="path" presetSubtype="0" accel="50000" decel="50000" fill="hold" nodeType="withEffect">
                                  <p:stCondLst>
                                    <p:cond delay="0"/>
                                  </p:stCondLst>
                                  <p:childTnLst>
                                    <p:animMotion origin="layout" path="M -0.00434 -0.07959 L -0.00434 -0.49236 " pathEditMode="relative" rAng="0" ptsTypes="AA">
                                      <p:cBhvr>
                                        <p:cTn id="76" dur="2000" fill="hold"/>
                                        <p:tgtEl>
                                          <p:spTgt spid="1337420"/>
                                        </p:tgtEl>
                                        <p:attrNameLst>
                                          <p:attrName>ppt_x</p:attrName>
                                          <p:attrName>ppt_y</p:attrName>
                                        </p:attrNameLst>
                                      </p:cBhvr>
                                      <p:rCtr x="0" y="-206"/>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2000"/>
                                        <p:tgtEl>
                                          <p:spTgt spid="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down)">
                                      <p:cBhvr>
                                        <p:cTn id="8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6"/>
          <p:cNvSpPr>
            <a:spLocks noChangeArrowheads="1"/>
          </p:cNvSpPr>
          <p:nvPr/>
        </p:nvSpPr>
        <p:spPr bwMode="auto">
          <a:xfrm>
            <a:off x="3086100" y="3222625"/>
            <a:ext cx="2919413" cy="1055688"/>
          </a:xfrm>
          <a:prstGeom prst="rect">
            <a:avLst/>
          </a:prstGeom>
          <a:solidFill>
            <a:srgbClr val="DDDDDD"/>
          </a:solidFill>
          <a:ln w="19050">
            <a:solidFill>
              <a:schemeClr val="tx1"/>
            </a:solidFill>
            <a:miter lim="800000"/>
            <a:headEnd/>
            <a:tailEnd/>
          </a:ln>
        </p:spPr>
        <p:txBody>
          <a:bodyPr wrap="none" anchor="ctr"/>
          <a:lstStyle/>
          <a:p>
            <a:pPr eaLnBrk="0" hangingPunct="0"/>
            <a:endParaRPr lang="en-US"/>
          </a:p>
        </p:txBody>
      </p:sp>
      <p:sp>
        <p:nvSpPr>
          <p:cNvPr id="35842" name="Slide Number Placeholder 2"/>
          <p:cNvSpPr>
            <a:spLocks noGrp="1"/>
          </p:cNvSpPr>
          <p:nvPr>
            <p:ph type="sldNum" sz="quarter" idx="10"/>
          </p:nvPr>
        </p:nvSpPr>
        <p:spPr>
          <a:xfrm>
            <a:off x="3205163" y="7451725"/>
            <a:ext cx="1905000" cy="304800"/>
          </a:xfrm>
          <a:noFill/>
        </p:spPr>
        <p:txBody>
          <a:bodyPr/>
          <a:lstStyle/>
          <a:p>
            <a:fld id="{C558D24E-FC80-4241-864F-050127B2A39B}" type="slidenum">
              <a:rPr lang="en-US" smtClean="0"/>
              <a:pPr/>
              <a:t>11</a:t>
            </a:fld>
            <a:endParaRPr lang="en-US" sz="1400" smtClean="0"/>
          </a:p>
        </p:txBody>
      </p:sp>
      <p:sp>
        <p:nvSpPr>
          <p:cNvPr id="35843" name="Footer Placeholder 4"/>
          <p:cNvSpPr>
            <a:spLocks noGrp="1"/>
          </p:cNvSpPr>
          <p:nvPr>
            <p:ph type="ftr" sz="quarter" idx="12"/>
          </p:nvPr>
        </p:nvSpPr>
        <p:spPr>
          <a:xfrm>
            <a:off x="6311900" y="7451725"/>
            <a:ext cx="2725738" cy="304800"/>
          </a:xfrm>
          <a:noFill/>
        </p:spPr>
        <p:txBody>
          <a:bodyPr/>
          <a:lstStyle/>
          <a:p>
            <a:r>
              <a:rPr lang="en-US" smtClean="0"/>
              <a:t>Jeannette M. Wing</a:t>
            </a:r>
          </a:p>
        </p:txBody>
      </p:sp>
      <p:sp>
        <p:nvSpPr>
          <p:cNvPr id="35844" name="Rectangle 2"/>
          <p:cNvSpPr>
            <a:spLocks noGrp="1" noChangeArrowheads="1"/>
          </p:cNvSpPr>
          <p:nvPr>
            <p:ph type="title"/>
          </p:nvPr>
        </p:nvSpPr>
        <p:spPr>
          <a:xfrm>
            <a:off x="2740025" y="258763"/>
            <a:ext cx="5021263" cy="685800"/>
          </a:xfrm>
          <a:solidFill>
            <a:srgbClr val="FFFF00"/>
          </a:solidFill>
        </p:spPr>
        <p:txBody>
          <a:bodyPr/>
          <a:lstStyle/>
          <a:p>
            <a:pPr algn="ctr"/>
            <a:r>
              <a:rPr lang="en-US" smtClean="0"/>
              <a:t>Story 2: Model Checking</a:t>
            </a:r>
          </a:p>
        </p:txBody>
      </p:sp>
      <p:sp>
        <p:nvSpPr>
          <p:cNvPr id="35845" name="Text Box 3"/>
          <p:cNvSpPr txBox="1">
            <a:spLocks noChangeArrowheads="1"/>
          </p:cNvSpPr>
          <p:nvPr/>
        </p:nvSpPr>
        <p:spPr bwMode="auto">
          <a:xfrm>
            <a:off x="3417888" y="3497263"/>
            <a:ext cx="2673350" cy="519112"/>
          </a:xfrm>
          <a:prstGeom prst="rect">
            <a:avLst/>
          </a:prstGeom>
          <a:noFill/>
          <a:ln w="9525">
            <a:noFill/>
            <a:miter lim="800000"/>
            <a:headEnd/>
            <a:tailEnd/>
          </a:ln>
        </p:spPr>
        <p:txBody>
          <a:bodyPr>
            <a:spAutoFit/>
          </a:bodyPr>
          <a:lstStyle/>
          <a:p>
            <a:pPr eaLnBrk="0" hangingPunct="0">
              <a:spcBef>
                <a:spcPct val="50000"/>
              </a:spcBef>
            </a:pPr>
            <a:r>
              <a:rPr lang="en-US" sz="2800" b="1"/>
              <a:t>Model Checker</a:t>
            </a:r>
          </a:p>
        </p:txBody>
      </p:sp>
      <p:sp>
        <p:nvSpPr>
          <p:cNvPr id="35846" name="Line 7"/>
          <p:cNvSpPr>
            <a:spLocks noChangeShapeType="1"/>
          </p:cNvSpPr>
          <p:nvPr/>
        </p:nvSpPr>
        <p:spPr bwMode="auto">
          <a:xfrm>
            <a:off x="3871913" y="2354263"/>
            <a:ext cx="0" cy="868362"/>
          </a:xfrm>
          <a:prstGeom prst="line">
            <a:avLst/>
          </a:prstGeom>
          <a:noFill/>
          <a:ln w="9525">
            <a:solidFill>
              <a:schemeClr val="tx1"/>
            </a:solidFill>
            <a:round/>
            <a:headEnd/>
            <a:tailEnd type="triangle" w="med" len="med"/>
          </a:ln>
        </p:spPr>
        <p:txBody>
          <a:bodyPr wrap="none" anchor="ctr"/>
          <a:lstStyle/>
          <a:p>
            <a:endParaRPr lang="en-US"/>
          </a:p>
        </p:txBody>
      </p:sp>
      <p:sp>
        <p:nvSpPr>
          <p:cNvPr id="35847" name="Line 73"/>
          <p:cNvSpPr>
            <a:spLocks noChangeShapeType="1"/>
          </p:cNvSpPr>
          <p:nvPr/>
        </p:nvSpPr>
        <p:spPr bwMode="auto">
          <a:xfrm>
            <a:off x="5221288" y="2324100"/>
            <a:ext cx="6350" cy="898525"/>
          </a:xfrm>
          <a:prstGeom prst="line">
            <a:avLst/>
          </a:prstGeom>
          <a:noFill/>
          <a:ln w="9525">
            <a:solidFill>
              <a:schemeClr val="tx1"/>
            </a:solidFill>
            <a:round/>
            <a:headEnd/>
            <a:tailEnd type="triangle" w="med" len="med"/>
          </a:ln>
        </p:spPr>
        <p:txBody>
          <a:bodyPr wrap="none" anchor="ctr"/>
          <a:lstStyle/>
          <a:p>
            <a:endParaRPr lang="en-US"/>
          </a:p>
        </p:txBody>
      </p:sp>
      <p:sp>
        <p:nvSpPr>
          <p:cNvPr id="30760" name="Text Box 40"/>
          <p:cNvSpPr txBox="1">
            <a:spLocks noChangeArrowheads="1"/>
          </p:cNvSpPr>
          <p:nvPr/>
        </p:nvSpPr>
        <p:spPr bwMode="auto">
          <a:xfrm>
            <a:off x="6005513" y="3832225"/>
            <a:ext cx="1814512" cy="366713"/>
          </a:xfrm>
          <a:prstGeom prst="rect">
            <a:avLst/>
          </a:prstGeom>
          <a:noFill/>
          <a:ln w="9525">
            <a:noFill/>
            <a:miter lim="800000"/>
            <a:headEnd/>
            <a:tailEnd/>
          </a:ln>
        </p:spPr>
        <p:txBody>
          <a:bodyPr wrap="none">
            <a:spAutoFit/>
          </a:bodyPr>
          <a:lstStyle/>
          <a:p>
            <a:r>
              <a:rPr lang="en-US" i="1"/>
              <a:t>Does M satisfy P?</a:t>
            </a:r>
          </a:p>
        </p:txBody>
      </p:sp>
      <p:grpSp>
        <p:nvGrpSpPr>
          <p:cNvPr id="30780" name="Group 60"/>
          <p:cNvGrpSpPr>
            <a:grpSpLocks/>
          </p:cNvGrpSpPr>
          <p:nvPr/>
        </p:nvGrpSpPr>
        <p:grpSpPr bwMode="auto">
          <a:xfrm>
            <a:off x="3106738" y="4278313"/>
            <a:ext cx="1458912" cy="2000250"/>
            <a:chOff x="1957" y="2695"/>
            <a:chExt cx="919" cy="1260"/>
          </a:xfrm>
        </p:grpSpPr>
        <p:sp>
          <p:nvSpPr>
            <p:cNvPr id="35867" name="Line 32"/>
            <p:cNvSpPr>
              <a:spLocks noChangeShapeType="1"/>
            </p:cNvSpPr>
            <p:nvPr/>
          </p:nvSpPr>
          <p:spPr bwMode="auto">
            <a:xfrm flipH="1">
              <a:off x="2434" y="2695"/>
              <a:ext cx="442" cy="651"/>
            </a:xfrm>
            <a:prstGeom prst="line">
              <a:avLst/>
            </a:prstGeom>
            <a:noFill/>
            <a:ln w="9525">
              <a:solidFill>
                <a:schemeClr val="tx1"/>
              </a:solidFill>
              <a:round/>
              <a:headEnd/>
              <a:tailEnd type="triangle" w="med" len="med"/>
            </a:ln>
          </p:spPr>
          <p:txBody>
            <a:bodyPr wrap="none" anchor="ctr"/>
            <a:lstStyle/>
            <a:p>
              <a:endParaRPr lang="en-US"/>
            </a:p>
          </p:txBody>
        </p:sp>
        <p:sp>
          <p:nvSpPr>
            <p:cNvPr id="35868" name="Text Box 33"/>
            <p:cNvSpPr txBox="1">
              <a:spLocks noChangeArrowheads="1"/>
            </p:cNvSpPr>
            <p:nvPr/>
          </p:nvSpPr>
          <p:spPr bwMode="auto">
            <a:xfrm>
              <a:off x="2102" y="3705"/>
              <a:ext cx="462" cy="250"/>
            </a:xfrm>
            <a:prstGeom prst="rect">
              <a:avLst/>
            </a:prstGeom>
            <a:noFill/>
            <a:ln w="9525">
              <a:noFill/>
              <a:miter lim="800000"/>
              <a:headEnd/>
              <a:tailEnd/>
            </a:ln>
          </p:spPr>
          <p:txBody>
            <a:bodyPr>
              <a:spAutoFit/>
            </a:bodyPr>
            <a:lstStyle/>
            <a:p>
              <a:pPr eaLnBrk="0" hangingPunct="0">
                <a:spcBef>
                  <a:spcPct val="50000"/>
                </a:spcBef>
              </a:pPr>
              <a:r>
                <a:rPr lang="en-US" sz="2000">
                  <a:solidFill>
                    <a:srgbClr val="FF3300"/>
                  </a:solidFill>
                </a:rPr>
                <a:t>Yes!</a:t>
              </a:r>
            </a:p>
          </p:txBody>
        </p:sp>
        <p:pic>
          <p:nvPicPr>
            <p:cNvPr id="35869" name="Picture 41" descr="MC900441322[1]"/>
            <p:cNvPicPr>
              <a:picLocks noChangeAspect="1" noChangeArrowheads="1"/>
            </p:cNvPicPr>
            <p:nvPr/>
          </p:nvPicPr>
          <p:blipFill>
            <a:blip r:embed="rId3" cstate="print"/>
            <a:srcRect/>
            <a:stretch>
              <a:fillRect/>
            </a:stretch>
          </p:blipFill>
          <p:spPr bwMode="auto">
            <a:xfrm>
              <a:off x="1957" y="2987"/>
              <a:ext cx="477" cy="718"/>
            </a:xfrm>
            <a:prstGeom prst="rect">
              <a:avLst/>
            </a:prstGeom>
            <a:noFill/>
            <a:ln w="9525">
              <a:noFill/>
              <a:miter lim="800000"/>
              <a:headEnd/>
              <a:tailEnd/>
            </a:ln>
          </p:spPr>
        </p:pic>
      </p:grpSp>
      <p:grpSp>
        <p:nvGrpSpPr>
          <p:cNvPr id="30781" name="Group 61"/>
          <p:cNvGrpSpPr>
            <a:grpSpLocks/>
          </p:cNvGrpSpPr>
          <p:nvPr/>
        </p:nvGrpSpPr>
        <p:grpSpPr bwMode="auto">
          <a:xfrm>
            <a:off x="4565650" y="4278313"/>
            <a:ext cx="2841625" cy="2305050"/>
            <a:chOff x="2876" y="2695"/>
            <a:chExt cx="1790" cy="1452"/>
          </a:xfrm>
        </p:grpSpPr>
        <p:sp>
          <p:nvSpPr>
            <p:cNvPr id="35864" name="Line 25"/>
            <p:cNvSpPr>
              <a:spLocks noChangeShapeType="1"/>
            </p:cNvSpPr>
            <p:nvPr/>
          </p:nvSpPr>
          <p:spPr bwMode="auto">
            <a:xfrm>
              <a:off x="2876" y="2695"/>
              <a:ext cx="363" cy="651"/>
            </a:xfrm>
            <a:prstGeom prst="line">
              <a:avLst/>
            </a:prstGeom>
            <a:noFill/>
            <a:ln w="9525">
              <a:solidFill>
                <a:schemeClr val="tx1"/>
              </a:solidFill>
              <a:round/>
              <a:headEnd/>
              <a:tailEnd type="triangle" w="med" len="med"/>
            </a:ln>
          </p:spPr>
          <p:txBody>
            <a:bodyPr wrap="none" anchor="ctr"/>
            <a:lstStyle/>
            <a:p>
              <a:endParaRPr lang="en-US"/>
            </a:p>
          </p:txBody>
        </p:sp>
        <p:sp>
          <p:nvSpPr>
            <p:cNvPr id="35865" name="Text Box 30"/>
            <p:cNvSpPr txBox="1">
              <a:spLocks noChangeArrowheads="1"/>
            </p:cNvSpPr>
            <p:nvPr/>
          </p:nvSpPr>
          <p:spPr bwMode="auto">
            <a:xfrm>
              <a:off x="2876" y="3705"/>
              <a:ext cx="1790" cy="442"/>
            </a:xfrm>
            <a:prstGeom prst="rect">
              <a:avLst/>
            </a:prstGeom>
            <a:noFill/>
            <a:ln w="9525">
              <a:noFill/>
              <a:miter lim="800000"/>
              <a:headEnd/>
              <a:tailEnd/>
            </a:ln>
          </p:spPr>
          <p:txBody>
            <a:bodyPr>
              <a:spAutoFit/>
            </a:bodyPr>
            <a:lstStyle/>
            <a:p>
              <a:pPr eaLnBrk="0" hangingPunct="0">
                <a:spcBef>
                  <a:spcPct val="50000"/>
                </a:spcBef>
              </a:pPr>
              <a:r>
                <a:rPr lang="en-US" sz="2000">
                  <a:solidFill>
                    <a:srgbClr val="FF3300"/>
                  </a:solidFill>
                </a:rPr>
                <a:t>No, and here’s an example of why not.</a:t>
              </a:r>
            </a:p>
          </p:txBody>
        </p:sp>
        <p:pic>
          <p:nvPicPr>
            <p:cNvPr id="35866" name="Picture 43" descr="MC900441321[1]"/>
            <p:cNvPicPr>
              <a:picLocks noChangeAspect="1" noChangeArrowheads="1"/>
            </p:cNvPicPr>
            <p:nvPr/>
          </p:nvPicPr>
          <p:blipFill>
            <a:blip r:embed="rId4" cstate="print"/>
            <a:srcRect/>
            <a:stretch>
              <a:fillRect/>
            </a:stretch>
          </p:blipFill>
          <p:spPr bwMode="auto">
            <a:xfrm>
              <a:off x="3293" y="2987"/>
              <a:ext cx="544" cy="751"/>
            </a:xfrm>
            <a:prstGeom prst="rect">
              <a:avLst/>
            </a:prstGeom>
            <a:noFill/>
            <a:ln w="9525">
              <a:noFill/>
              <a:miter lim="800000"/>
              <a:headEnd/>
              <a:tailEnd/>
            </a:ln>
          </p:spPr>
        </p:pic>
      </p:grpSp>
      <p:sp>
        <p:nvSpPr>
          <p:cNvPr id="35851" name="Line 47"/>
          <p:cNvSpPr>
            <a:spLocks noChangeShapeType="1"/>
          </p:cNvSpPr>
          <p:nvPr/>
        </p:nvSpPr>
        <p:spPr bwMode="auto">
          <a:xfrm flipH="1">
            <a:off x="2325688" y="944563"/>
            <a:ext cx="781050" cy="884237"/>
          </a:xfrm>
          <a:prstGeom prst="line">
            <a:avLst/>
          </a:prstGeom>
          <a:noFill/>
          <a:ln w="38100">
            <a:solidFill>
              <a:srgbClr val="0000FF"/>
            </a:solidFill>
            <a:round/>
            <a:headEnd/>
            <a:tailEnd/>
          </a:ln>
        </p:spPr>
        <p:txBody>
          <a:bodyPr/>
          <a:lstStyle/>
          <a:p>
            <a:endParaRPr lang="en-US"/>
          </a:p>
        </p:txBody>
      </p:sp>
      <p:sp>
        <p:nvSpPr>
          <p:cNvPr id="35852" name="Text Box 5"/>
          <p:cNvSpPr txBox="1">
            <a:spLocks noChangeArrowheads="1"/>
          </p:cNvSpPr>
          <p:nvPr/>
        </p:nvSpPr>
        <p:spPr bwMode="auto">
          <a:xfrm>
            <a:off x="5010150" y="1809750"/>
            <a:ext cx="2603500" cy="457200"/>
          </a:xfrm>
          <a:prstGeom prst="rect">
            <a:avLst/>
          </a:prstGeom>
          <a:noFill/>
          <a:ln w="9525">
            <a:noFill/>
            <a:miter lim="800000"/>
            <a:headEnd/>
            <a:tailEnd/>
          </a:ln>
        </p:spPr>
        <p:txBody>
          <a:bodyPr>
            <a:spAutoFit/>
          </a:bodyPr>
          <a:lstStyle/>
          <a:p>
            <a:pPr eaLnBrk="0" hangingPunct="0">
              <a:spcBef>
                <a:spcPct val="50000"/>
              </a:spcBef>
            </a:pPr>
            <a:r>
              <a:rPr lang="en-US" sz="2000"/>
              <a:t> </a:t>
            </a:r>
            <a:r>
              <a:rPr lang="en-US" sz="2400"/>
              <a:t>P:  No Collisions</a:t>
            </a:r>
            <a:endParaRPr lang="en-US" sz="2400" u="sng"/>
          </a:p>
        </p:txBody>
      </p:sp>
      <p:sp>
        <p:nvSpPr>
          <p:cNvPr id="35853" name="Text Box 5"/>
          <p:cNvSpPr txBox="1">
            <a:spLocks noChangeArrowheads="1"/>
          </p:cNvSpPr>
          <p:nvPr/>
        </p:nvSpPr>
        <p:spPr bwMode="auto">
          <a:xfrm>
            <a:off x="2844800" y="1444625"/>
            <a:ext cx="2451100" cy="822325"/>
          </a:xfrm>
          <a:prstGeom prst="rect">
            <a:avLst/>
          </a:prstGeom>
          <a:noFill/>
          <a:ln w="9525">
            <a:noFill/>
            <a:miter lim="800000"/>
            <a:headEnd/>
            <a:tailEnd/>
          </a:ln>
        </p:spPr>
        <p:txBody>
          <a:bodyPr>
            <a:spAutoFit/>
          </a:bodyPr>
          <a:lstStyle/>
          <a:p>
            <a:pPr eaLnBrk="0" hangingPunct="0">
              <a:spcBef>
                <a:spcPct val="50000"/>
              </a:spcBef>
            </a:pPr>
            <a:r>
              <a:rPr lang="en-US" sz="2400"/>
              <a:t>M: Traffic Light</a:t>
            </a:r>
            <a:br>
              <a:rPr lang="en-US" sz="2400"/>
            </a:br>
            <a:r>
              <a:rPr lang="en-US" sz="2400"/>
              <a:t>       Controller</a:t>
            </a:r>
            <a:endParaRPr lang="en-US" sz="2400" u="sng"/>
          </a:p>
        </p:txBody>
      </p:sp>
      <p:sp>
        <p:nvSpPr>
          <p:cNvPr id="35854" name="Line 45"/>
          <p:cNvSpPr>
            <a:spLocks noChangeShapeType="1"/>
          </p:cNvSpPr>
          <p:nvPr/>
        </p:nvSpPr>
        <p:spPr bwMode="auto">
          <a:xfrm>
            <a:off x="836613" y="944563"/>
            <a:ext cx="847725" cy="468312"/>
          </a:xfrm>
          <a:prstGeom prst="line">
            <a:avLst/>
          </a:prstGeom>
          <a:noFill/>
          <a:ln w="38100">
            <a:solidFill>
              <a:srgbClr val="0000FF"/>
            </a:solidFill>
            <a:round/>
            <a:headEnd/>
            <a:tailEnd/>
          </a:ln>
        </p:spPr>
        <p:txBody>
          <a:bodyPr/>
          <a:lstStyle/>
          <a:p>
            <a:endParaRPr lang="en-US"/>
          </a:p>
        </p:txBody>
      </p:sp>
      <p:sp>
        <p:nvSpPr>
          <p:cNvPr id="35855" name="Line 46"/>
          <p:cNvSpPr>
            <a:spLocks noChangeShapeType="1"/>
          </p:cNvSpPr>
          <p:nvPr/>
        </p:nvSpPr>
        <p:spPr bwMode="auto">
          <a:xfrm flipV="1">
            <a:off x="1909763" y="458788"/>
            <a:ext cx="830262" cy="969962"/>
          </a:xfrm>
          <a:prstGeom prst="line">
            <a:avLst/>
          </a:prstGeom>
          <a:noFill/>
          <a:ln w="38100">
            <a:solidFill>
              <a:srgbClr val="0000FF"/>
            </a:solidFill>
            <a:round/>
            <a:headEnd/>
            <a:tailEnd/>
          </a:ln>
        </p:spPr>
        <p:txBody>
          <a:bodyPr/>
          <a:lstStyle/>
          <a:p>
            <a:endParaRPr lang="en-US"/>
          </a:p>
        </p:txBody>
      </p:sp>
      <p:sp>
        <p:nvSpPr>
          <p:cNvPr id="35856" name="Line 48"/>
          <p:cNvSpPr>
            <a:spLocks noChangeShapeType="1"/>
          </p:cNvSpPr>
          <p:nvPr/>
        </p:nvSpPr>
        <p:spPr bwMode="auto">
          <a:xfrm>
            <a:off x="2325688" y="1828800"/>
            <a:ext cx="1262062" cy="712788"/>
          </a:xfrm>
          <a:prstGeom prst="line">
            <a:avLst/>
          </a:prstGeom>
          <a:noFill/>
          <a:ln w="38100">
            <a:solidFill>
              <a:srgbClr val="0000FF"/>
            </a:solidFill>
            <a:round/>
            <a:headEnd/>
            <a:tailEnd/>
          </a:ln>
        </p:spPr>
        <p:txBody>
          <a:bodyPr/>
          <a:lstStyle/>
          <a:p>
            <a:endParaRPr lang="en-US"/>
          </a:p>
        </p:txBody>
      </p:sp>
      <p:sp>
        <p:nvSpPr>
          <p:cNvPr id="35857" name="Line 49"/>
          <p:cNvSpPr>
            <a:spLocks noChangeShapeType="1"/>
          </p:cNvSpPr>
          <p:nvPr/>
        </p:nvSpPr>
        <p:spPr bwMode="auto">
          <a:xfrm rot="680786">
            <a:off x="522288" y="1670050"/>
            <a:ext cx="788987" cy="249238"/>
          </a:xfrm>
          <a:prstGeom prst="line">
            <a:avLst/>
          </a:prstGeom>
          <a:noFill/>
          <a:ln w="38100">
            <a:solidFill>
              <a:srgbClr val="0000FF"/>
            </a:solidFill>
            <a:round/>
            <a:headEnd/>
            <a:tailEnd/>
          </a:ln>
        </p:spPr>
        <p:txBody>
          <a:bodyPr/>
          <a:lstStyle/>
          <a:p>
            <a:endParaRPr lang="en-US"/>
          </a:p>
        </p:txBody>
      </p:sp>
      <p:sp>
        <p:nvSpPr>
          <p:cNvPr id="35858" name="Line 50"/>
          <p:cNvSpPr>
            <a:spLocks noChangeShapeType="1"/>
          </p:cNvSpPr>
          <p:nvPr/>
        </p:nvSpPr>
        <p:spPr bwMode="auto">
          <a:xfrm rot="680786" flipH="1">
            <a:off x="500063" y="1916113"/>
            <a:ext cx="682625" cy="1042987"/>
          </a:xfrm>
          <a:prstGeom prst="line">
            <a:avLst/>
          </a:prstGeom>
          <a:noFill/>
          <a:ln w="38100">
            <a:solidFill>
              <a:srgbClr val="0000FF"/>
            </a:solidFill>
            <a:round/>
            <a:headEnd/>
            <a:tailEnd/>
          </a:ln>
        </p:spPr>
        <p:txBody>
          <a:bodyPr/>
          <a:lstStyle/>
          <a:p>
            <a:endParaRPr lang="en-US"/>
          </a:p>
        </p:txBody>
      </p:sp>
      <p:sp>
        <p:nvSpPr>
          <p:cNvPr id="35859" name="Line 51"/>
          <p:cNvSpPr>
            <a:spLocks noChangeShapeType="1"/>
          </p:cNvSpPr>
          <p:nvPr/>
        </p:nvSpPr>
        <p:spPr bwMode="auto">
          <a:xfrm flipV="1">
            <a:off x="1096963" y="2266950"/>
            <a:ext cx="812800" cy="955675"/>
          </a:xfrm>
          <a:prstGeom prst="line">
            <a:avLst/>
          </a:prstGeom>
          <a:noFill/>
          <a:ln w="38100">
            <a:solidFill>
              <a:srgbClr val="0000FF"/>
            </a:solidFill>
            <a:round/>
            <a:headEnd/>
            <a:tailEnd/>
          </a:ln>
        </p:spPr>
        <p:txBody>
          <a:bodyPr/>
          <a:lstStyle/>
          <a:p>
            <a:endParaRPr lang="en-US"/>
          </a:p>
        </p:txBody>
      </p:sp>
      <p:sp>
        <p:nvSpPr>
          <p:cNvPr id="35860" name="Line 52"/>
          <p:cNvSpPr>
            <a:spLocks noChangeShapeType="1"/>
          </p:cNvSpPr>
          <p:nvPr/>
        </p:nvSpPr>
        <p:spPr bwMode="auto">
          <a:xfrm>
            <a:off x="1911350" y="2236788"/>
            <a:ext cx="1195388" cy="714375"/>
          </a:xfrm>
          <a:prstGeom prst="line">
            <a:avLst/>
          </a:prstGeom>
          <a:noFill/>
          <a:ln w="38100">
            <a:solidFill>
              <a:srgbClr val="0000FF"/>
            </a:solidFill>
            <a:round/>
            <a:headEnd/>
            <a:tailEnd/>
          </a:ln>
        </p:spPr>
        <p:txBody>
          <a:bodyPr/>
          <a:lstStyle/>
          <a:p>
            <a:endParaRPr lang="en-US"/>
          </a:p>
        </p:txBody>
      </p:sp>
      <p:pic>
        <p:nvPicPr>
          <p:cNvPr id="35861" name="Picture 44"/>
          <p:cNvPicPr>
            <a:picLocks noChangeAspect="1" noChangeArrowheads="1"/>
          </p:cNvPicPr>
          <p:nvPr/>
        </p:nvPicPr>
        <p:blipFill>
          <a:blip r:embed="rId5" cstate="print"/>
          <a:srcRect/>
          <a:stretch>
            <a:fillRect/>
          </a:stretch>
        </p:blipFill>
        <p:spPr bwMode="auto">
          <a:xfrm>
            <a:off x="1452563" y="142875"/>
            <a:ext cx="873125" cy="1519238"/>
          </a:xfrm>
          <a:prstGeom prst="rect">
            <a:avLst/>
          </a:prstGeom>
          <a:noFill/>
          <a:ln w="9525">
            <a:noFill/>
            <a:miter lim="800000"/>
            <a:headEnd/>
            <a:tailEnd/>
          </a:ln>
        </p:spPr>
      </p:pic>
      <p:pic>
        <p:nvPicPr>
          <p:cNvPr id="35862" name="Picture 56" descr="j0212957"/>
          <p:cNvPicPr>
            <a:picLocks noChangeAspect="1" noChangeArrowheads="1"/>
          </p:cNvPicPr>
          <p:nvPr/>
        </p:nvPicPr>
        <p:blipFill>
          <a:blip r:embed="rId6" cstate="print"/>
          <a:srcRect/>
          <a:stretch>
            <a:fillRect/>
          </a:stretch>
        </p:blipFill>
        <p:spPr bwMode="auto">
          <a:xfrm rot="1943921">
            <a:off x="2286000" y="1998663"/>
            <a:ext cx="820738" cy="474662"/>
          </a:xfrm>
          <a:prstGeom prst="rect">
            <a:avLst/>
          </a:prstGeom>
          <a:noFill/>
          <a:ln w="9525">
            <a:noFill/>
            <a:miter lim="800000"/>
            <a:headEnd/>
            <a:tailEnd/>
          </a:ln>
        </p:spPr>
      </p:pic>
      <p:pic>
        <p:nvPicPr>
          <p:cNvPr id="35863" name="Picture 58" descr="j0212957"/>
          <p:cNvPicPr>
            <a:picLocks noChangeAspect="1" noChangeArrowheads="1"/>
          </p:cNvPicPr>
          <p:nvPr/>
        </p:nvPicPr>
        <p:blipFill>
          <a:blip r:embed="rId6" cstate="print"/>
          <a:srcRect/>
          <a:stretch>
            <a:fillRect/>
          </a:stretch>
        </p:blipFill>
        <p:spPr bwMode="auto">
          <a:xfrm rot="7640759" flipV="1">
            <a:off x="778669" y="2402682"/>
            <a:ext cx="806450" cy="474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0780"/>
                                        </p:tgtEl>
                                        <p:attrNameLst>
                                          <p:attrName>style.visibility</p:attrName>
                                        </p:attrNameLst>
                                      </p:cBhvr>
                                      <p:to>
                                        <p:strVal val="visible"/>
                                      </p:to>
                                    </p:set>
                                    <p:animEffect transition="in" filter="wipe(up)">
                                      <p:cBhvr>
                                        <p:cTn id="11" dur="1000"/>
                                        <p:tgtEl>
                                          <p:spTgt spid="3078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0781"/>
                                        </p:tgtEl>
                                        <p:attrNameLst>
                                          <p:attrName>style.visibility</p:attrName>
                                        </p:attrNameLst>
                                      </p:cBhvr>
                                      <p:to>
                                        <p:strVal val="visible"/>
                                      </p:to>
                                    </p:set>
                                    <p:animEffect transition="in" filter="wipe(up)">
                                      <p:cBhvr>
                                        <p:cTn id="16" dur="1000"/>
                                        <p:tgtEl>
                                          <p:spTgt spid="30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1"/>
          <p:cNvSpPr>
            <a:spLocks noGrp="1"/>
          </p:cNvSpPr>
          <p:nvPr>
            <p:ph type="sldNum" sz="quarter" idx="10"/>
          </p:nvPr>
        </p:nvSpPr>
        <p:spPr>
          <a:noFill/>
        </p:spPr>
        <p:txBody>
          <a:bodyPr/>
          <a:lstStyle/>
          <a:p>
            <a:fld id="{CA6D7699-E488-48B4-8577-0277915B64DF}" type="slidenum">
              <a:rPr lang="en-US" smtClean="0"/>
              <a:pPr/>
              <a:t>12</a:t>
            </a:fld>
            <a:endParaRPr lang="en-US" sz="1400" smtClean="0"/>
          </a:p>
        </p:txBody>
      </p:sp>
      <p:pic>
        <p:nvPicPr>
          <p:cNvPr id="37890" name="Picture 2"/>
          <p:cNvPicPr>
            <a:picLocks noChangeAspect="1" noChangeArrowheads="1"/>
          </p:cNvPicPr>
          <p:nvPr/>
        </p:nvPicPr>
        <p:blipFill>
          <a:blip r:embed="rId3" cstate="print"/>
          <a:srcRect/>
          <a:stretch>
            <a:fillRect/>
          </a:stretch>
        </p:blipFill>
        <p:spPr bwMode="auto">
          <a:xfrm>
            <a:off x="1600200" y="944563"/>
            <a:ext cx="6172200" cy="5837237"/>
          </a:xfrm>
          <a:prstGeom prst="rect">
            <a:avLst/>
          </a:prstGeom>
          <a:noFill/>
          <a:ln w="9525" algn="ctr">
            <a:noFill/>
            <a:miter lim="800000"/>
            <a:headEnd/>
            <a:tailEnd/>
          </a:ln>
        </p:spPr>
      </p:pic>
      <p:sp>
        <p:nvSpPr>
          <p:cNvPr id="37891" name="Rectangle 2"/>
          <p:cNvSpPr>
            <a:spLocks noChangeArrowheads="1"/>
          </p:cNvSpPr>
          <p:nvPr/>
        </p:nvSpPr>
        <p:spPr bwMode="auto">
          <a:xfrm>
            <a:off x="836613" y="244475"/>
            <a:ext cx="7772400" cy="685800"/>
          </a:xfrm>
          <a:prstGeom prst="rect">
            <a:avLst/>
          </a:prstGeom>
          <a:solidFill>
            <a:srgbClr val="FFFF00"/>
          </a:solidFill>
          <a:ln w="9525">
            <a:noFill/>
            <a:miter lim="800000"/>
            <a:headEnd/>
            <a:tailEnd/>
          </a:ln>
        </p:spPr>
        <p:txBody>
          <a:bodyPr anchor="ctr"/>
          <a:lstStyle/>
          <a:p>
            <a:pPr algn="ctr" eaLnBrk="0" hangingPunct="0"/>
            <a:r>
              <a:rPr lang="en-US" sz="3200"/>
              <a:t>    Story 3: Machine Learning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0"/>
          </p:nvPr>
        </p:nvSpPr>
        <p:spPr>
          <a:noFill/>
        </p:spPr>
        <p:txBody>
          <a:bodyPr/>
          <a:lstStyle/>
          <a:p>
            <a:fld id="{8C394CFE-B09F-44BF-B5D1-58AF450C5242}" type="slidenum">
              <a:rPr lang="en-US" smtClean="0"/>
              <a:pPr/>
              <a:t>13</a:t>
            </a:fld>
            <a:endParaRPr lang="en-US" sz="1400" smtClean="0"/>
          </a:p>
        </p:txBody>
      </p:sp>
      <p:sp>
        <p:nvSpPr>
          <p:cNvPr id="39938" name="Rectangle 2"/>
          <p:cNvSpPr>
            <a:spLocks noGrp="1" noChangeArrowheads="1"/>
          </p:cNvSpPr>
          <p:nvPr>
            <p:ph type="title"/>
          </p:nvPr>
        </p:nvSpPr>
        <p:spPr/>
        <p:txBody>
          <a:bodyPr/>
          <a:lstStyle/>
          <a:p>
            <a:r>
              <a:rPr lang="en-US" smtClean="0"/>
              <a:t>Drivers of Computing</a:t>
            </a:r>
          </a:p>
        </p:txBody>
      </p:sp>
      <p:sp>
        <p:nvSpPr>
          <p:cNvPr id="39939" name="Text Box 3"/>
          <p:cNvSpPr txBox="1">
            <a:spLocks noChangeArrowheads="1"/>
          </p:cNvSpPr>
          <p:nvPr/>
        </p:nvSpPr>
        <p:spPr bwMode="auto">
          <a:xfrm>
            <a:off x="1136650" y="3600450"/>
            <a:ext cx="1809750" cy="641350"/>
          </a:xfrm>
          <a:prstGeom prst="rect">
            <a:avLst/>
          </a:prstGeom>
          <a:noFill/>
          <a:ln w="9525">
            <a:noFill/>
            <a:miter lim="800000"/>
            <a:headEnd/>
            <a:tailEnd/>
          </a:ln>
        </p:spPr>
        <p:txBody>
          <a:bodyPr wrap="none">
            <a:spAutoFit/>
          </a:bodyPr>
          <a:lstStyle/>
          <a:p>
            <a:r>
              <a:rPr lang="en-US" sz="3600" i="1"/>
              <a:t>Science</a:t>
            </a:r>
          </a:p>
        </p:txBody>
      </p:sp>
      <p:sp>
        <p:nvSpPr>
          <p:cNvPr id="39940" name="Text Box 4"/>
          <p:cNvSpPr txBox="1">
            <a:spLocks noChangeArrowheads="1"/>
          </p:cNvSpPr>
          <p:nvPr/>
        </p:nvSpPr>
        <p:spPr bwMode="auto">
          <a:xfrm>
            <a:off x="3613150" y="2187575"/>
            <a:ext cx="1919288" cy="641350"/>
          </a:xfrm>
          <a:prstGeom prst="rect">
            <a:avLst/>
          </a:prstGeom>
          <a:noFill/>
          <a:ln w="9525">
            <a:noFill/>
            <a:miter lim="800000"/>
            <a:headEnd/>
            <a:tailEnd/>
          </a:ln>
        </p:spPr>
        <p:txBody>
          <a:bodyPr>
            <a:spAutoFit/>
          </a:bodyPr>
          <a:lstStyle/>
          <a:p>
            <a:pPr algn="ctr"/>
            <a:r>
              <a:rPr lang="en-US" sz="3600" i="1"/>
              <a:t>Society</a:t>
            </a:r>
          </a:p>
        </p:txBody>
      </p:sp>
      <p:cxnSp>
        <p:nvCxnSpPr>
          <p:cNvPr id="39941" name="AutoShape 5"/>
          <p:cNvCxnSpPr>
            <a:cxnSpLocks noChangeShapeType="1"/>
            <a:stCxn id="39939" idx="0"/>
            <a:endCxn id="39940" idx="1"/>
          </p:cNvCxnSpPr>
          <p:nvPr/>
        </p:nvCxnSpPr>
        <p:spPr bwMode="auto">
          <a:xfrm rot="-5400000">
            <a:off x="2281238" y="2268537"/>
            <a:ext cx="1092200" cy="1571625"/>
          </a:xfrm>
          <a:prstGeom prst="curvedConnector2">
            <a:avLst/>
          </a:prstGeom>
          <a:noFill/>
          <a:ln w="76200">
            <a:solidFill>
              <a:srgbClr val="FF0000"/>
            </a:solidFill>
            <a:round/>
            <a:headEnd type="triangle" w="med" len="med"/>
            <a:tailEnd type="triangle" w="med" len="med"/>
          </a:ln>
        </p:spPr>
      </p:cxnSp>
      <p:cxnSp>
        <p:nvCxnSpPr>
          <p:cNvPr id="39942" name="AutoShape 6"/>
          <p:cNvCxnSpPr>
            <a:cxnSpLocks noChangeShapeType="1"/>
            <a:endCxn id="39944" idx="0"/>
          </p:cNvCxnSpPr>
          <p:nvPr/>
        </p:nvCxnSpPr>
        <p:spPr bwMode="auto">
          <a:xfrm>
            <a:off x="5692775" y="2498725"/>
            <a:ext cx="1468438" cy="1101725"/>
          </a:xfrm>
          <a:prstGeom prst="curvedConnector2">
            <a:avLst/>
          </a:prstGeom>
          <a:noFill/>
          <a:ln w="76200">
            <a:solidFill>
              <a:srgbClr val="FF0000"/>
            </a:solidFill>
            <a:round/>
            <a:headEnd type="triangle" w="med" len="med"/>
            <a:tailEnd type="triangle" w="med" len="med"/>
          </a:ln>
        </p:spPr>
      </p:cxnSp>
      <p:cxnSp>
        <p:nvCxnSpPr>
          <p:cNvPr id="39943" name="AutoShape 7"/>
          <p:cNvCxnSpPr>
            <a:cxnSpLocks noChangeShapeType="1"/>
          </p:cNvCxnSpPr>
          <p:nvPr/>
        </p:nvCxnSpPr>
        <p:spPr bwMode="auto">
          <a:xfrm rot="16200000" flipH="1">
            <a:off x="4573588" y="3040062"/>
            <a:ext cx="1588" cy="2855913"/>
          </a:xfrm>
          <a:prstGeom prst="curvedConnector3">
            <a:avLst>
              <a:gd name="adj1" fmla="val 14500005"/>
            </a:avLst>
          </a:prstGeom>
          <a:noFill/>
          <a:ln w="76200">
            <a:solidFill>
              <a:srgbClr val="FF0000"/>
            </a:solidFill>
            <a:round/>
            <a:headEnd type="triangle" w="med" len="med"/>
            <a:tailEnd type="triangle" w="med" len="med"/>
          </a:ln>
        </p:spPr>
      </p:cxnSp>
      <p:sp>
        <p:nvSpPr>
          <p:cNvPr id="39944" name="Text Box 8"/>
          <p:cNvSpPr txBox="1">
            <a:spLocks noChangeArrowheads="1"/>
          </p:cNvSpPr>
          <p:nvPr/>
        </p:nvSpPr>
        <p:spPr bwMode="auto">
          <a:xfrm>
            <a:off x="5888038" y="3600450"/>
            <a:ext cx="2546350" cy="641350"/>
          </a:xfrm>
          <a:prstGeom prst="rect">
            <a:avLst/>
          </a:prstGeom>
          <a:noFill/>
          <a:ln w="9525">
            <a:noFill/>
            <a:miter lim="800000"/>
            <a:headEnd/>
            <a:tailEnd/>
          </a:ln>
        </p:spPr>
        <p:txBody>
          <a:bodyPr wrap="none">
            <a:spAutoFit/>
          </a:bodyPr>
          <a:lstStyle/>
          <a:p>
            <a:r>
              <a:rPr lang="en-US" sz="3600" i="1"/>
              <a:t>Technology</a:t>
            </a:r>
          </a:p>
        </p:txBody>
      </p:sp>
      <p:grpSp>
        <p:nvGrpSpPr>
          <p:cNvPr id="2" name="Group 50"/>
          <p:cNvGrpSpPr>
            <a:grpSpLocks/>
          </p:cNvGrpSpPr>
          <p:nvPr/>
        </p:nvGrpSpPr>
        <p:grpSpPr bwMode="auto">
          <a:xfrm>
            <a:off x="2246313" y="835025"/>
            <a:ext cx="4457700" cy="1527175"/>
            <a:chOff x="1415" y="526"/>
            <a:chExt cx="2808" cy="962"/>
          </a:xfrm>
        </p:grpSpPr>
        <p:pic>
          <p:nvPicPr>
            <p:cNvPr id="39948" name="Picture 51"/>
            <p:cNvPicPr>
              <a:picLocks noChangeAspect="1" noChangeArrowheads="1"/>
            </p:cNvPicPr>
            <p:nvPr/>
          </p:nvPicPr>
          <p:blipFill>
            <a:blip r:embed="rId3" cstate="print"/>
            <a:srcRect/>
            <a:stretch>
              <a:fillRect/>
            </a:stretch>
          </p:blipFill>
          <p:spPr bwMode="auto">
            <a:xfrm>
              <a:off x="1415" y="772"/>
              <a:ext cx="922" cy="716"/>
            </a:xfrm>
            <a:prstGeom prst="rect">
              <a:avLst/>
            </a:prstGeom>
            <a:noFill/>
            <a:ln w="9525">
              <a:noFill/>
              <a:miter lim="800000"/>
              <a:headEnd/>
              <a:tailEnd/>
            </a:ln>
          </p:spPr>
        </p:pic>
        <p:pic>
          <p:nvPicPr>
            <p:cNvPr id="39949" name="Picture 52"/>
            <p:cNvPicPr>
              <a:picLocks noChangeAspect="1" noChangeArrowheads="1"/>
            </p:cNvPicPr>
            <p:nvPr/>
          </p:nvPicPr>
          <p:blipFill>
            <a:blip r:embed="rId4" cstate="print"/>
            <a:srcRect/>
            <a:stretch>
              <a:fillRect/>
            </a:stretch>
          </p:blipFill>
          <p:spPr bwMode="auto">
            <a:xfrm>
              <a:off x="3497" y="888"/>
              <a:ext cx="726" cy="600"/>
            </a:xfrm>
            <a:prstGeom prst="rect">
              <a:avLst/>
            </a:prstGeom>
            <a:noFill/>
            <a:ln w="9525">
              <a:noFill/>
              <a:miter lim="800000"/>
              <a:headEnd/>
              <a:tailEnd/>
            </a:ln>
          </p:spPr>
        </p:pic>
        <p:pic>
          <p:nvPicPr>
            <p:cNvPr id="39950" name="Picture 53"/>
            <p:cNvPicPr>
              <a:picLocks noChangeAspect="1" noChangeArrowheads="1"/>
            </p:cNvPicPr>
            <p:nvPr/>
          </p:nvPicPr>
          <p:blipFill>
            <a:blip r:embed="rId5" cstate="print"/>
            <a:srcRect/>
            <a:stretch>
              <a:fillRect/>
            </a:stretch>
          </p:blipFill>
          <p:spPr bwMode="auto">
            <a:xfrm>
              <a:off x="2303" y="526"/>
              <a:ext cx="1188" cy="852"/>
            </a:xfrm>
            <a:prstGeom prst="rect">
              <a:avLst/>
            </a:prstGeom>
            <a:noFill/>
            <a:ln w="9525">
              <a:noFill/>
              <a:miter lim="800000"/>
              <a:headEnd/>
              <a:tailEnd/>
            </a:ln>
          </p:spPr>
        </p:pic>
      </p:grpSp>
      <p:pic>
        <p:nvPicPr>
          <p:cNvPr id="50230" name="Picture 54" descr="Picture2"/>
          <p:cNvPicPr>
            <a:picLocks noChangeAspect="1" noChangeArrowheads="1"/>
          </p:cNvPicPr>
          <p:nvPr/>
        </p:nvPicPr>
        <p:blipFill>
          <a:blip r:embed="rId6" cstate="print"/>
          <a:srcRect/>
          <a:stretch>
            <a:fillRect/>
          </a:stretch>
        </p:blipFill>
        <p:spPr bwMode="auto">
          <a:xfrm>
            <a:off x="4641850" y="4241800"/>
            <a:ext cx="4435475" cy="2616200"/>
          </a:xfrm>
          <a:prstGeom prst="rect">
            <a:avLst/>
          </a:prstGeom>
          <a:noFill/>
          <a:ln w="9525">
            <a:noFill/>
            <a:miter lim="800000"/>
            <a:headEnd/>
            <a:tailEnd/>
          </a:ln>
        </p:spPr>
      </p:pic>
      <p:sp>
        <p:nvSpPr>
          <p:cNvPr id="1307697" name="Rectangle 49"/>
          <p:cNvSpPr>
            <a:spLocks noChangeArrowheads="1"/>
          </p:cNvSpPr>
          <p:nvPr/>
        </p:nvSpPr>
        <p:spPr bwMode="auto">
          <a:xfrm>
            <a:off x="419100" y="4348163"/>
            <a:ext cx="3406775" cy="1920875"/>
          </a:xfrm>
          <a:prstGeom prst="rect">
            <a:avLst/>
          </a:prstGeom>
          <a:noFill/>
          <a:ln w="9525">
            <a:noFill/>
            <a:miter lim="800000"/>
            <a:headEnd/>
            <a:tailEnd/>
          </a:ln>
        </p:spPr>
        <p:txBody>
          <a:bodyPr>
            <a:spAutoFit/>
          </a:bodyPr>
          <a:lstStyle/>
          <a:p>
            <a:pPr>
              <a:buFontTx/>
              <a:buChar char="•"/>
            </a:pPr>
            <a:r>
              <a:rPr lang="en-US" sz="2000"/>
              <a:t>  What is computable?</a:t>
            </a:r>
          </a:p>
          <a:p>
            <a:pPr>
              <a:buFontTx/>
              <a:buChar char="•"/>
            </a:pPr>
            <a:r>
              <a:rPr lang="en-US" sz="2000"/>
              <a:t>  P = NP?</a:t>
            </a:r>
          </a:p>
          <a:p>
            <a:pPr>
              <a:buFontTx/>
              <a:buChar char="•"/>
            </a:pPr>
            <a:r>
              <a:rPr lang="en-US" sz="2000"/>
              <a:t>  What is intelligence?</a:t>
            </a:r>
          </a:p>
          <a:p>
            <a:pPr>
              <a:buFontTx/>
              <a:buChar char="•"/>
            </a:pPr>
            <a:r>
              <a:rPr lang="en-US" sz="2000"/>
              <a:t>  What is information?</a:t>
            </a:r>
          </a:p>
          <a:p>
            <a:pPr>
              <a:buFontTx/>
              <a:buChar char="•"/>
            </a:pPr>
            <a:r>
              <a:rPr lang="en-US" sz="2000"/>
              <a:t> (How) can we build complex</a:t>
            </a:r>
            <a:br>
              <a:rPr lang="en-US" sz="2000"/>
            </a:br>
            <a:r>
              <a:rPr lang="en-US" sz="2000"/>
              <a:t>   systems simply?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0230"/>
                                        </p:tgtEl>
                                        <p:attrNameLst>
                                          <p:attrName>style.visibility</p:attrName>
                                        </p:attrNameLst>
                                      </p:cBhvr>
                                      <p:to>
                                        <p:strVal val="visible"/>
                                      </p:to>
                                    </p:set>
                                    <p:animEffect transition="in" filter="dissolve">
                                      <p:cBhvr>
                                        <p:cTn id="7" dur="500"/>
                                        <p:tgtEl>
                                          <p:spTgt spid="5023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07697"/>
                                        </p:tgtEl>
                                        <p:attrNameLst>
                                          <p:attrName>style.visibility</p:attrName>
                                        </p:attrNameLst>
                                      </p:cBhvr>
                                      <p:to>
                                        <p:strVal val="visible"/>
                                      </p:to>
                                    </p:set>
                                    <p:animEffect transition="in" filter="blinds(horizontal)">
                                      <p:cBhvr>
                                        <p:cTn id="17" dur="1000"/>
                                        <p:tgtEl>
                                          <p:spTgt spid="1307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76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p:cNvSpPr>
            <a:spLocks noChangeArrowheads="1"/>
          </p:cNvSpPr>
          <p:nvPr/>
        </p:nvSpPr>
        <p:spPr bwMode="auto">
          <a:xfrm rot="-617318">
            <a:off x="1017588" y="2679700"/>
            <a:ext cx="6907212" cy="2563813"/>
          </a:xfrm>
          <a:prstGeom prst="rect">
            <a:avLst/>
          </a:prstGeom>
          <a:noFill/>
          <a:ln w="9525">
            <a:noFill/>
            <a:miter lim="800000"/>
            <a:headEnd/>
            <a:tailEnd/>
          </a:ln>
        </p:spPr>
        <p:txBody>
          <a:bodyPr>
            <a:spAutoFit/>
          </a:bodyPr>
          <a:lstStyle/>
          <a:p>
            <a:r>
              <a:rPr lang="en-US">
                <a:solidFill>
                  <a:schemeClr val="hlink"/>
                </a:solidFill>
              </a:rPr>
              <a:t>00101011000101101010101010101101010100101110010010101100010110101010101010110101000011010110101011010101110101010111</a:t>
            </a:r>
            <a:br>
              <a:rPr lang="en-US">
                <a:solidFill>
                  <a:schemeClr val="hlink"/>
                </a:solidFill>
              </a:rPr>
            </a:br>
            <a:r>
              <a:rPr lang="en-US">
                <a:solidFill>
                  <a:schemeClr val="hlink"/>
                </a:solidFill>
              </a:rPr>
              <a:t>10010101100010110101010101010110101010101010101011010100010101011101010101110101000101100100010101011101010101110101000101100101001010110001011010101010101011010101010101010101101010001010101110101010111010100010110010001010101110101010111010100010110010010100010110101110000101000101101010</a:t>
            </a:r>
            <a:r>
              <a:rPr lang="en-US"/>
              <a:t> </a:t>
            </a:r>
            <a:endParaRPr lang="en-US">
              <a:solidFill>
                <a:schemeClr val="hlink"/>
              </a:solidFill>
            </a:endParaRPr>
          </a:p>
          <a:p>
            <a:endParaRPr lang="en-US">
              <a:solidFill>
                <a:schemeClr val="hlink"/>
              </a:solidFill>
            </a:endParaRPr>
          </a:p>
          <a:p>
            <a:endParaRPr lang="en-US">
              <a:solidFill>
                <a:schemeClr val="hlink"/>
              </a:solidFill>
            </a:endParaRPr>
          </a:p>
        </p:txBody>
      </p:sp>
      <p:pic>
        <p:nvPicPr>
          <p:cNvPr id="41986" name="Picture 7" descr="MC900290861[1]"/>
          <p:cNvPicPr>
            <a:picLocks noChangeAspect="1" noChangeArrowheads="1"/>
          </p:cNvPicPr>
          <p:nvPr/>
        </p:nvPicPr>
        <p:blipFill>
          <a:blip r:embed="rId3" cstate="print"/>
          <a:srcRect/>
          <a:stretch>
            <a:fillRect/>
          </a:stretch>
        </p:blipFill>
        <p:spPr bwMode="auto">
          <a:xfrm>
            <a:off x="3589338" y="2959100"/>
            <a:ext cx="2119312" cy="1500188"/>
          </a:xfrm>
          <a:prstGeom prst="rect">
            <a:avLst/>
          </a:prstGeom>
          <a:noFill/>
          <a:ln w="9525">
            <a:noFill/>
            <a:miter lim="800000"/>
            <a:headEnd/>
            <a:tailEnd/>
          </a:ln>
        </p:spPr>
      </p:pic>
      <p:sp>
        <p:nvSpPr>
          <p:cNvPr id="41987" name="Rectangle 8"/>
          <p:cNvSpPr>
            <a:spLocks noChangeArrowheads="1"/>
          </p:cNvSpPr>
          <p:nvPr/>
        </p:nvSpPr>
        <p:spPr bwMode="auto">
          <a:xfrm>
            <a:off x="2101850" y="663575"/>
            <a:ext cx="4949825" cy="584200"/>
          </a:xfrm>
          <a:prstGeom prst="rect">
            <a:avLst/>
          </a:prstGeom>
          <a:solidFill>
            <a:srgbClr val="FFFF00"/>
          </a:solidFill>
          <a:ln w="9525">
            <a:noFill/>
            <a:miter lim="800000"/>
            <a:headEnd/>
            <a:tailEnd/>
          </a:ln>
        </p:spPr>
        <p:txBody>
          <a:bodyPr wrap="none">
            <a:spAutoFit/>
          </a:bodyPr>
          <a:lstStyle/>
          <a:p>
            <a:r>
              <a:rPr lang="en-US" sz="3200"/>
              <a:t>Data to Knowledge to Action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9"/>
          <p:cNvSpPr>
            <a:spLocks noChangeArrowheads="1"/>
          </p:cNvSpPr>
          <p:nvPr/>
        </p:nvSpPr>
        <p:spPr bwMode="auto">
          <a:xfrm>
            <a:off x="3411538" y="414338"/>
            <a:ext cx="2152650" cy="584200"/>
          </a:xfrm>
          <a:prstGeom prst="rect">
            <a:avLst/>
          </a:prstGeom>
          <a:solidFill>
            <a:srgbClr val="FFFF00"/>
          </a:solidFill>
          <a:ln w="9525">
            <a:noFill/>
            <a:miter lim="800000"/>
            <a:headEnd/>
            <a:tailEnd/>
          </a:ln>
        </p:spPr>
        <p:txBody>
          <a:bodyPr wrap="none">
            <a:spAutoFit/>
          </a:bodyPr>
          <a:lstStyle/>
          <a:p>
            <a:r>
              <a:rPr lang="en-US" sz="3200"/>
              <a:t>Cell + Cloud</a:t>
            </a:r>
          </a:p>
        </p:txBody>
      </p:sp>
      <p:pic>
        <p:nvPicPr>
          <p:cNvPr id="44034" name="Picture 17"/>
          <p:cNvPicPr>
            <a:picLocks noChangeAspect="1" noChangeArrowheads="1"/>
          </p:cNvPicPr>
          <p:nvPr/>
        </p:nvPicPr>
        <p:blipFill>
          <a:blip r:embed="rId3" cstate="print"/>
          <a:srcRect/>
          <a:stretch>
            <a:fillRect/>
          </a:stretch>
        </p:blipFill>
        <p:spPr bwMode="auto">
          <a:xfrm>
            <a:off x="2016125" y="4156075"/>
            <a:ext cx="1090613" cy="1854200"/>
          </a:xfrm>
          <a:prstGeom prst="rect">
            <a:avLst/>
          </a:prstGeom>
          <a:noFill/>
          <a:ln w="9525">
            <a:noFill/>
            <a:miter lim="800000"/>
            <a:headEnd/>
            <a:tailEnd/>
          </a:ln>
        </p:spPr>
      </p:pic>
      <p:sp>
        <p:nvSpPr>
          <p:cNvPr id="44035" name="AutoShape 19"/>
          <p:cNvSpPr>
            <a:spLocks noChangeArrowheads="1"/>
          </p:cNvSpPr>
          <p:nvPr/>
        </p:nvSpPr>
        <p:spPr bwMode="auto">
          <a:xfrm flipH="1">
            <a:off x="3783013" y="1382713"/>
            <a:ext cx="4810125" cy="2773362"/>
          </a:xfrm>
          <a:prstGeom prst="cloudCallout">
            <a:avLst>
              <a:gd name="adj1" fmla="val 61912"/>
              <a:gd name="adj2" fmla="val 93157"/>
            </a:avLst>
          </a:prstGeom>
          <a:solidFill>
            <a:srgbClr val="8FBCFF"/>
          </a:solidFill>
          <a:ln w="9525">
            <a:solidFill>
              <a:schemeClr val="tx1"/>
            </a:solidFill>
            <a:round/>
            <a:headEnd/>
            <a:tailEnd/>
          </a:ln>
        </p:spPr>
        <p:txBody>
          <a:bodyPr/>
          <a:lstStyle/>
          <a:p>
            <a:pPr algn="ctr"/>
            <a:endParaRPr lang="en-US"/>
          </a:p>
        </p:txBody>
      </p:sp>
      <p:pic>
        <p:nvPicPr>
          <p:cNvPr id="44036" name="Picture 20" descr="personal-cloud"/>
          <p:cNvPicPr>
            <a:picLocks noChangeAspect="1" noChangeArrowheads="1"/>
          </p:cNvPicPr>
          <p:nvPr/>
        </p:nvPicPr>
        <p:blipFill>
          <a:blip r:embed="rId4" cstate="print"/>
          <a:srcRect/>
          <a:stretch>
            <a:fillRect/>
          </a:stretch>
        </p:blipFill>
        <p:spPr bwMode="auto">
          <a:xfrm>
            <a:off x="4487863" y="1690688"/>
            <a:ext cx="3240087" cy="1979612"/>
          </a:xfrm>
          <a:prstGeom prst="rect">
            <a:avLst/>
          </a:prstGeom>
          <a:noFill/>
          <a:ln w="9525">
            <a:noFill/>
            <a:miter lim="800000"/>
            <a:headEnd/>
            <a:tailEnd/>
          </a:ln>
        </p:spPr>
      </p:pic>
      <p:sp>
        <p:nvSpPr>
          <p:cNvPr id="6" name="TextBox 5"/>
          <p:cNvSpPr txBox="1"/>
          <p:nvPr/>
        </p:nvSpPr>
        <p:spPr>
          <a:xfrm>
            <a:off x="6458400" y="4048353"/>
            <a:ext cx="787395" cy="215444"/>
          </a:xfrm>
          <a:prstGeom prst="rect">
            <a:avLst/>
          </a:prstGeom>
          <a:noFill/>
        </p:spPr>
        <p:txBody>
          <a:bodyPr wrap="none" rtlCol="0">
            <a:spAutoFit/>
          </a:bodyPr>
          <a:lstStyle/>
          <a:p>
            <a:r>
              <a:rPr lang="en-US" sz="800" dirty="0" smtClean="0"/>
              <a:t>c</a:t>
            </a:r>
            <a:r>
              <a:rPr lang="en-US" sz="800" dirty="0" smtClean="0"/>
              <a:t>redit: M. Lam</a:t>
            </a:r>
            <a:endParaRPr lang="en-US" sz="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1"/>
          <p:cNvSpPr>
            <a:spLocks noChangeArrowheads="1"/>
          </p:cNvSpPr>
          <p:nvPr/>
        </p:nvSpPr>
        <p:spPr bwMode="auto">
          <a:xfrm>
            <a:off x="1973263" y="295275"/>
            <a:ext cx="4984750" cy="1077913"/>
          </a:xfrm>
          <a:prstGeom prst="rect">
            <a:avLst/>
          </a:prstGeom>
          <a:solidFill>
            <a:srgbClr val="FFFF00"/>
          </a:solidFill>
          <a:ln w="9525">
            <a:noFill/>
            <a:miter lim="800000"/>
            <a:headEnd/>
            <a:tailEnd/>
          </a:ln>
        </p:spPr>
        <p:txBody>
          <a:bodyPr>
            <a:spAutoFit/>
          </a:bodyPr>
          <a:lstStyle/>
          <a:p>
            <a:pPr algn="ctr" eaLnBrk="0" hangingPunct="0">
              <a:spcBef>
                <a:spcPct val="20000"/>
              </a:spcBef>
            </a:pPr>
            <a:r>
              <a:rPr lang="en-US" sz="3200"/>
              <a:t>Cyber + Physical</a:t>
            </a:r>
            <a:br>
              <a:rPr lang="en-US" sz="3200"/>
            </a:br>
            <a:r>
              <a:rPr lang="en-US" sz="3200"/>
              <a:t>(e.g., “Smart X”)</a:t>
            </a:r>
          </a:p>
        </p:txBody>
      </p:sp>
      <p:pic>
        <p:nvPicPr>
          <p:cNvPr id="46082" name="Picture 4"/>
          <p:cNvPicPr>
            <a:picLocks noChangeAspect="1" noChangeArrowheads="1"/>
          </p:cNvPicPr>
          <p:nvPr/>
        </p:nvPicPr>
        <p:blipFill>
          <a:blip r:embed="rId3" cstate="print"/>
          <a:srcRect/>
          <a:stretch>
            <a:fillRect/>
          </a:stretch>
        </p:blipFill>
        <p:spPr bwMode="auto">
          <a:xfrm>
            <a:off x="5126038" y="4103688"/>
            <a:ext cx="4017962" cy="2754312"/>
          </a:xfrm>
          <a:prstGeom prst="rect">
            <a:avLst/>
          </a:prstGeom>
          <a:noFill/>
          <a:ln w="9525">
            <a:noFill/>
            <a:miter lim="800000"/>
            <a:headEnd/>
            <a:tailEnd/>
          </a:ln>
        </p:spPr>
      </p:pic>
      <p:pic>
        <p:nvPicPr>
          <p:cNvPr id="46083" name="Picture 35"/>
          <p:cNvPicPr>
            <a:picLocks noChangeAspect="1" noChangeArrowheads="1"/>
          </p:cNvPicPr>
          <p:nvPr/>
        </p:nvPicPr>
        <p:blipFill>
          <a:blip r:embed="rId4" cstate="print"/>
          <a:srcRect/>
          <a:stretch>
            <a:fillRect/>
          </a:stretch>
        </p:blipFill>
        <p:spPr bwMode="auto">
          <a:xfrm>
            <a:off x="0" y="1373188"/>
            <a:ext cx="3775075" cy="2730500"/>
          </a:xfrm>
          <a:prstGeom prst="rect">
            <a:avLst/>
          </a:prstGeom>
          <a:noFill/>
          <a:ln w="9525">
            <a:noFill/>
            <a:miter lim="800000"/>
            <a:headEnd/>
            <a:tailEnd/>
          </a:ln>
        </p:spPr>
      </p:pic>
      <p:pic>
        <p:nvPicPr>
          <p:cNvPr id="46084" name="Picture 41"/>
          <p:cNvPicPr>
            <a:picLocks noChangeAspect="1" noChangeArrowheads="1"/>
          </p:cNvPicPr>
          <p:nvPr/>
        </p:nvPicPr>
        <p:blipFill>
          <a:blip r:embed="rId5" cstate="print"/>
          <a:srcRect/>
          <a:stretch>
            <a:fillRect/>
          </a:stretch>
        </p:blipFill>
        <p:spPr bwMode="auto">
          <a:xfrm>
            <a:off x="6008688" y="1019175"/>
            <a:ext cx="1898650" cy="3084513"/>
          </a:xfrm>
          <a:prstGeom prst="rect">
            <a:avLst/>
          </a:prstGeom>
          <a:noFill/>
          <a:ln w="9525">
            <a:noFill/>
            <a:miter lim="800000"/>
            <a:headEnd/>
            <a:tailEnd/>
          </a:ln>
        </p:spPr>
      </p:pic>
      <p:pic>
        <p:nvPicPr>
          <p:cNvPr id="46085" name="Picture 22"/>
          <p:cNvPicPr>
            <a:picLocks noChangeAspect="1" noChangeArrowheads="1"/>
          </p:cNvPicPr>
          <p:nvPr/>
        </p:nvPicPr>
        <p:blipFill>
          <a:blip r:embed="rId6" cstate="print"/>
          <a:srcRect/>
          <a:stretch>
            <a:fillRect/>
          </a:stretch>
        </p:blipFill>
        <p:spPr bwMode="auto">
          <a:xfrm>
            <a:off x="3098800" y="2759075"/>
            <a:ext cx="2909888" cy="268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3481388" y="4168775"/>
            <a:ext cx="2049462" cy="2382838"/>
            <a:chOff x="3283256" y="4169328"/>
            <a:chExt cx="2049462" cy="2383070"/>
          </a:xfrm>
        </p:grpSpPr>
        <p:pic>
          <p:nvPicPr>
            <p:cNvPr id="48136" name="Picture 8"/>
            <p:cNvPicPr>
              <a:picLocks noChangeAspect="1" noChangeArrowheads="1"/>
            </p:cNvPicPr>
            <p:nvPr/>
          </p:nvPicPr>
          <p:blipFill>
            <a:blip r:embed="rId3" cstate="print"/>
            <a:srcRect/>
            <a:stretch>
              <a:fillRect/>
            </a:stretch>
          </p:blipFill>
          <p:spPr bwMode="auto">
            <a:xfrm>
              <a:off x="3283256" y="4169328"/>
              <a:ext cx="2049462" cy="1700213"/>
            </a:xfrm>
            <a:prstGeom prst="rect">
              <a:avLst/>
            </a:prstGeom>
            <a:noFill/>
            <a:ln w="9525">
              <a:noFill/>
              <a:miter lim="800000"/>
              <a:headEnd/>
              <a:tailEnd/>
            </a:ln>
          </p:spPr>
        </p:pic>
        <p:sp>
          <p:nvSpPr>
            <p:cNvPr id="135177" name="Text Box 9"/>
            <p:cNvSpPr txBox="1">
              <a:spLocks noChangeArrowheads="1"/>
            </p:cNvSpPr>
            <p:nvPr/>
          </p:nvSpPr>
          <p:spPr bwMode="auto">
            <a:xfrm>
              <a:off x="3532493" y="5972904"/>
              <a:ext cx="1757363" cy="579494"/>
            </a:xfrm>
            <a:prstGeom prst="rect">
              <a:avLst/>
            </a:prstGeom>
            <a:solidFill>
              <a:srgbClr val="FFFF00"/>
            </a:solidFill>
            <a:ln w="9525">
              <a:noFill/>
              <a:miter lim="800000"/>
              <a:headEnd/>
              <a:tailEnd/>
            </a:ln>
            <a:effectLst/>
          </p:spPr>
          <p:txBody>
            <a:bodyPr wrap="none">
              <a:spAutoFit/>
            </a:bodyPr>
            <a:lstStyle/>
            <a:p>
              <a:pPr eaLnBrk="0" hangingPunct="0">
                <a:defRPr/>
              </a:pPr>
              <a:r>
                <a:rPr lang="en-US" sz="3200" dirty="0">
                  <a:latin typeface="+mj-lt"/>
                </a:rPr>
                <a:t>Quantum</a:t>
              </a:r>
            </a:p>
          </p:txBody>
        </p:sp>
      </p:grpSp>
      <p:pic>
        <p:nvPicPr>
          <p:cNvPr id="48130" name="Picture 5"/>
          <p:cNvPicPr>
            <a:picLocks noChangeAspect="1" noChangeArrowheads="1"/>
          </p:cNvPicPr>
          <p:nvPr/>
        </p:nvPicPr>
        <p:blipFill>
          <a:blip r:embed="rId4" cstate="print"/>
          <a:srcRect/>
          <a:stretch>
            <a:fillRect/>
          </a:stretch>
        </p:blipFill>
        <p:spPr bwMode="auto">
          <a:xfrm>
            <a:off x="2466975" y="503238"/>
            <a:ext cx="3825875" cy="2524125"/>
          </a:xfrm>
          <a:prstGeom prst="rect">
            <a:avLst/>
          </a:prstGeom>
          <a:noFill/>
          <a:ln w="9525">
            <a:noFill/>
            <a:miter lim="800000"/>
            <a:headEnd/>
            <a:tailEnd/>
          </a:ln>
        </p:spPr>
      </p:pic>
      <p:sp>
        <p:nvSpPr>
          <p:cNvPr id="48131" name="Text Box 25"/>
          <p:cNvSpPr txBox="1">
            <a:spLocks noChangeArrowheads="1"/>
          </p:cNvSpPr>
          <p:nvPr/>
        </p:nvSpPr>
        <p:spPr bwMode="auto">
          <a:xfrm>
            <a:off x="3481388" y="2746375"/>
            <a:ext cx="2057400" cy="579438"/>
          </a:xfrm>
          <a:prstGeom prst="rect">
            <a:avLst/>
          </a:prstGeom>
          <a:solidFill>
            <a:srgbClr val="FFFF00"/>
          </a:solidFill>
          <a:ln w="9525">
            <a:noFill/>
            <a:miter lim="800000"/>
            <a:headEnd/>
            <a:tailEnd/>
          </a:ln>
        </p:spPr>
        <p:txBody>
          <a:bodyPr>
            <a:spAutoFit/>
          </a:bodyPr>
          <a:lstStyle/>
          <a:p>
            <a:pPr eaLnBrk="0" hangingPunct="0"/>
            <a:r>
              <a:rPr lang="en-US" sz="3200"/>
              <a:t>     Nano</a:t>
            </a:r>
          </a:p>
        </p:txBody>
      </p:sp>
      <p:grpSp>
        <p:nvGrpSpPr>
          <p:cNvPr id="29" name="Group 28"/>
          <p:cNvGrpSpPr>
            <a:grpSpLocks/>
          </p:cNvGrpSpPr>
          <p:nvPr/>
        </p:nvGrpSpPr>
        <p:grpSpPr bwMode="auto">
          <a:xfrm>
            <a:off x="2679700" y="369888"/>
            <a:ext cx="3613150" cy="2949575"/>
            <a:chOff x="2294965" y="3588737"/>
            <a:chExt cx="3613162" cy="2493615"/>
          </a:xfrm>
        </p:grpSpPr>
        <p:sp>
          <p:nvSpPr>
            <p:cNvPr id="48133" name="Rectangle 10"/>
            <p:cNvSpPr>
              <a:spLocks noChangeArrowheads="1"/>
            </p:cNvSpPr>
            <p:nvPr/>
          </p:nvSpPr>
          <p:spPr bwMode="auto">
            <a:xfrm>
              <a:off x="4547635" y="5592487"/>
              <a:ext cx="1360492" cy="489865"/>
            </a:xfrm>
            <a:prstGeom prst="rect">
              <a:avLst/>
            </a:prstGeom>
            <a:solidFill>
              <a:srgbClr val="FFFF00"/>
            </a:solidFill>
            <a:ln w="9525">
              <a:noFill/>
              <a:miter lim="800000"/>
              <a:headEnd/>
              <a:tailEnd/>
            </a:ln>
          </p:spPr>
          <p:txBody>
            <a:bodyPr>
              <a:spAutoFit/>
            </a:bodyPr>
            <a:lstStyle/>
            <a:p>
              <a:r>
                <a:rPr lang="en-US" sz="3200"/>
                <a:t>+ Info</a:t>
              </a:r>
            </a:p>
          </p:txBody>
        </p:sp>
        <p:sp>
          <p:nvSpPr>
            <p:cNvPr id="48134" name="Rectangle 10"/>
            <p:cNvSpPr>
              <a:spLocks noChangeArrowheads="1"/>
            </p:cNvSpPr>
            <p:nvPr/>
          </p:nvSpPr>
          <p:spPr bwMode="auto">
            <a:xfrm>
              <a:off x="2294965" y="5592487"/>
              <a:ext cx="1322392" cy="489865"/>
            </a:xfrm>
            <a:prstGeom prst="rect">
              <a:avLst/>
            </a:prstGeom>
            <a:solidFill>
              <a:srgbClr val="FFFF00"/>
            </a:solidFill>
            <a:ln w="9525">
              <a:noFill/>
              <a:miter lim="800000"/>
              <a:headEnd/>
              <a:tailEnd/>
            </a:ln>
          </p:spPr>
          <p:txBody>
            <a:bodyPr>
              <a:spAutoFit/>
            </a:bodyPr>
            <a:lstStyle/>
            <a:p>
              <a:r>
                <a:rPr lang="en-US" sz="3200"/>
                <a:t>   Bio +</a:t>
              </a:r>
            </a:p>
          </p:txBody>
        </p:sp>
        <p:pic>
          <p:nvPicPr>
            <p:cNvPr id="48135" name="Picture 14"/>
            <p:cNvPicPr>
              <a:picLocks noChangeAspect="1" noChangeArrowheads="1"/>
            </p:cNvPicPr>
            <p:nvPr/>
          </p:nvPicPr>
          <p:blipFill>
            <a:blip r:embed="rId5" cstate="print"/>
            <a:srcRect/>
            <a:stretch>
              <a:fillRect/>
            </a:stretch>
          </p:blipFill>
          <p:spPr bwMode="auto">
            <a:xfrm>
              <a:off x="2294966" y="3588737"/>
              <a:ext cx="3613160" cy="2003178"/>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5"/>
          <p:cNvPicPr>
            <a:picLocks noChangeAspect="1" noChangeArrowheads="1"/>
          </p:cNvPicPr>
          <p:nvPr/>
        </p:nvPicPr>
        <p:blipFill>
          <a:blip r:embed="rId3" cstate="print"/>
          <a:srcRect/>
          <a:stretch>
            <a:fillRect/>
          </a:stretch>
        </p:blipFill>
        <p:spPr bwMode="auto">
          <a:xfrm>
            <a:off x="2173288" y="1573213"/>
            <a:ext cx="4467225" cy="2755900"/>
          </a:xfrm>
          <a:prstGeom prst="rect">
            <a:avLst/>
          </a:prstGeom>
          <a:noFill/>
          <a:ln w="9525">
            <a:noFill/>
            <a:miter lim="800000"/>
            <a:headEnd/>
            <a:tailEnd/>
          </a:ln>
        </p:spPr>
      </p:pic>
      <p:sp>
        <p:nvSpPr>
          <p:cNvPr id="50178" name="Rectangle 12"/>
          <p:cNvSpPr>
            <a:spLocks noChangeArrowheads="1"/>
          </p:cNvSpPr>
          <p:nvPr/>
        </p:nvSpPr>
        <p:spPr bwMode="auto">
          <a:xfrm>
            <a:off x="1577975" y="328613"/>
            <a:ext cx="6042025" cy="1077912"/>
          </a:xfrm>
          <a:prstGeom prst="rect">
            <a:avLst/>
          </a:prstGeom>
          <a:solidFill>
            <a:srgbClr val="FFFF00"/>
          </a:solidFill>
          <a:ln w="9525">
            <a:noFill/>
            <a:miter lim="800000"/>
            <a:headEnd/>
            <a:tailEnd/>
          </a:ln>
        </p:spPr>
        <p:txBody>
          <a:bodyPr>
            <a:spAutoFit/>
          </a:bodyPr>
          <a:lstStyle/>
          <a:p>
            <a:pPr algn="ctr"/>
            <a:r>
              <a:rPr lang="en-US" sz="2400"/>
              <a:t> </a:t>
            </a:r>
            <a:r>
              <a:rPr lang="en-US" sz="3200"/>
              <a:t>Humans + Computers</a:t>
            </a:r>
            <a:br>
              <a:rPr lang="en-US" sz="3200"/>
            </a:br>
            <a:r>
              <a:rPr lang="en-US" sz="3200"/>
              <a:t>(“Socially Intelligent Computing”)</a:t>
            </a:r>
          </a:p>
        </p:txBody>
      </p:sp>
      <p:pic>
        <p:nvPicPr>
          <p:cNvPr id="50179" name="Picture 35" descr="34"/>
          <p:cNvPicPr>
            <a:picLocks noChangeAspect="1" noChangeArrowheads="1"/>
          </p:cNvPicPr>
          <p:nvPr/>
        </p:nvPicPr>
        <p:blipFill>
          <a:blip r:embed="rId4" cstate="print"/>
          <a:srcRect/>
          <a:stretch>
            <a:fillRect/>
          </a:stretch>
        </p:blipFill>
        <p:spPr bwMode="auto">
          <a:xfrm>
            <a:off x="4860925" y="4329113"/>
            <a:ext cx="3960813" cy="2374900"/>
          </a:xfrm>
          <a:prstGeom prst="rect">
            <a:avLst/>
          </a:prstGeom>
          <a:noFill/>
          <a:ln w="9525">
            <a:noFill/>
            <a:miter lim="800000"/>
            <a:headEnd/>
            <a:tailEnd/>
          </a:ln>
        </p:spPr>
      </p:pic>
      <p:pic>
        <p:nvPicPr>
          <p:cNvPr id="50180" name="Picture 36" descr="foldit"/>
          <p:cNvPicPr>
            <a:picLocks noChangeAspect="1" noChangeArrowheads="1"/>
          </p:cNvPicPr>
          <p:nvPr/>
        </p:nvPicPr>
        <p:blipFill>
          <a:blip r:embed="rId5" cstate="print"/>
          <a:srcRect/>
          <a:stretch>
            <a:fillRect/>
          </a:stretch>
        </p:blipFill>
        <p:spPr bwMode="auto">
          <a:xfrm>
            <a:off x="236538" y="4329113"/>
            <a:ext cx="3873500" cy="2528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ctrTitle"/>
          </p:nvPr>
        </p:nvSpPr>
        <p:spPr>
          <a:xfrm>
            <a:off x="685800" y="2768600"/>
            <a:ext cx="7772400" cy="1470025"/>
          </a:xfrm>
        </p:spPr>
        <p:txBody>
          <a:bodyPr/>
          <a:lstStyle/>
          <a:p>
            <a:pPr algn="ctr"/>
            <a:r>
              <a:rPr lang="en-US" sz="4000" smtClean="0"/>
              <a:t>Societal Drivers</a:t>
            </a:r>
            <a:endParaRPr lang="en-US" sz="2800" b="1"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Number Placeholder 1"/>
          <p:cNvSpPr txBox="1">
            <a:spLocks noGrp="1"/>
          </p:cNvSpPr>
          <p:nvPr/>
        </p:nvSpPr>
        <p:spPr bwMode="auto">
          <a:xfrm>
            <a:off x="3208338" y="6477000"/>
            <a:ext cx="1905000" cy="304800"/>
          </a:xfrm>
          <a:prstGeom prst="rect">
            <a:avLst/>
          </a:prstGeom>
          <a:noFill/>
          <a:ln w="9525">
            <a:noFill/>
            <a:miter lim="800000"/>
            <a:headEnd/>
            <a:tailEnd/>
          </a:ln>
        </p:spPr>
        <p:txBody>
          <a:bodyPr/>
          <a:lstStyle/>
          <a:p>
            <a:pPr algn="ctr" eaLnBrk="0" hangingPunct="0"/>
            <a:fld id="{D4E9CB2E-3328-48DC-B4E4-83074388A899}" type="slidenum">
              <a:rPr lang="en-US" sz="1000"/>
              <a:pPr algn="ctr" eaLnBrk="0" hangingPunct="0"/>
              <a:t>2</a:t>
            </a:fld>
            <a:endParaRPr lang="en-US" sz="1400"/>
          </a:p>
        </p:txBody>
      </p:sp>
      <p:pic>
        <p:nvPicPr>
          <p:cNvPr id="1343514" name="Picture 26"/>
          <p:cNvPicPr>
            <a:picLocks noChangeAspect="1" noChangeArrowheads="1"/>
          </p:cNvPicPr>
          <p:nvPr/>
        </p:nvPicPr>
        <p:blipFill>
          <a:blip r:embed="rId3" cstate="print"/>
          <a:srcRect/>
          <a:stretch>
            <a:fillRect/>
          </a:stretch>
        </p:blipFill>
        <p:spPr bwMode="auto">
          <a:xfrm>
            <a:off x="574675" y="1300163"/>
            <a:ext cx="7612063" cy="4545012"/>
          </a:xfrm>
          <a:prstGeom prst="rect">
            <a:avLst/>
          </a:prstGeom>
          <a:noFill/>
          <a:ln w="9525">
            <a:noFill/>
            <a:miter lim="800000"/>
            <a:headEnd/>
            <a:tailEnd/>
          </a:ln>
        </p:spPr>
      </p:pic>
      <p:sp>
        <p:nvSpPr>
          <p:cNvPr id="17411" name="Title 1"/>
          <p:cNvSpPr>
            <a:spLocks noGrp="1"/>
          </p:cNvSpPr>
          <p:nvPr>
            <p:ph type="title" idx="4294967295"/>
          </p:nvPr>
        </p:nvSpPr>
        <p:spPr>
          <a:xfrm>
            <a:off x="647700" y="228600"/>
            <a:ext cx="7772400" cy="1143000"/>
          </a:xfrm>
        </p:spPr>
        <p:txBody>
          <a:bodyPr/>
          <a:lstStyle/>
          <a:p>
            <a:r>
              <a:rPr lang="en-US" sz="3600" smtClean="0"/>
              <a:t>Computing Technology (R)Evolution</a:t>
            </a:r>
          </a:p>
        </p:txBody>
      </p:sp>
      <p:pic>
        <p:nvPicPr>
          <p:cNvPr id="50178" name="Picture 2" descr="C:\Documents and Settings\znati\My Documents\Director Review April 5th\Graphics\ENIAC02.jpg"/>
          <p:cNvPicPr>
            <a:picLocks noGrp="1" noChangeAspect="1" noChangeArrowheads="1"/>
          </p:cNvPicPr>
          <p:nvPr>
            <p:ph idx="4294967295"/>
          </p:nvPr>
        </p:nvPicPr>
        <p:blipFill>
          <a:blip r:embed="rId4" cstate="print"/>
          <a:srcRect/>
          <a:stretch>
            <a:fillRect/>
          </a:stretch>
        </p:blipFill>
        <p:spPr>
          <a:xfrm>
            <a:off x="574675" y="1300163"/>
            <a:ext cx="7845425" cy="4545012"/>
          </a:xfrm>
        </p:spPr>
      </p:pic>
      <p:cxnSp>
        <p:nvCxnSpPr>
          <p:cNvPr id="11" name="Straight Arrow Connector 10"/>
          <p:cNvCxnSpPr/>
          <p:nvPr/>
        </p:nvCxnSpPr>
        <p:spPr bwMode="auto">
          <a:xfrm>
            <a:off x="647700" y="6283324"/>
            <a:ext cx="7581900" cy="1588"/>
          </a:xfrm>
          <a:prstGeom prst="straightConnector1">
            <a:avLst/>
          </a:prstGeom>
          <a:solidFill>
            <a:schemeClr val="accent1"/>
          </a:solidFill>
          <a:ln w="28575" cap="flat" cmpd="sng" algn="ctr">
            <a:solidFill>
              <a:srgbClr val="FF0000"/>
            </a:solidFill>
            <a:prstDash val="solid"/>
            <a:round/>
            <a:headEnd type="none" w="med" len="med"/>
            <a:tailEnd type="arrow"/>
          </a:ln>
          <a:effectLst>
            <a:outerShdw blurRad="50800" dist="38100" dir="2700000" algn="tl" rotWithShape="0">
              <a:prstClr val="black">
                <a:alpha val="40000"/>
              </a:prstClr>
            </a:outerShdw>
          </a:effectLst>
          <a:scene3d>
            <a:camera prst="orthographicFront"/>
            <a:lightRig rig="sunset" dir="t"/>
          </a:scene3d>
        </p:spPr>
      </p:cxnSp>
      <p:grpSp>
        <p:nvGrpSpPr>
          <p:cNvPr id="3" name="Group 29"/>
          <p:cNvGrpSpPr>
            <a:grpSpLocks/>
          </p:cNvGrpSpPr>
          <p:nvPr/>
        </p:nvGrpSpPr>
        <p:grpSpPr bwMode="auto">
          <a:xfrm>
            <a:off x="1217613" y="5786438"/>
            <a:ext cx="1143000" cy="1033462"/>
            <a:chOff x="1257300" y="5786735"/>
            <a:chExt cx="1143000" cy="1033165"/>
          </a:xfrm>
        </p:grpSpPr>
        <p:pic>
          <p:nvPicPr>
            <p:cNvPr id="17425" name="Picture 4" descr="http://tbn0.google.com/images?q=tbn:L0wJsh_jeoZCmM:http://media.nasaexplores.com/lessons/04-014/images/clock.jpg">
              <a:hlinkClick r:id="rId5"/>
            </p:cNvPr>
            <p:cNvPicPr>
              <a:picLocks noChangeAspect="1" noChangeArrowheads="1"/>
            </p:cNvPicPr>
            <p:nvPr/>
          </p:nvPicPr>
          <p:blipFill>
            <a:blip r:embed="rId6" cstate="print"/>
            <a:srcRect/>
            <a:stretch>
              <a:fillRect/>
            </a:stretch>
          </p:blipFill>
          <p:spPr bwMode="auto">
            <a:xfrm>
              <a:off x="1609725" y="6324599"/>
              <a:ext cx="409575" cy="495301"/>
            </a:xfrm>
            <a:prstGeom prst="rect">
              <a:avLst/>
            </a:prstGeom>
            <a:noFill/>
            <a:ln w="9525">
              <a:noFill/>
              <a:miter lim="800000"/>
              <a:headEnd/>
              <a:tailEnd/>
            </a:ln>
          </p:spPr>
        </p:pic>
        <p:sp>
          <p:nvSpPr>
            <p:cNvPr id="17426" name="TextBox 25"/>
            <p:cNvSpPr txBox="1">
              <a:spLocks noChangeArrowheads="1"/>
            </p:cNvSpPr>
            <p:nvPr/>
          </p:nvSpPr>
          <p:spPr bwMode="auto">
            <a:xfrm>
              <a:off x="1257300" y="5786735"/>
              <a:ext cx="1143000" cy="457069"/>
            </a:xfrm>
            <a:prstGeom prst="rect">
              <a:avLst/>
            </a:prstGeom>
            <a:noFill/>
            <a:ln w="9525">
              <a:noFill/>
              <a:miter lim="800000"/>
              <a:headEnd/>
              <a:tailEnd/>
            </a:ln>
          </p:spPr>
          <p:txBody>
            <a:bodyPr>
              <a:spAutoFit/>
            </a:bodyPr>
            <a:lstStyle/>
            <a:p>
              <a:r>
                <a:rPr lang="en-US" sz="2400">
                  <a:solidFill>
                    <a:srgbClr val="FF0000"/>
                  </a:solidFill>
                </a:rPr>
                <a:t>1935</a:t>
              </a:r>
            </a:p>
          </p:txBody>
        </p:sp>
        <p:cxnSp>
          <p:nvCxnSpPr>
            <p:cNvPr id="17427" name="Straight Connector 27"/>
            <p:cNvCxnSpPr>
              <a:cxnSpLocks noChangeShapeType="1"/>
            </p:cNvCxnSpPr>
            <p:nvPr/>
          </p:nvCxnSpPr>
          <p:spPr bwMode="auto">
            <a:xfrm rot="5400000">
              <a:off x="1713706" y="6209506"/>
              <a:ext cx="152400" cy="1588"/>
            </a:xfrm>
            <a:prstGeom prst="line">
              <a:avLst/>
            </a:prstGeom>
            <a:noFill/>
            <a:ln w="38100" algn="ctr">
              <a:solidFill>
                <a:srgbClr val="FF0000"/>
              </a:solidFill>
              <a:round/>
              <a:headEnd/>
              <a:tailEnd/>
            </a:ln>
          </p:spPr>
        </p:cxnSp>
      </p:grpSp>
      <p:grpSp>
        <p:nvGrpSpPr>
          <p:cNvPr id="4" name="Group 30"/>
          <p:cNvGrpSpPr>
            <a:grpSpLocks/>
          </p:cNvGrpSpPr>
          <p:nvPr/>
        </p:nvGrpSpPr>
        <p:grpSpPr bwMode="auto">
          <a:xfrm>
            <a:off x="1322388" y="5789613"/>
            <a:ext cx="1143000" cy="1033462"/>
            <a:chOff x="1257300" y="5786735"/>
            <a:chExt cx="1143000" cy="1033165"/>
          </a:xfrm>
        </p:grpSpPr>
        <p:pic>
          <p:nvPicPr>
            <p:cNvPr id="17422" name="Picture 4" descr="http://tbn0.google.com/images?q=tbn:L0wJsh_jeoZCmM:http://media.nasaexplores.com/lessons/04-014/images/clock.jpg">
              <a:hlinkClick r:id="rId5"/>
            </p:cNvPr>
            <p:cNvPicPr>
              <a:picLocks noChangeAspect="1" noChangeArrowheads="1"/>
            </p:cNvPicPr>
            <p:nvPr/>
          </p:nvPicPr>
          <p:blipFill>
            <a:blip r:embed="rId6" cstate="print"/>
            <a:srcRect/>
            <a:stretch>
              <a:fillRect/>
            </a:stretch>
          </p:blipFill>
          <p:spPr bwMode="auto">
            <a:xfrm>
              <a:off x="1609725" y="6324599"/>
              <a:ext cx="409575" cy="495301"/>
            </a:xfrm>
            <a:prstGeom prst="rect">
              <a:avLst/>
            </a:prstGeom>
            <a:noFill/>
            <a:ln w="9525">
              <a:noFill/>
              <a:miter lim="800000"/>
              <a:headEnd/>
              <a:tailEnd/>
            </a:ln>
          </p:spPr>
        </p:pic>
        <p:sp>
          <p:nvSpPr>
            <p:cNvPr id="17423" name="TextBox 32"/>
            <p:cNvSpPr txBox="1">
              <a:spLocks noChangeArrowheads="1"/>
            </p:cNvSpPr>
            <p:nvPr/>
          </p:nvSpPr>
          <p:spPr bwMode="auto">
            <a:xfrm>
              <a:off x="1257300" y="5786735"/>
              <a:ext cx="1143000" cy="457069"/>
            </a:xfrm>
            <a:prstGeom prst="rect">
              <a:avLst/>
            </a:prstGeom>
            <a:noFill/>
            <a:ln w="9525">
              <a:noFill/>
              <a:miter lim="800000"/>
              <a:headEnd/>
              <a:tailEnd/>
            </a:ln>
          </p:spPr>
          <p:txBody>
            <a:bodyPr>
              <a:spAutoFit/>
            </a:bodyPr>
            <a:lstStyle/>
            <a:p>
              <a:r>
                <a:rPr lang="en-US" sz="2400">
                  <a:solidFill>
                    <a:srgbClr val="FF0000"/>
                  </a:solidFill>
                </a:rPr>
                <a:t>1946</a:t>
              </a:r>
            </a:p>
          </p:txBody>
        </p:sp>
        <p:cxnSp>
          <p:nvCxnSpPr>
            <p:cNvPr id="17424" name="Straight Connector 33"/>
            <p:cNvCxnSpPr>
              <a:cxnSpLocks noChangeShapeType="1"/>
            </p:cNvCxnSpPr>
            <p:nvPr/>
          </p:nvCxnSpPr>
          <p:spPr bwMode="auto">
            <a:xfrm rot="5400000">
              <a:off x="1713706" y="6209506"/>
              <a:ext cx="152400" cy="1588"/>
            </a:xfrm>
            <a:prstGeom prst="line">
              <a:avLst/>
            </a:prstGeom>
            <a:noFill/>
            <a:ln w="38100" algn="ctr">
              <a:solidFill>
                <a:srgbClr val="FF0000"/>
              </a:solidFill>
              <a:round/>
              <a:headEnd/>
              <a:tailEnd/>
            </a:ln>
          </p:spPr>
        </p:cxnSp>
      </p:grpSp>
      <p:grpSp>
        <p:nvGrpSpPr>
          <p:cNvPr id="5" name="Group 39"/>
          <p:cNvGrpSpPr>
            <a:grpSpLocks/>
          </p:cNvGrpSpPr>
          <p:nvPr/>
        </p:nvGrpSpPr>
        <p:grpSpPr bwMode="auto">
          <a:xfrm>
            <a:off x="2601913" y="5824538"/>
            <a:ext cx="1035050" cy="1033462"/>
            <a:chOff x="1257299" y="5786735"/>
            <a:chExt cx="1357313" cy="1033165"/>
          </a:xfrm>
        </p:grpSpPr>
        <p:pic>
          <p:nvPicPr>
            <p:cNvPr id="17419" name="Picture 4" descr="http://tbn0.google.com/images?q=tbn:L0wJsh_jeoZCmM:http://media.nasaexplores.com/lessons/04-014/images/clock.jpg">
              <a:hlinkClick r:id="rId5"/>
            </p:cNvPr>
            <p:cNvPicPr>
              <a:picLocks noChangeAspect="1" noChangeArrowheads="1"/>
            </p:cNvPicPr>
            <p:nvPr/>
          </p:nvPicPr>
          <p:blipFill>
            <a:blip r:embed="rId6" cstate="print"/>
            <a:srcRect/>
            <a:stretch>
              <a:fillRect/>
            </a:stretch>
          </p:blipFill>
          <p:spPr bwMode="auto">
            <a:xfrm>
              <a:off x="1647825" y="6324599"/>
              <a:ext cx="409575" cy="495301"/>
            </a:xfrm>
            <a:prstGeom prst="rect">
              <a:avLst/>
            </a:prstGeom>
            <a:noFill/>
            <a:ln w="9525">
              <a:noFill/>
              <a:miter lim="800000"/>
              <a:headEnd/>
              <a:tailEnd/>
            </a:ln>
          </p:spPr>
        </p:pic>
        <p:sp>
          <p:nvSpPr>
            <p:cNvPr id="17420" name="TextBox 23"/>
            <p:cNvSpPr txBox="1">
              <a:spLocks noChangeArrowheads="1"/>
            </p:cNvSpPr>
            <p:nvPr/>
          </p:nvSpPr>
          <p:spPr bwMode="auto">
            <a:xfrm>
              <a:off x="1257299" y="5786735"/>
              <a:ext cx="1357313" cy="457069"/>
            </a:xfrm>
            <a:prstGeom prst="rect">
              <a:avLst/>
            </a:prstGeom>
            <a:noFill/>
            <a:ln w="9525">
              <a:noFill/>
              <a:miter lim="800000"/>
              <a:headEnd/>
              <a:tailEnd/>
            </a:ln>
          </p:spPr>
          <p:txBody>
            <a:bodyPr>
              <a:spAutoFit/>
            </a:bodyPr>
            <a:lstStyle/>
            <a:p>
              <a:r>
                <a:rPr lang="en-US" sz="2400">
                  <a:solidFill>
                    <a:srgbClr val="FF0000"/>
                  </a:solidFill>
                </a:rPr>
                <a:t>2010</a:t>
              </a:r>
            </a:p>
          </p:txBody>
        </p:sp>
        <p:cxnSp>
          <p:nvCxnSpPr>
            <p:cNvPr id="17421" name="Straight Connector 42"/>
            <p:cNvCxnSpPr>
              <a:cxnSpLocks noChangeShapeType="1"/>
            </p:cNvCxnSpPr>
            <p:nvPr/>
          </p:nvCxnSpPr>
          <p:spPr bwMode="auto">
            <a:xfrm rot="5400000">
              <a:off x="1713706" y="6209506"/>
              <a:ext cx="152400" cy="1588"/>
            </a:xfrm>
            <a:prstGeom prst="line">
              <a:avLst/>
            </a:prstGeom>
            <a:noFill/>
            <a:ln w="38100" algn="ctr">
              <a:solidFill>
                <a:srgbClr val="FF0000"/>
              </a:solidFill>
              <a:round/>
              <a:headEnd/>
              <a:tailEnd/>
            </a:ln>
          </p:spPr>
        </p:cxnSp>
      </p:grpSp>
      <p:pic>
        <p:nvPicPr>
          <p:cNvPr id="21" name="Picture 20" descr="droid.bmp"/>
          <p:cNvPicPr>
            <a:picLocks noChangeAspect="1"/>
          </p:cNvPicPr>
          <p:nvPr/>
        </p:nvPicPr>
        <p:blipFill>
          <a:blip r:embed="rId7" cstate="print"/>
          <a:srcRect/>
          <a:stretch>
            <a:fillRect/>
          </a:stretch>
        </p:blipFill>
        <p:spPr bwMode="auto">
          <a:xfrm>
            <a:off x="6762750" y="2328863"/>
            <a:ext cx="2181225" cy="3457575"/>
          </a:xfrm>
          <a:prstGeom prst="rect">
            <a:avLst/>
          </a:prstGeom>
          <a:noFill/>
          <a:ln w="9525">
            <a:noFill/>
            <a:miter lim="800000"/>
            <a:headEnd/>
            <a:tailEnd/>
          </a:ln>
        </p:spPr>
      </p:pic>
      <p:pic>
        <p:nvPicPr>
          <p:cNvPr id="17428" name="Picture 20" descr="revolution"/>
          <p:cNvPicPr>
            <a:picLocks noChangeAspect="1" noChangeArrowheads="1"/>
          </p:cNvPicPr>
          <p:nvPr/>
        </p:nvPicPr>
        <p:blipFill>
          <a:blip r:embed="rId8"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74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35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par>
                          <p:cTn id="19" fill="hold">
                            <p:stCondLst>
                              <p:cond delay="500"/>
                            </p:stCondLst>
                            <p:childTnLst>
                              <p:par>
                                <p:cTn id="20" presetID="63" presetClass="path" presetSubtype="0" accel="50000" decel="50000" fill="hold" nodeType="afterEffect">
                                  <p:stCondLst>
                                    <p:cond delay="0"/>
                                  </p:stCondLst>
                                  <p:childTnLst>
                                    <p:animMotion origin="layout" path="M -2.22222E-6 3.77603E-6 L 0.12535 3.77603E-6 " pathEditMode="relative" rAng="0" ptsTypes="AA">
                                      <p:cBhvr>
                                        <p:cTn id="21" dur="1000" fill="hold"/>
                                        <p:tgtEl>
                                          <p:spTgt spid="4"/>
                                        </p:tgtEl>
                                        <p:attrNameLst>
                                          <p:attrName>ppt_x</p:attrName>
                                          <p:attrName>ppt_y</p:attrName>
                                        </p:attrNameLst>
                                      </p:cBhvr>
                                      <p:rCtr x="63" y="0"/>
                                    </p:animMotion>
                                  </p:childTnLst>
                                </p:cTn>
                              </p:par>
                              <p:par>
                                <p:cTn id="22" presetID="6" presetClass="emph" presetSubtype="0" fill="hold" nodeType="withEffect">
                                  <p:stCondLst>
                                    <p:cond delay="0"/>
                                  </p:stCondLst>
                                  <p:childTnLst>
                                    <p:animScale>
                                      <p:cBhvr>
                                        <p:cTn id="23" dur="2000" fill="hold"/>
                                        <p:tgtEl>
                                          <p:spTgt spid="1343514"/>
                                        </p:tgtEl>
                                      </p:cBhvr>
                                      <p:by x="25000" y="25000"/>
                                    </p:animScale>
                                  </p:childTnLst>
                                </p:cTn>
                              </p:par>
                              <p:par>
                                <p:cTn id="24" presetID="0" presetClass="path" presetSubtype="0" accel="50000" decel="50000" fill="hold" nodeType="withEffect">
                                  <p:stCondLst>
                                    <p:cond delay="0"/>
                                  </p:stCondLst>
                                  <p:childTnLst>
                                    <p:animMotion origin="layout" path="M 4.16667E-6 1.11111E-6 C -0.10973 0.00069 -0.21945 0.00162 -0.2625 0.00231 " pathEditMode="relative" rAng="0" ptsTypes="aA">
                                      <p:cBhvr>
                                        <p:cTn id="25" dur="2000" fill="hold"/>
                                        <p:tgtEl>
                                          <p:spTgt spid="1343514"/>
                                        </p:tgtEl>
                                        <p:attrNameLst>
                                          <p:attrName>ppt_x</p:attrName>
                                          <p:attrName>ppt_y</p:attrName>
                                        </p:attrNameLst>
                                      </p:cBhvr>
                                      <p:rCtr x="-131" y="1"/>
                                    </p:animMotion>
                                  </p:childTnLst>
                                </p:cTn>
                              </p:par>
                              <p:par>
                                <p:cTn id="26" presetID="55" presetClass="entr" presetSubtype="0" fill="hold" nodeType="withEffect">
                                  <p:stCondLst>
                                    <p:cond delay="0"/>
                                  </p:stCondLst>
                                  <p:childTnLst>
                                    <p:set>
                                      <p:cBhvr>
                                        <p:cTn id="27" dur="1" fill="hold">
                                          <p:stCondLst>
                                            <p:cond delay="0"/>
                                          </p:stCondLst>
                                        </p:cTn>
                                        <p:tgtEl>
                                          <p:spTgt spid="50178"/>
                                        </p:tgtEl>
                                        <p:attrNameLst>
                                          <p:attrName>style.visibility</p:attrName>
                                        </p:attrNameLst>
                                      </p:cBhvr>
                                      <p:to>
                                        <p:strVal val="visible"/>
                                      </p:to>
                                    </p:set>
                                    <p:anim calcmode="lin" valueType="num">
                                      <p:cBhvr>
                                        <p:cTn id="28" dur="2000" fill="hold"/>
                                        <p:tgtEl>
                                          <p:spTgt spid="50178"/>
                                        </p:tgtEl>
                                        <p:attrNameLst>
                                          <p:attrName>ppt_w</p:attrName>
                                        </p:attrNameLst>
                                      </p:cBhvr>
                                      <p:tavLst>
                                        <p:tav tm="0">
                                          <p:val>
                                            <p:strVal val="#ppt_w*0.70"/>
                                          </p:val>
                                        </p:tav>
                                        <p:tav tm="100000">
                                          <p:val>
                                            <p:strVal val="#ppt_w"/>
                                          </p:val>
                                        </p:tav>
                                      </p:tavLst>
                                    </p:anim>
                                    <p:anim calcmode="lin" valueType="num">
                                      <p:cBhvr>
                                        <p:cTn id="29" dur="2000" fill="hold"/>
                                        <p:tgtEl>
                                          <p:spTgt spid="50178"/>
                                        </p:tgtEl>
                                        <p:attrNameLst>
                                          <p:attrName>ppt_h</p:attrName>
                                        </p:attrNameLst>
                                      </p:cBhvr>
                                      <p:tavLst>
                                        <p:tav tm="0">
                                          <p:val>
                                            <p:strVal val="#ppt_h"/>
                                          </p:val>
                                        </p:tav>
                                        <p:tav tm="100000">
                                          <p:val>
                                            <p:strVal val="#ppt_h"/>
                                          </p:val>
                                        </p:tav>
                                      </p:tavLst>
                                    </p:anim>
                                    <p:animEffect transition="in" filter="fade">
                                      <p:cBhvr>
                                        <p:cTn id="30" dur="2000"/>
                                        <p:tgtEl>
                                          <p:spTgt spid="5017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1000"/>
                                        <p:tgtEl>
                                          <p:spTgt spid="21"/>
                                        </p:tgtEl>
                                      </p:cBhvr>
                                    </p:animEffect>
                                  </p:childTnLst>
                                </p:cTn>
                              </p:par>
                              <p:par>
                                <p:cTn id="36" presetID="9"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par>
                                <p:cTn id="39" presetID="63" presetClass="path" presetSubtype="0" accel="50000" decel="50000" fill="hold" nodeType="withEffect">
                                  <p:stCondLst>
                                    <p:cond delay="0"/>
                                  </p:stCondLst>
                                  <p:childTnLst>
                                    <p:animMotion origin="layout" path="M 1.11111E-6 -4.0907E-6 L 0.53472 -0.00254 " pathEditMode="relative" rAng="0" ptsTypes="AA">
                                      <p:cBhvr>
                                        <p:cTn id="40" dur="2000" fill="hold"/>
                                        <p:tgtEl>
                                          <p:spTgt spid="5"/>
                                        </p:tgtEl>
                                        <p:attrNameLst>
                                          <p:attrName>ppt_x</p:attrName>
                                          <p:attrName>ppt_y</p:attrName>
                                        </p:attrNameLst>
                                      </p:cBhvr>
                                      <p:rCtr x="267" y="-1"/>
                                    </p:animMotion>
                                  </p:childTnLst>
                                </p:cTn>
                              </p:par>
                              <p:par>
                                <p:cTn id="41" presetID="0" presetClass="path" presetSubtype="0" accel="50000" decel="50000" fill="hold" nodeType="withEffect">
                                  <p:stCondLst>
                                    <p:cond delay="0"/>
                                  </p:stCondLst>
                                  <p:childTnLst>
                                    <p:animMotion origin="layout" path="M 0.38889 -0.29143 L -0.18646 0.18148 " pathEditMode="relative" rAng="0" ptsTypes="AA">
                                      <p:cBhvr>
                                        <p:cTn id="42" dur="2000" fill="hold"/>
                                        <p:tgtEl>
                                          <p:spTgt spid="50178"/>
                                        </p:tgtEl>
                                        <p:attrNameLst>
                                          <p:attrName>ppt_x</p:attrName>
                                          <p:attrName>ppt_y</p:attrName>
                                        </p:attrNameLst>
                                      </p:cBhvr>
                                      <p:rCtr x="-288" y="236"/>
                                    </p:animMotion>
                                  </p:childTnLst>
                                </p:cTn>
                              </p:par>
                              <p:par>
                                <p:cTn id="43" presetID="6" presetClass="emph" presetSubtype="0" fill="hold" nodeType="withEffect">
                                  <p:stCondLst>
                                    <p:cond delay="0"/>
                                  </p:stCondLst>
                                  <p:childTnLst>
                                    <p:animScale>
                                      <p:cBhvr>
                                        <p:cTn id="44" dur="2000" fill="hold"/>
                                        <p:tgtEl>
                                          <p:spTgt spid="50178"/>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306513" y="2325688"/>
            <a:ext cx="6064250" cy="2268537"/>
            <a:chOff x="1459" y="1301"/>
            <a:chExt cx="3820" cy="1429"/>
          </a:xfrm>
        </p:grpSpPr>
        <p:sp>
          <p:nvSpPr>
            <p:cNvPr id="138244" name="Text Box 4"/>
            <p:cNvSpPr txBox="1">
              <a:spLocks noChangeArrowheads="1"/>
            </p:cNvSpPr>
            <p:nvPr/>
          </p:nvSpPr>
          <p:spPr bwMode="auto">
            <a:xfrm>
              <a:off x="2452" y="1301"/>
              <a:ext cx="1844" cy="330"/>
            </a:xfrm>
            <a:prstGeom prst="rect">
              <a:avLst/>
            </a:prstGeom>
            <a:solidFill>
              <a:srgbClr val="FFFF00"/>
            </a:solidFill>
            <a:ln w="9525">
              <a:noFill/>
              <a:miter lim="800000"/>
              <a:headEnd/>
              <a:tailEnd/>
            </a:ln>
            <a:effectLst/>
          </p:spPr>
          <p:txBody>
            <a:bodyPr wrap="none">
              <a:spAutoFit/>
            </a:bodyPr>
            <a:lstStyle/>
            <a:p>
              <a:pPr eaLnBrk="0" hangingPunct="0">
                <a:defRPr/>
              </a:pPr>
              <a:r>
                <a:rPr lang="en-US" sz="2800" dirty="0">
                  <a:latin typeface="+mj-lt"/>
                </a:rPr>
                <a:t>Diversity in Classes</a:t>
              </a:r>
            </a:p>
          </p:txBody>
        </p:sp>
        <p:pic>
          <p:nvPicPr>
            <p:cNvPr id="54281" name="Picture 5"/>
            <p:cNvPicPr>
              <a:picLocks noChangeAspect="1" noChangeArrowheads="1"/>
            </p:cNvPicPr>
            <p:nvPr/>
          </p:nvPicPr>
          <p:blipFill>
            <a:blip r:embed="rId3" cstate="print"/>
            <a:srcRect/>
            <a:stretch>
              <a:fillRect/>
            </a:stretch>
          </p:blipFill>
          <p:spPr bwMode="auto">
            <a:xfrm>
              <a:off x="1459" y="1815"/>
              <a:ext cx="1274" cy="915"/>
            </a:xfrm>
            <a:prstGeom prst="rect">
              <a:avLst/>
            </a:prstGeom>
            <a:noFill/>
            <a:ln w="9525">
              <a:noFill/>
              <a:miter lim="800000"/>
              <a:headEnd/>
              <a:tailEnd/>
            </a:ln>
          </p:spPr>
        </p:pic>
        <p:pic>
          <p:nvPicPr>
            <p:cNvPr id="54282" name="Picture 6"/>
            <p:cNvPicPr>
              <a:picLocks noChangeAspect="1" noChangeArrowheads="1"/>
            </p:cNvPicPr>
            <p:nvPr/>
          </p:nvPicPr>
          <p:blipFill>
            <a:blip r:embed="rId4" cstate="print"/>
            <a:srcRect/>
            <a:stretch>
              <a:fillRect/>
            </a:stretch>
          </p:blipFill>
          <p:spPr bwMode="auto">
            <a:xfrm>
              <a:off x="4157" y="1803"/>
              <a:ext cx="1122" cy="927"/>
            </a:xfrm>
            <a:prstGeom prst="rect">
              <a:avLst/>
            </a:prstGeom>
            <a:noFill/>
            <a:ln w="9525">
              <a:noFill/>
              <a:miter lim="800000"/>
              <a:headEnd/>
              <a:tailEnd/>
            </a:ln>
          </p:spPr>
        </p:pic>
        <p:pic>
          <p:nvPicPr>
            <p:cNvPr id="54283" name="Picture 7"/>
            <p:cNvPicPr>
              <a:picLocks noChangeAspect="1" noChangeArrowheads="1"/>
            </p:cNvPicPr>
            <p:nvPr/>
          </p:nvPicPr>
          <p:blipFill>
            <a:blip r:embed="rId5" cstate="print"/>
            <a:srcRect/>
            <a:stretch>
              <a:fillRect/>
            </a:stretch>
          </p:blipFill>
          <p:spPr bwMode="auto">
            <a:xfrm>
              <a:off x="2733" y="1593"/>
              <a:ext cx="1424" cy="862"/>
            </a:xfrm>
            <a:prstGeom prst="rect">
              <a:avLst/>
            </a:prstGeom>
            <a:noFill/>
            <a:ln w="9525">
              <a:noFill/>
              <a:miter lim="800000"/>
              <a:headEnd/>
              <a:tailEnd/>
            </a:ln>
          </p:spPr>
        </p:pic>
      </p:grpSp>
      <p:grpSp>
        <p:nvGrpSpPr>
          <p:cNvPr id="54274" name="Group 8"/>
          <p:cNvGrpSpPr>
            <a:grpSpLocks/>
          </p:cNvGrpSpPr>
          <p:nvPr/>
        </p:nvGrpSpPr>
        <p:grpSpPr bwMode="auto">
          <a:xfrm>
            <a:off x="633413" y="654050"/>
            <a:ext cx="7099300" cy="914400"/>
            <a:chOff x="82" y="716"/>
            <a:chExt cx="4472" cy="576"/>
          </a:xfrm>
        </p:grpSpPr>
        <p:sp>
          <p:nvSpPr>
            <p:cNvPr id="138249" name="Text Box 9"/>
            <p:cNvSpPr txBox="1">
              <a:spLocks noChangeArrowheads="1"/>
            </p:cNvSpPr>
            <p:nvPr/>
          </p:nvSpPr>
          <p:spPr bwMode="auto">
            <a:xfrm>
              <a:off x="82" y="716"/>
              <a:ext cx="1743" cy="327"/>
            </a:xfrm>
            <a:prstGeom prst="rect">
              <a:avLst/>
            </a:prstGeom>
            <a:solidFill>
              <a:srgbClr val="FFFF00"/>
            </a:solidFill>
            <a:ln w="9525">
              <a:noFill/>
              <a:miter lim="800000"/>
              <a:headEnd/>
              <a:tailEnd/>
            </a:ln>
            <a:effectLst/>
          </p:spPr>
          <p:txBody>
            <a:bodyPr wrap="none">
              <a:spAutoFit/>
            </a:bodyPr>
            <a:lstStyle/>
            <a:p>
              <a:pPr eaLnBrk="0" hangingPunct="0">
                <a:defRPr/>
              </a:pPr>
              <a:r>
                <a:rPr lang="en-US" sz="2800" dirty="0">
                  <a:latin typeface="+mj-lt"/>
                </a:rPr>
                <a:t>High Expectations</a:t>
              </a:r>
            </a:p>
          </p:txBody>
        </p:sp>
        <p:sp>
          <p:nvSpPr>
            <p:cNvPr id="138250" name="Text Box 10"/>
            <p:cNvSpPr txBox="1">
              <a:spLocks noChangeArrowheads="1"/>
            </p:cNvSpPr>
            <p:nvPr/>
          </p:nvSpPr>
          <p:spPr bwMode="auto">
            <a:xfrm>
              <a:off x="518" y="1004"/>
              <a:ext cx="4036" cy="288"/>
            </a:xfrm>
            <a:prstGeom prst="rect">
              <a:avLst/>
            </a:prstGeom>
            <a:noFill/>
            <a:ln w="9525">
              <a:noFill/>
              <a:miter lim="800000"/>
              <a:headEnd/>
              <a:tailEnd/>
            </a:ln>
            <a:effectLst/>
          </p:spPr>
          <p:txBody>
            <a:bodyPr wrap="none">
              <a:spAutoFit/>
            </a:bodyPr>
            <a:lstStyle/>
            <a:p>
              <a:pPr eaLnBrk="0" hangingPunct="0">
                <a:defRPr/>
              </a:pPr>
              <a:r>
                <a:rPr lang="en-US" sz="2400" dirty="0">
                  <a:latin typeface="+mn-lt"/>
                </a:rPr>
                <a:t>24/7, 100%, anyone, anything, anytime, anywhere</a:t>
              </a:r>
            </a:p>
          </p:txBody>
        </p:sp>
      </p:grpSp>
      <p:grpSp>
        <p:nvGrpSpPr>
          <p:cNvPr id="4" name="Group 16"/>
          <p:cNvGrpSpPr>
            <a:grpSpLocks/>
          </p:cNvGrpSpPr>
          <p:nvPr/>
        </p:nvGrpSpPr>
        <p:grpSpPr bwMode="auto">
          <a:xfrm>
            <a:off x="3892550" y="4894263"/>
            <a:ext cx="3878263" cy="1778000"/>
            <a:chOff x="2452" y="3199"/>
            <a:chExt cx="2443" cy="1120"/>
          </a:xfrm>
        </p:grpSpPr>
        <p:sp>
          <p:nvSpPr>
            <p:cNvPr id="138252" name="Text Box 12"/>
            <p:cNvSpPr txBox="1">
              <a:spLocks noChangeArrowheads="1"/>
            </p:cNvSpPr>
            <p:nvPr/>
          </p:nvSpPr>
          <p:spPr bwMode="auto">
            <a:xfrm>
              <a:off x="3518" y="3873"/>
              <a:ext cx="1377" cy="330"/>
            </a:xfrm>
            <a:prstGeom prst="rect">
              <a:avLst/>
            </a:prstGeom>
            <a:solidFill>
              <a:srgbClr val="FFFF00"/>
            </a:solidFill>
            <a:ln w="9525">
              <a:noFill/>
              <a:miter lim="800000"/>
              <a:headEnd/>
              <a:tailEnd/>
            </a:ln>
            <a:effectLst/>
          </p:spPr>
          <p:txBody>
            <a:bodyPr>
              <a:spAutoFit/>
            </a:bodyPr>
            <a:lstStyle/>
            <a:p>
              <a:pPr eaLnBrk="0" hangingPunct="0">
                <a:defRPr/>
              </a:pPr>
              <a:r>
                <a:rPr lang="en-US" sz="2800" dirty="0">
                  <a:latin typeface="+mn-lt"/>
                </a:rPr>
                <a:t>Personalized</a:t>
              </a:r>
            </a:p>
          </p:txBody>
        </p:sp>
        <p:pic>
          <p:nvPicPr>
            <p:cNvPr id="54277" name="Picture 13"/>
            <p:cNvPicPr>
              <a:picLocks noChangeAspect="1" noChangeArrowheads="1"/>
            </p:cNvPicPr>
            <p:nvPr/>
          </p:nvPicPr>
          <p:blipFill>
            <a:blip r:embed="rId6" cstate="print"/>
            <a:srcRect/>
            <a:stretch>
              <a:fillRect/>
            </a:stretch>
          </p:blipFill>
          <p:spPr bwMode="auto">
            <a:xfrm>
              <a:off x="2452" y="3199"/>
              <a:ext cx="1027" cy="11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2543175" y="1301750"/>
            <a:ext cx="2120900" cy="1552575"/>
          </a:xfrm>
          <a:prstGeom prst="rect">
            <a:avLst/>
          </a:prstGeom>
          <a:noFill/>
          <a:ln w="9525">
            <a:noFill/>
            <a:miter lim="800000"/>
            <a:headEnd/>
            <a:tailEnd/>
          </a:ln>
        </p:spPr>
        <p:txBody>
          <a:bodyPr wrap="none">
            <a:spAutoFit/>
          </a:bodyPr>
          <a:lstStyle/>
          <a:p>
            <a:pPr eaLnBrk="0" hangingPunct="0"/>
            <a:r>
              <a:rPr lang="en-US" sz="2400"/>
              <a:t>Energy</a:t>
            </a:r>
            <a:br>
              <a:rPr lang="en-US" sz="2400"/>
            </a:br>
            <a:r>
              <a:rPr lang="en-US" sz="2400"/>
              <a:t>Environment</a:t>
            </a:r>
            <a:br>
              <a:rPr lang="en-US" sz="2400"/>
            </a:br>
            <a:r>
              <a:rPr lang="en-US" sz="2400"/>
              <a:t>Climate Change</a:t>
            </a:r>
            <a:br>
              <a:rPr lang="en-US" sz="2400"/>
            </a:br>
            <a:r>
              <a:rPr lang="en-US" sz="2400"/>
              <a:t>Sustainability</a:t>
            </a:r>
          </a:p>
        </p:txBody>
      </p:sp>
      <p:pic>
        <p:nvPicPr>
          <p:cNvPr id="56322" name="Picture 6" descr="j0285360"/>
          <p:cNvPicPr>
            <a:picLocks noChangeAspect="1" noChangeArrowheads="1"/>
          </p:cNvPicPr>
          <p:nvPr/>
        </p:nvPicPr>
        <p:blipFill>
          <a:blip r:embed="rId3" cstate="print"/>
          <a:srcRect/>
          <a:stretch>
            <a:fillRect/>
          </a:stretch>
        </p:blipFill>
        <p:spPr bwMode="auto">
          <a:xfrm>
            <a:off x="479425" y="1112838"/>
            <a:ext cx="2063750" cy="2544762"/>
          </a:xfrm>
          <a:prstGeom prst="rect">
            <a:avLst/>
          </a:prstGeom>
          <a:noFill/>
          <a:ln w="9525">
            <a:noFill/>
            <a:miter lim="800000"/>
            <a:headEnd/>
            <a:tailEnd/>
          </a:ln>
        </p:spPr>
      </p:pic>
      <p:sp>
        <p:nvSpPr>
          <p:cNvPr id="56323" name="Text Box 8"/>
          <p:cNvSpPr txBox="1">
            <a:spLocks noChangeArrowheads="1"/>
          </p:cNvSpPr>
          <p:nvPr/>
        </p:nvSpPr>
        <p:spPr bwMode="auto">
          <a:xfrm>
            <a:off x="4014788" y="5597525"/>
            <a:ext cx="1544637" cy="461963"/>
          </a:xfrm>
          <a:prstGeom prst="rect">
            <a:avLst/>
          </a:prstGeom>
          <a:noFill/>
          <a:ln w="9525">
            <a:noFill/>
            <a:miter lim="800000"/>
            <a:headEnd/>
            <a:tailEnd/>
          </a:ln>
        </p:spPr>
        <p:txBody>
          <a:bodyPr wrap="none">
            <a:spAutoFit/>
          </a:bodyPr>
          <a:lstStyle/>
          <a:p>
            <a:pPr eaLnBrk="0" hangingPunct="0"/>
            <a:r>
              <a:rPr lang="en-US" sz="2400"/>
              <a:t>Healthcare</a:t>
            </a:r>
          </a:p>
        </p:txBody>
      </p:sp>
      <p:pic>
        <p:nvPicPr>
          <p:cNvPr id="56324" name="Picture 9" descr="MCj02806640000[1]"/>
          <p:cNvPicPr>
            <a:picLocks noChangeAspect="1" noChangeArrowheads="1"/>
          </p:cNvPicPr>
          <p:nvPr/>
        </p:nvPicPr>
        <p:blipFill>
          <a:blip r:embed="rId4" cstate="print"/>
          <a:srcRect/>
          <a:stretch>
            <a:fillRect/>
          </a:stretch>
        </p:blipFill>
        <p:spPr bwMode="auto">
          <a:xfrm>
            <a:off x="3714750" y="2895600"/>
            <a:ext cx="2036763" cy="2701925"/>
          </a:xfrm>
          <a:prstGeom prst="rect">
            <a:avLst/>
          </a:prstGeom>
          <a:noFill/>
          <a:ln w="9525">
            <a:noFill/>
            <a:miter lim="800000"/>
            <a:headEnd/>
            <a:tailEnd/>
          </a:ln>
        </p:spPr>
      </p:pic>
      <p:sp>
        <p:nvSpPr>
          <p:cNvPr id="56325" name="Text Box 11"/>
          <p:cNvSpPr txBox="1">
            <a:spLocks noChangeArrowheads="1"/>
          </p:cNvSpPr>
          <p:nvPr/>
        </p:nvSpPr>
        <p:spPr bwMode="auto">
          <a:xfrm>
            <a:off x="614363" y="4144963"/>
            <a:ext cx="2159000" cy="460375"/>
          </a:xfrm>
          <a:prstGeom prst="rect">
            <a:avLst/>
          </a:prstGeom>
          <a:noFill/>
          <a:ln w="9525">
            <a:noFill/>
            <a:miter lim="800000"/>
            <a:headEnd/>
            <a:tailEnd/>
          </a:ln>
        </p:spPr>
        <p:txBody>
          <a:bodyPr>
            <a:spAutoFit/>
          </a:bodyPr>
          <a:lstStyle/>
          <a:p>
            <a:pPr eaLnBrk="0" hangingPunct="0"/>
            <a:r>
              <a:rPr lang="en-US" sz="2400"/>
              <a:t>Food, Water</a:t>
            </a:r>
          </a:p>
        </p:txBody>
      </p:sp>
      <p:pic>
        <p:nvPicPr>
          <p:cNvPr id="56326" name="Picture 12" descr="MCj01984930000[1]"/>
          <p:cNvPicPr>
            <a:picLocks noChangeAspect="1" noChangeArrowheads="1"/>
          </p:cNvPicPr>
          <p:nvPr/>
        </p:nvPicPr>
        <p:blipFill>
          <a:blip r:embed="rId5" cstate="print"/>
          <a:srcRect/>
          <a:stretch>
            <a:fillRect/>
          </a:stretch>
        </p:blipFill>
        <p:spPr bwMode="auto">
          <a:xfrm>
            <a:off x="131763" y="4605338"/>
            <a:ext cx="3582987" cy="2239962"/>
          </a:xfrm>
          <a:prstGeom prst="rect">
            <a:avLst/>
          </a:prstGeom>
          <a:noFill/>
          <a:ln w="9525">
            <a:noFill/>
            <a:miter lim="800000"/>
            <a:headEnd/>
            <a:tailEnd/>
          </a:ln>
        </p:spPr>
      </p:pic>
      <p:sp>
        <p:nvSpPr>
          <p:cNvPr id="56327" name="Text Box 14"/>
          <p:cNvSpPr txBox="1">
            <a:spLocks noChangeArrowheads="1"/>
          </p:cNvSpPr>
          <p:nvPr/>
        </p:nvSpPr>
        <p:spPr bwMode="auto">
          <a:xfrm>
            <a:off x="6413500" y="5392738"/>
            <a:ext cx="1246188" cy="831850"/>
          </a:xfrm>
          <a:prstGeom prst="rect">
            <a:avLst/>
          </a:prstGeom>
          <a:noFill/>
          <a:ln w="9525">
            <a:noFill/>
            <a:miter lim="800000"/>
            <a:headEnd/>
            <a:tailEnd/>
          </a:ln>
        </p:spPr>
        <p:txBody>
          <a:bodyPr wrap="none">
            <a:spAutoFit/>
          </a:bodyPr>
          <a:lstStyle/>
          <a:p>
            <a:pPr eaLnBrk="0" hangingPunct="0"/>
            <a:r>
              <a:rPr lang="en-US" sz="2400"/>
              <a:t>Security,</a:t>
            </a:r>
            <a:br>
              <a:rPr lang="en-US" sz="2400"/>
            </a:br>
            <a:r>
              <a:rPr lang="en-US" sz="2400"/>
              <a:t>Safety</a:t>
            </a:r>
          </a:p>
        </p:txBody>
      </p:sp>
      <p:pic>
        <p:nvPicPr>
          <p:cNvPr id="56328" name="Picture 15" descr="MCj04242020000[1]"/>
          <p:cNvPicPr>
            <a:picLocks noChangeAspect="1" noChangeArrowheads="1"/>
          </p:cNvPicPr>
          <p:nvPr/>
        </p:nvPicPr>
        <p:blipFill>
          <a:blip r:embed="rId6" cstate="print"/>
          <a:srcRect/>
          <a:stretch>
            <a:fillRect/>
          </a:stretch>
        </p:blipFill>
        <p:spPr bwMode="auto">
          <a:xfrm>
            <a:off x="7629525" y="4605338"/>
            <a:ext cx="1271588" cy="2206625"/>
          </a:xfrm>
          <a:prstGeom prst="rect">
            <a:avLst/>
          </a:prstGeom>
          <a:noFill/>
          <a:ln w="9525">
            <a:noFill/>
            <a:miter lim="800000"/>
            <a:headEnd/>
            <a:tailEnd/>
          </a:ln>
        </p:spPr>
      </p:pic>
      <p:sp>
        <p:nvSpPr>
          <p:cNvPr id="56329" name="Text Box 19"/>
          <p:cNvSpPr txBox="1">
            <a:spLocks noChangeArrowheads="1"/>
          </p:cNvSpPr>
          <p:nvPr/>
        </p:nvSpPr>
        <p:spPr bwMode="auto">
          <a:xfrm>
            <a:off x="1924050" y="457200"/>
            <a:ext cx="4489450" cy="584200"/>
          </a:xfrm>
          <a:prstGeom prst="rect">
            <a:avLst/>
          </a:prstGeom>
          <a:solidFill>
            <a:srgbClr val="FFFF00"/>
          </a:solidFill>
          <a:ln w="9525">
            <a:noFill/>
            <a:miter lim="800000"/>
            <a:headEnd/>
            <a:tailEnd/>
          </a:ln>
        </p:spPr>
        <p:txBody>
          <a:bodyPr wrap="none">
            <a:spAutoFit/>
          </a:bodyPr>
          <a:lstStyle/>
          <a:p>
            <a:r>
              <a:rPr lang="en-US" sz="3200"/>
              <a:t>Societal Grand Challenges</a:t>
            </a:r>
          </a:p>
        </p:txBody>
      </p:sp>
      <p:pic>
        <p:nvPicPr>
          <p:cNvPr id="56330" name="Picture 29"/>
          <p:cNvPicPr>
            <a:picLocks noChangeAspect="1" noChangeArrowheads="1"/>
          </p:cNvPicPr>
          <p:nvPr/>
        </p:nvPicPr>
        <p:blipFill>
          <a:blip r:embed="rId7" cstate="print"/>
          <a:srcRect/>
          <a:stretch>
            <a:fillRect/>
          </a:stretch>
        </p:blipFill>
        <p:spPr bwMode="auto">
          <a:xfrm>
            <a:off x="6210300" y="288925"/>
            <a:ext cx="2157413" cy="2249488"/>
          </a:xfrm>
          <a:prstGeom prst="rect">
            <a:avLst/>
          </a:prstGeom>
          <a:noFill/>
          <a:ln w="9525">
            <a:noFill/>
            <a:miter lim="800000"/>
            <a:headEnd/>
            <a:tailEnd/>
          </a:ln>
        </p:spPr>
      </p:pic>
      <p:sp>
        <p:nvSpPr>
          <p:cNvPr id="56331" name="Text Box 19"/>
          <p:cNvSpPr txBox="1">
            <a:spLocks noChangeArrowheads="1"/>
          </p:cNvSpPr>
          <p:nvPr/>
        </p:nvSpPr>
        <p:spPr bwMode="auto">
          <a:xfrm>
            <a:off x="7016750" y="1862138"/>
            <a:ext cx="1614488" cy="461962"/>
          </a:xfrm>
          <a:prstGeom prst="rect">
            <a:avLst/>
          </a:prstGeom>
          <a:noFill/>
          <a:ln w="9525">
            <a:noFill/>
            <a:miter lim="800000"/>
            <a:headEnd/>
            <a:tailEnd/>
          </a:ln>
        </p:spPr>
        <p:txBody>
          <a:bodyPr>
            <a:spAutoFit/>
          </a:bodyPr>
          <a:lstStyle/>
          <a:p>
            <a:r>
              <a:rPr lang="en-US" sz="2400"/>
              <a:t>Education</a:t>
            </a:r>
          </a:p>
        </p:txBody>
      </p:sp>
      <p:pic>
        <p:nvPicPr>
          <p:cNvPr id="56332" name="Picture 2" descr="C:\Program Files (x86)\Microsoft Office\MEDIA\CAGCAT10\j0212957.wmf"/>
          <p:cNvPicPr>
            <a:picLocks noChangeAspect="1" noChangeArrowheads="1"/>
          </p:cNvPicPr>
          <p:nvPr/>
        </p:nvPicPr>
        <p:blipFill>
          <a:blip r:embed="rId8" cstate="print"/>
          <a:srcRect/>
          <a:stretch>
            <a:fillRect/>
          </a:stretch>
        </p:blipFill>
        <p:spPr bwMode="auto">
          <a:xfrm>
            <a:off x="6210300" y="2700338"/>
            <a:ext cx="2362200" cy="1309687"/>
          </a:xfrm>
          <a:prstGeom prst="rect">
            <a:avLst/>
          </a:prstGeom>
          <a:noFill/>
          <a:ln w="9525">
            <a:noFill/>
            <a:miter lim="800000"/>
            <a:headEnd/>
            <a:tailEnd/>
          </a:ln>
        </p:spPr>
      </p:pic>
      <p:sp>
        <p:nvSpPr>
          <p:cNvPr id="56333" name="Text Box 8"/>
          <p:cNvSpPr txBox="1">
            <a:spLocks noChangeArrowheads="1"/>
          </p:cNvSpPr>
          <p:nvPr/>
        </p:nvSpPr>
        <p:spPr bwMode="auto">
          <a:xfrm>
            <a:off x="6413500" y="4010025"/>
            <a:ext cx="2017713" cy="461963"/>
          </a:xfrm>
          <a:prstGeom prst="rect">
            <a:avLst/>
          </a:prstGeom>
          <a:noFill/>
          <a:ln w="9525">
            <a:noFill/>
            <a:miter lim="800000"/>
            <a:headEnd/>
            <a:tailEnd/>
          </a:ln>
        </p:spPr>
        <p:txBody>
          <a:bodyPr wrap="none">
            <a:spAutoFit/>
          </a:bodyPr>
          <a:lstStyle/>
          <a:p>
            <a:pPr eaLnBrk="0" hangingPunct="0"/>
            <a:r>
              <a:rPr lang="en-US" sz="2400"/>
              <a:t>Transportation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solidFill>
            <a:srgbClr val="FFFF00"/>
          </a:solidFill>
        </p:spPr>
        <p:txBody>
          <a:bodyPr/>
          <a:lstStyle/>
          <a:p>
            <a:r>
              <a:rPr lang="en-US" smtClean="0"/>
              <a:t>Science: Five Deep Questions in Computing</a:t>
            </a:r>
          </a:p>
        </p:txBody>
      </p:sp>
      <p:sp>
        <p:nvSpPr>
          <p:cNvPr id="58370" name="Rectangle 49"/>
          <p:cNvSpPr>
            <a:spLocks noGrp="1" noChangeArrowheads="1"/>
          </p:cNvSpPr>
          <p:nvPr>
            <p:ph type="body" idx="1"/>
          </p:nvPr>
        </p:nvSpPr>
        <p:spPr/>
        <p:txBody>
          <a:bodyPr/>
          <a:lstStyle/>
          <a:p>
            <a:pPr marL="457200" indent="-457200"/>
            <a:r>
              <a:rPr lang="en-US" smtClean="0"/>
              <a:t>  </a:t>
            </a:r>
            <a:r>
              <a:rPr lang="en-US" sz="2800" smtClean="0"/>
              <a:t>What is computable?</a:t>
            </a:r>
          </a:p>
          <a:p>
            <a:pPr marL="457200" indent="-457200"/>
            <a:endParaRPr lang="en-US" sz="2800" smtClean="0"/>
          </a:p>
          <a:p>
            <a:pPr marL="457200" indent="-457200"/>
            <a:r>
              <a:rPr lang="en-US" sz="2800" smtClean="0"/>
              <a:t>  P = NP?</a:t>
            </a:r>
          </a:p>
          <a:p>
            <a:pPr marL="457200" indent="-457200"/>
            <a:endParaRPr lang="en-US" sz="2800" smtClean="0"/>
          </a:p>
          <a:p>
            <a:pPr marL="457200" indent="-457200"/>
            <a:r>
              <a:rPr lang="en-US" sz="2800" smtClean="0"/>
              <a:t>  What is intelligence?</a:t>
            </a:r>
          </a:p>
          <a:p>
            <a:pPr marL="457200" indent="-457200"/>
            <a:endParaRPr lang="en-US" sz="2800" smtClean="0"/>
          </a:p>
          <a:p>
            <a:pPr marL="457200" indent="-457200"/>
            <a:r>
              <a:rPr lang="en-US" sz="2800" smtClean="0"/>
              <a:t>  What is information?</a:t>
            </a:r>
          </a:p>
          <a:p>
            <a:pPr marL="457200" indent="-457200"/>
            <a:endParaRPr lang="en-US" sz="2800" smtClean="0"/>
          </a:p>
          <a:p>
            <a:pPr marL="457200" indent="-457200"/>
            <a:r>
              <a:rPr lang="en-US" sz="2800" smtClean="0"/>
              <a:t> (How) can we build complex systems simply?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ctrTitle"/>
          </p:nvPr>
        </p:nvSpPr>
        <p:spPr>
          <a:xfrm>
            <a:off x="685800" y="2768600"/>
            <a:ext cx="7772400" cy="1470025"/>
          </a:xfrm>
        </p:spPr>
        <p:txBody>
          <a:bodyPr/>
          <a:lstStyle/>
          <a:p>
            <a:pPr algn="ctr"/>
            <a:r>
              <a:rPr lang="en-US" sz="4000" smtClean="0"/>
              <a:t>High-Level Remarks:</a:t>
            </a:r>
            <a:br>
              <a:rPr lang="en-US" sz="4000" smtClean="0"/>
            </a:br>
            <a:r>
              <a:rPr lang="en-US" sz="2800" smtClean="0"/>
              <a:t>Education</a:t>
            </a:r>
            <a:br>
              <a:rPr lang="en-US" sz="2800" smtClean="0"/>
            </a:br>
            <a:r>
              <a:rPr lang="en-US" sz="2800" smtClean="0"/>
              <a:t>NITRD</a:t>
            </a:r>
            <a:br>
              <a:rPr lang="en-US" sz="2800" smtClean="0"/>
            </a:br>
            <a:r>
              <a:rPr lang="en-US" sz="2800" smtClean="0"/>
              <a:t>Administration Priorities</a:t>
            </a:r>
            <a:endParaRPr lang="en-US" sz="2800" b="1"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0"/>
          </p:nvPr>
        </p:nvSpPr>
        <p:spPr>
          <a:noFill/>
        </p:spPr>
        <p:txBody>
          <a:bodyPr/>
          <a:lstStyle/>
          <a:p>
            <a:fld id="{22E11810-CACD-462E-AA28-E71D76B3475A}" type="slidenum">
              <a:rPr lang="en-US" smtClean="0"/>
              <a:pPr/>
              <a:t>24</a:t>
            </a:fld>
            <a:endParaRPr lang="en-US" sz="1400" smtClean="0"/>
          </a:p>
        </p:txBody>
      </p:sp>
      <p:sp>
        <p:nvSpPr>
          <p:cNvPr id="62466" name="Rectangle 2"/>
          <p:cNvSpPr>
            <a:spLocks noGrp="1" noChangeArrowheads="1"/>
          </p:cNvSpPr>
          <p:nvPr>
            <p:ph type="title"/>
          </p:nvPr>
        </p:nvSpPr>
        <p:spPr/>
        <p:txBody>
          <a:bodyPr/>
          <a:lstStyle/>
          <a:p>
            <a:r>
              <a:rPr lang="en-US" b="1" smtClean="0"/>
              <a:t>Education: Computer Science is Part of STEM</a:t>
            </a:r>
          </a:p>
        </p:txBody>
      </p:sp>
      <p:grpSp>
        <p:nvGrpSpPr>
          <p:cNvPr id="62480" name="Group 16"/>
          <p:cNvGrpSpPr>
            <a:grpSpLocks/>
          </p:cNvGrpSpPr>
          <p:nvPr/>
        </p:nvGrpSpPr>
        <p:grpSpPr bwMode="auto">
          <a:xfrm>
            <a:off x="287338" y="2717800"/>
            <a:ext cx="8856662" cy="1843088"/>
            <a:chOff x="181" y="1712"/>
            <a:chExt cx="5579" cy="1161"/>
          </a:xfrm>
        </p:grpSpPr>
        <p:sp>
          <p:nvSpPr>
            <p:cNvPr id="62472" name="Rectangle 12"/>
            <p:cNvSpPr>
              <a:spLocks noChangeArrowheads="1"/>
            </p:cNvSpPr>
            <p:nvPr/>
          </p:nvSpPr>
          <p:spPr bwMode="auto">
            <a:xfrm>
              <a:off x="2837" y="1712"/>
              <a:ext cx="2923" cy="1161"/>
            </a:xfrm>
            <a:prstGeom prst="rect">
              <a:avLst/>
            </a:prstGeom>
            <a:noFill/>
            <a:ln w="19050">
              <a:solidFill>
                <a:schemeClr val="bg2"/>
              </a:solidFill>
              <a:miter lim="800000"/>
              <a:headEnd/>
              <a:tailEnd/>
            </a:ln>
          </p:spPr>
          <p:txBody>
            <a:bodyPr wrap="none" anchor="ctr"/>
            <a:lstStyle/>
            <a:p>
              <a:endParaRPr lang="en-US"/>
            </a:p>
          </p:txBody>
        </p:sp>
        <p:grpSp>
          <p:nvGrpSpPr>
            <p:cNvPr id="62473" name="Group 11"/>
            <p:cNvGrpSpPr>
              <a:grpSpLocks/>
            </p:cNvGrpSpPr>
            <p:nvPr/>
          </p:nvGrpSpPr>
          <p:grpSpPr bwMode="auto">
            <a:xfrm>
              <a:off x="2837" y="1712"/>
              <a:ext cx="2833" cy="1161"/>
              <a:chOff x="4669971" y="3401552"/>
              <a:chExt cx="4096703" cy="1466812"/>
            </a:xfrm>
          </p:grpSpPr>
          <p:pic>
            <p:nvPicPr>
              <p:cNvPr id="62475" name="Picture 5" descr="cdi2.bmp"/>
              <p:cNvPicPr>
                <a:picLocks noChangeAspect="1"/>
              </p:cNvPicPr>
              <p:nvPr/>
            </p:nvPicPr>
            <p:blipFill>
              <a:blip r:embed="rId3" cstate="print"/>
              <a:srcRect/>
              <a:stretch>
                <a:fillRect/>
              </a:stretch>
            </p:blipFill>
            <p:spPr bwMode="auto">
              <a:xfrm>
                <a:off x="4669971" y="3401552"/>
                <a:ext cx="4096703" cy="1466812"/>
              </a:xfrm>
              <a:prstGeom prst="rect">
                <a:avLst/>
              </a:prstGeom>
              <a:noFill/>
              <a:ln w="9525">
                <a:noFill/>
                <a:miter lim="800000"/>
                <a:headEnd/>
                <a:tailEnd/>
              </a:ln>
            </p:spPr>
          </p:pic>
          <p:pic>
            <p:nvPicPr>
              <p:cNvPr id="62476" name="Picture 3"/>
              <p:cNvPicPr>
                <a:picLocks noChangeAspect="1" noChangeArrowheads="1"/>
              </p:cNvPicPr>
              <p:nvPr/>
            </p:nvPicPr>
            <p:blipFill>
              <a:blip r:embed="rId4" cstate="print"/>
              <a:srcRect/>
              <a:stretch>
                <a:fillRect/>
              </a:stretch>
            </p:blipFill>
            <p:spPr bwMode="auto">
              <a:xfrm>
                <a:off x="8094255" y="3521936"/>
                <a:ext cx="672419" cy="672419"/>
              </a:xfrm>
              <a:prstGeom prst="rect">
                <a:avLst/>
              </a:prstGeom>
              <a:noFill/>
              <a:ln w="9525">
                <a:noFill/>
                <a:miter lim="800000"/>
                <a:headEnd/>
                <a:tailEnd/>
              </a:ln>
            </p:spPr>
          </p:pic>
          <p:sp>
            <p:nvSpPr>
              <p:cNvPr id="62477" name="Oval 10"/>
              <p:cNvSpPr>
                <a:spLocks noChangeArrowheads="1"/>
              </p:cNvSpPr>
              <p:nvPr/>
            </p:nvSpPr>
            <p:spPr bwMode="auto">
              <a:xfrm>
                <a:off x="4957354" y="4306661"/>
                <a:ext cx="3809320" cy="337185"/>
              </a:xfrm>
              <a:prstGeom prst="ellipse">
                <a:avLst/>
              </a:prstGeom>
              <a:noFill/>
              <a:ln w="28575" algn="ctr">
                <a:solidFill>
                  <a:srgbClr val="FF0000"/>
                </a:solidFill>
                <a:round/>
                <a:headEnd/>
                <a:tailEnd/>
              </a:ln>
            </p:spPr>
            <p:txBody>
              <a:bodyPr/>
              <a:lstStyle/>
              <a:p>
                <a:pPr eaLnBrk="0" hangingPunct="0"/>
                <a:endParaRPr lang="en-US"/>
              </a:p>
            </p:txBody>
          </p:sp>
        </p:grpSp>
        <p:sp>
          <p:nvSpPr>
            <p:cNvPr id="62474" name="Rectangle 11"/>
            <p:cNvSpPr>
              <a:spLocks noChangeArrowheads="1"/>
            </p:cNvSpPr>
            <p:nvPr/>
          </p:nvSpPr>
          <p:spPr bwMode="auto">
            <a:xfrm>
              <a:off x="181" y="1807"/>
              <a:ext cx="2880" cy="748"/>
            </a:xfrm>
            <a:prstGeom prst="rect">
              <a:avLst/>
            </a:prstGeom>
            <a:noFill/>
            <a:ln w="9525">
              <a:noFill/>
              <a:miter lim="800000"/>
              <a:headEnd/>
              <a:tailEnd/>
            </a:ln>
          </p:spPr>
          <p:txBody>
            <a:bodyPr>
              <a:spAutoFit/>
            </a:bodyPr>
            <a:lstStyle/>
            <a:p>
              <a:pPr>
                <a:buFont typeface="Arial" charset="0"/>
                <a:buChar char="•"/>
              </a:pPr>
              <a:r>
                <a:rPr lang="en-US" sz="2400"/>
                <a:t> “Computation is the third pillar</a:t>
              </a:r>
              <a:br>
                <a:rPr lang="en-US" sz="2400"/>
              </a:br>
              <a:r>
                <a:rPr lang="en-US" sz="2400"/>
                <a:t>of science, along with theory</a:t>
              </a:r>
              <a:br>
                <a:rPr lang="en-US" sz="2400"/>
              </a:br>
              <a:r>
                <a:rPr lang="en-US" sz="2400"/>
                <a:t>and experimentation.”</a:t>
              </a:r>
            </a:p>
          </p:txBody>
        </p:sp>
      </p:grpSp>
      <p:grpSp>
        <p:nvGrpSpPr>
          <p:cNvPr id="62481" name="Group 17"/>
          <p:cNvGrpSpPr>
            <a:grpSpLocks/>
          </p:cNvGrpSpPr>
          <p:nvPr/>
        </p:nvGrpSpPr>
        <p:grpSpPr bwMode="auto">
          <a:xfrm>
            <a:off x="287338" y="4560888"/>
            <a:ext cx="9045575" cy="2079625"/>
            <a:chOff x="181" y="2873"/>
            <a:chExt cx="5698" cy="1310"/>
          </a:xfrm>
        </p:grpSpPr>
        <p:pic>
          <p:nvPicPr>
            <p:cNvPr id="62470" name="Picture 6" descr="bose.bmp"/>
            <p:cNvPicPr>
              <a:picLocks noChangeAspect="1"/>
            </p:cNvPicPr>
            <p:nvPr/>
          </p:nvPicPr>
          <p:blipFill>
            <a:blip r:embed="rId5" cstate="print"/>
            <a:srcRect/>
            <a:stretch>
              <a:fillRect/>
            </a:stretch>
          </p:blipFill>
          <p:spPr bwMode="auto">
            <a:xfrm>
              <a:off x="2101" y="3621"/>
              <a:ext cx="3129" cy="562"/>
            </a:xfrm>
            <a:prstGeom prst="rect">
              <a:avLst/>
            </a:prstGeom>
            <a:noFill/>
            <a:ln w="9525">
              <a:noFill/>
              <a:miter lim="800000"/>
              <a:headEnd/>
              <a:tailEnd/>
            </a:ln>
          </p:spPr>
        </p:pic>
        <p:sp>
          <p:nvSpPr>
            <p:cNvPr id="62471" name="Rectangle 12"/>
            <p:cNvSpPr>
              <a:spLocks noChangeArrowheads="1"/>
            </p:cNvSpPr>
            <p:nvPr/>
          </p:nvSpPr>
          <p:spPr bwMode="auto">
            <a:xfrm>
              <a:off x="181" y="2873"/>
              <a:ext cx="5698" cy="748"/>
            </a:xfrm>
            <a:prstGeom prst="rect">
              <a:avLst/>
            </a:prstGeom>
            <a:noFill/>
            <a:ln w="9525">
              <a:noFill/>
              <a:miter lim="800000"/>
              <a:headEnd/>
              <a:tailEnd/>
            </a:ln>
          </p:spPr>
          <p:txBody>
            <a:bodyPr>
              <a:spAutoFit/>
            </a:bodyPr>
            <a:lstStyle/>
            <a:p>
              <a:pPr>
                <a:buFont typeface="Arial" charset="0"/>
                <a:buChar char="•"/>
              </a:pPr>
              <a:r>
                <a:rPr lang="en-US" sz="2400" i="1"/>
                <a:t> Recommendation: Add </a:t>
              </a:r>
              <a:r>
                <a:rPr lang="en-US" sz="2400" b="1" i="1"/>
                <a:t>Core Ideas in Computer Science </a:t>
              </a:r>
              <a:r>
                <a:rPr lang="en-US" sz="2400" i="1"/>
                <a:t>to the National Academies “Conceptual Framework for New Science Education Standards” report.</a:t>
              </a:r>
              <a:endParaRPr lang="en-US" sz="2400"/>
            </a:p>
          </p:txBody>
        </p:sp>
      </p:grpSp>
      <p:sp>
        <p:nvSpPr>
          <p:cNvPr id="19" name="Rectangle 18"/>
          <p:cNvSpPr>
            <a:spLocks noChangeArrowheads="1"/>
          </p:cNvSpPr>
          <p:nvPr/>
        </p:nvSpPr>
        <p:spPr bwMode="auto">
          <a:xfrm>
            <a:off x="287338" y="1147763"/>
            <a:ext cx="8531225" cy="1431925"/>
          </a:xfrm>
          <a:prstGeom prst="rect">
            <a:avLst/>
          </a:prstGeom>
          <a:noFill/>
          <a:ln w="9525">
            <a:noFill/>
            <a:miter lim="800000"/>
            <a:headEnd/>
            <a:tailEnd/>
          </a:ln>
        </p:spPr>
        <p:txBody>
          <a:bodyPr>
            <a:spAutoFit/>
          </a:bodyPr>
          <a:lstStyle/>
          <a:p>
            <a:pPr>
              <a:buFont typeface="Arial" charset="0"/>
              <a:buChar char="•"/>
            </a:pPr>
            <a:r>
              <a:rPr lang="en-US" sz="2400"/>
              <a:t> Every educated person in the 21</a:t>
            </a:r>
            <a:r>
              <a:rPr lang="en-US" sz="2400" baseline="30000"/>
              <a:t>st</a:t>
            </a:r>
            <a:r>
              <a:rPr lang="en-US" sz="2400"/>
              <a:t> Century needs to know core  computer science concepts (aka “computational thinking”):</a:t>
            </a:r>
          </a:p>
          <a:p>
            <a:pPr lvl="1">
              <a:buFont typeface="Arial" charset="0"/>
              <a:buChar char="•"/>
            </a:pPr>
            <a:r>
              <a:rPr lang="en-US" sz="2000"/>
              <a:t> Abstraction, algorithmic thinking, representing data, expressing computations, finding patterns, verifying and debugging,…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smtClean="0"/>
              <a:t>NITRD and Federal Agencies</a:t>
            </a:r>
          </a:p>
        </p:txBody>
      </p:sp>
      <p:sp>
        <p:nvSpPr>
          <p:cNvPr id="62466" name="Rectangle 3"/>
          <p:cNvSpPr>
            <a:spLocks noGrp="1" noChangeArrowheads="1"/>
          </p:cNvSpPr>
          <p:nvPr>
            <p:ph type="body" idx="1"/>
          </p:nvPr>
        </p:nvSpPr>
        <p:spPr>
          <a:xfrm>
            <a:off x="469900" y="1087438"/>
            <a:ext cx="8258175" cy="5434012"/>
          </a:xfrm>
        </p:spPr>
        <p:txBody>
          <a:bodyPr/>
          <a:lstStyle/>
          <a:p>
            <a:r>
              <a:rPr lang="en-US" sz="2000" smtClean="0"/>
              <a:t>Computer science goes way beyond high-speed computing, the current major focus of NITRD.</a:t>
            </a:r>
          </a:p>
          <a:p>
            <a:pPr lvl="1"/>
            <a:r>
              <a:rPr lang="en-US" sz="1800" i="1" smtClean="0"/>
              <a:t>Recommendation: NITRD should rebalance its foci and update its portfolio.</a:t>
            </a:r>
          </a:p>
          <a:p>
            <a:r>
              <a:rPr lang="en-US" sz="2000" smtClean="0"/>
              <a:t>Coordination has worked reasonably well and NITRD is responsive to the fast-track requests.</a:t>
            </a:r>
          </a:p>
          <a:p>
            <a:r>
              <a:rPr lang="en-US" sz="2000" smtClean="0"/>
              <a:t>For </a:t>
            </a:r>
            <a:r>
              <a:rPr lang="en-US" sz="2000" smtClean="0">
                <a:solidFill>
                  <a:srgbClr val="FF0000"/>
                </a:solidFill>
              </a:rPr>
              <a:t>Energy</a:t>
            </a:r>
            <a:r>
              <a:rPr lang="en-US" sz="2000" smtClean="0"/>
              <a:t>, Dept of Energy needs to broaden its view of the role of computer science, networking and information technology.</a:t>
            </a:r>
          </a:p>
          <a:p>
            <a:r>
              <a:rPr lang="en-US" sz="2000" smtClean="0"/>
              <a:t>For </a:t>
            </a:r>
            <a:r>
              <a:rPr lang="en-US" sz="2000" smtClean="0">
                <a:solidFill>
                  <a:srgbClr val="FF0000"/>
                </a:solidFill>
              </a:rPr>
              <a:t>Healthcare</a:t>
            </a:r>
            <a:r>
              <a:rPr lang="en-US" sz="2000" smtClean="0"/>
              <a:t>, it’s about knowledge-based lifelong patient-centric wellness, not just electronic health records.  NITRD should work with non-NITRD agencies, e.g., ONC, VA, CDC, …</a:t>
            </a:r>
          </a:p>
          <a:p>
            <a:r>
              <a:rPr lang="en-US" sz="2000" smtClean="0"/>
              <a:t>For </a:t>
            </a:r>
            <a:r>
              <a:rPr lang="en-US" sz="2000" smtClean="0">
                <a:solidFill>
                  <a:srgbClr val="FF0000"/>
                </a:solidFill>
              </a:rPr>
              <a:t>Education</a:t>
            </a:r>
            <a:r>
              <a:rPr lang="en-US" sz="2000" smtClean="0"/>
              <a:t>, it’s about advanced computing technologies to enhance learning, not just computers in the classroom.  Ensure computer science is part of STEM.   NITRD should work with Dept. of Education.</a:t>
            </a:r>
          </a:p>
          <a:p>
            <a:r>
              <a:rPr lang="en-US" sz="2000" smtClean="0"/>
              <a:t>For </a:t>
            </a:r>
            <a:r>
              <a:rPr lang="en-US" sz="2000" smtClean="0">
                <a:solidFill>
                  <a:srgbClr val="FF0000"/>
                </a:solidFill>
              </a:rPr>
              <a:t>Cybersecurity</a:t>
            </a:r>
            <a:r>
              <a:rPr lang="en-US" sz="2000" smtClean="0"/>
              <a:t>, leadership needs to come from the top</a:t>
            </a:r>
          </a:p>
          <a:p>
            <a:pPr lvl="1"/>
            <a:r>
              <a:rPr lang="en-US" sz="1800" smtClean="0"/>
              <a:t>Government + Industry + Academia, Classified + Unclassified</a:t>
            </a:r>
          </a:p>
          <a:p>
            <a:pPr lvl="1"/>
            <a:endParaRPr lang="en-US" sz="18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46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46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46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46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46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46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46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241300"/>
            <a:ext cx="8458200" cy="685800"/>
          </a:xfrm>
        </p:spPr>
        <p:txBody>
          <a:bodyPr/>
          <a:lstStyle/>
          <a:p>
            <a:r>
              <a:rPr lang="en-US" sz="2800" smtClean="0"/>
              <a:t>Computer Science and FY12 Administration Priorities</a:t>
            </a:r>
          </a:p>
        </p:txBody>
      </p:sp>
      <p:sp>
        <p:nvSpPr>
          <p:cNvPr id="66562" name="Rectangle 3"/>
          <p:cNvSpPr>
            <a:spLocks noGrp="1" noChangeArrowheads="1"/>
          </p:cNvSpPr>
          <p:nvPr>
            <p:ph type="body" idx="1"/>
          </p:nvPr>
        </p:nvSpPr>
        <p:spPr/>
        <p:txBody>
          <a:bodyPr/>
          <a:lstStyle/>
          <a:p>
            <a:endParaRPr lang="en-US" b="1" smtClean="0"/>
          </a:p>
          <a:p>
            <a:r>
              <a:rPr lang="en-US" b="1" smtClean="0"/>
              <a:t>Economic prosperity, competitiveness, innovation</a:t>
            </a:r>
          </a:p>
          <a:p>
            <a:r>
              <a:rPr lang="en-US" smtClean="0"/>
              <a:t>Healthcare</a:t>
            </a:r>
          </a:p>
          <a:p>
            <a:r>
              <a:rPr lang="en-US" smtClean="0"/>
              <a:t>Energy</a:t>
            </a:r>
          </a:p>
          <a:p>
            <a:r>
              <a:rPr lang="en-US" smtClean="0"/>
              <a:t>Climate change</a:t>
            </a:r>
          </a:p>
          <a:p>
            <a:r>
              <a:rPr lang="en-US" smtClean="0"/>
              <a:t>Sustainability</a:t>
            </a:r>
          </a:p>
          <a:p>
            <a:r>
              <a:rPr lang="en-US" b="1" smtClean="0"/>
              <a:t>National security</a:t>
            </a:r>
          </a:p>
        </p:txBody>
      </p:sp>
      <p:grpSp>
        <p:nvGrpSpPr>
          <p:cNvPr id="72710" name="Group 6"/>
          <p:cNvGrpSpPr>
            <a:grpSpLocks/>
          </p:cNvGrpSpPr>
          <p:nvPr/>
        </p:nvGrpSpPr>
        <p:grpSpPr bwMode="auto">
          <a:xfrm>
            <a:off x="3478213" y="1792288"/>
            <a:ext cx="4129087" cy="2470150"/>
            <a:chOff x="2191" y="1129"/>
            <a:chExt cx="2601" cy="1556"/>
          </a:xfrm>
        </p:grpSpPr>
        <p:sp>
          <p:nvSpPr>
            <p:cNvPr id="66564" name="Rectangle 4"/>
            <p:cNvSpPr>
              <a:spLocks noChangeArrowheads="1"/>
            </p:cNvSpPr>
            <p:nvPr/>
          </p:nvSpPr>
          <p:spPr bwMode="auto">
            <a:xfrm>
              <a:off x="2191" y="1129"/>
              <a:ext cx="358" cy="1556"/>
            </a:xfrm>
            <a:prstGeom prst="rect">
              <a:avLst/>
            </a:prstGeom>
            <a:noFill/>
            <a:ln w="9525">
              <a:noFill/>
              <a:miter lim="800000"/>
              <a:headEnd/>
              <a:tailEnd/>
            </a:ln>
          </p:spPr>
          <p:txBody>
            <a:bodyPr>
              <a:spAutoFit/>
            </a:bodyPr>
            <a:lstStyle/>
            <a:p>
              <a:pPr eaLnBrk="0" hangingPunct="0">
                <a:spcBef>
                  <a:spcPct val="20000"/>
                </a:spcBef>
              </a:pPr>
              <a:r>
                <a:rPr lang="en-US" sz="15600">
                  <a:solidFill>
                    <a:srgbClr val="FF0000"/>
                  </a:solidFill>
                </a:rPr>
                <a:t>}</a:t>
              </a:r>
            </a:p>
          </p:txBody>
        </p:sp>
        <p:sp>
          <p:nvSpPr>
            <p:cNvPr id="66565" name="Text Box 5"/>
            <p:cNvSpPr txBox="1">
              <a:spLocks noChangeArrowheads="1"/>
            </p:cNvSpPr>
            <p:nvPr/>
          </p:nvSpPr>
          <p:spPr bwMode="auto">
            <a:xfrm>
              <a:off x="2708" y="1646"/>
              <a:ext cx="2084" cy="634"/>
            </a:xfrm>
            <a:prstGeom prst="rect">
              <a:avLst/>
            </a:prstGeom>
            <a:noFill/>
            <a:ln w="9525">
              <a:noFill/>
              <a:miter lim="800000"/>
              <a:headEnd/>
              <a:tailEnd/>
            </a:ln>
          </p:spPr>
          <p:txBody>
            <a:bodyPr wrap="none">
              <a:spAutoFit/>
            </a:bodyPr>
            <a:lstStyle/>
            <a:p>
              <a:r>
                <a:rPr lang="en-US" sz="2000"/>
                <a:t>Advances in computer science</a:t>
              </a:r>
              <a:br>
                <a:rPr lang="en-US" sz="2000"/>
              </a:br>
              <a:r>
                <a:rPr lang="en-US" sz="2000"/>
                <a:t>will be instrumental to make</a:t>
              </a:r>
              <a:br>
                <a:rPr lang="en-US" sz="2000"/>
              </a:br>
              <a:r>
                <a:rPr lang="en-US" sz="2000"/>
                <a:t>progress in all these areas.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r>
              <a:rPr lang="en-US" smtClean="0"/>
              <a:t>High-Level Takeaway Points</a:t>
            </a:r>
          </a:p>
        </p:txBody>
      </p:sp>
      <p:sp>
        <p:nvSpPr>
          <p:cNvPr id="68610" name="Rectangle 3"/>
          <p:cNvSpPr>
            <a:spLocks noGrp="1" noChangeArrowheads="1"/>
          </p:cNvSpPr>
          <p:nvPr>
            <p:ph type="body" idx="1"/>
          </p:nvPr>
        </p:nvSpPr>
        <p:spPr>
          <a:xfrm>
            <a:off x="255588" y="927100"/>
            <a:ext cx="8458200" cy="5737225"/>
          </a:xfrm>
        </p:spPr>
        <p:txBody>
          <a:bodyPr/>
          <a:lstStyle/>
          <a:p>
            <a:r>
              <a:rPr lang="en-US" sz="2000" smtClean="0"/>
              <a:t>Advances in computer science are a key driver of economic competitiveness and innovation.</a:t>
            </a:r>
          </a:p>
          <a:p>
            <a:pPr lvl="1"/>
            <a:r>
              <a:rPr lang="en-US" sz="1800" smtClean="0"/>
              <a:t>Innovation in computer science happens at an unparalleled rapid pace.</a:t>
            </a:r>
          </a:p>
          <a:p>
            <a:r>
              <a:rPr lang="en-US" sz="2000" smtClean="0"/>
              <a:t>Advances in computer science transform society.</a:t>
            </a:r>
          </a:p>
          <a:p>
            <a:r>
              <a:rPr lang="en-US" sz="2000" smtClean="0"/>
              <a:t>Advances in computer science are instrumental in addressing our major national and societal challenges, e.g., energy and the environment, education and life-long learning, healthcare, open government, and national security.</a:t>
            </a:r>
          </a:p>
          <a:p>
            <a:pPr lvl="1"/>
            <a:r>
              <a:rPr lang="en-US" sz="1800" smtClean="0"/>
              <a:t>Tackling these challenges requires advances in computer science, not merely the application of existing technology. </a:t>
            </a:r>
          </a:p>
          <a:p>
            <a:r>
              <a:rPr lang="en-US" sz="2000" smtClean="0"/>
              <a:t>Advances in computer science accelerate the pace of discovery and innovation in nearly all other fields.</a:t>
            </a:r>
          </a:p>
          <a:p>
            <a:r>
              <a:rPr lang="en-US" sz="2000" smtClean="0"/>
              <a:t>Sustained federal investment in long-term fundamental computer science research has had high payoff and needs to be continued.</a:t>
            </a:r>
          </a:p>
          <a:p>
            <a:r>
              <a:rPr lang="en-US" sz="2000" smtClean="0"/>
              <a:t>Computer science has a rich intellectual agenda.</a:t>
            </a:r>
          </a:p>
          <a:p>
            <a:pPr lvl="1"/>
            <a:r>
              <a:rPr lang="en-US" sz="1600" smtClean="0"/>
              <a:t>It is the discipline that underlies networking and information technology.</a:t>
            </a:r>
            <a:endParaRPr lang="en-US" smtClean="0"/>
          </a:p>
          <a:p>
            <a:r>
              <a:rPr lang="en-US" sz="2000" smtClean="0"/>
              <a:t>Well-educated citizens of the 21</a:t>
            </a:r>
            <a:r>
              <a:rPr lang="en-US" sz="2000" baseline="30000" smtClean="0"/>
              <a:t>st</a:t>
            </a:r>
            <a:r>
              <a:rPr lang="en-US" sz="2000" smtClean="0"/>
              <a:t> C should learn core computer science concepts.</a:t>
            </a:r>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ctrTitle"/>
          </p:nvPr>
        </p:nvSpPr>
        <p:spPr>
          <a:xfrm>
            <a:off x="685800" y="2768600"/>
            <a:ext cx="7772400" cy="1470025"/>
          </a:xfrm>
        </p:spPr>
        <p:txBody>
          <a:bodyPr/>
          <a:lstStyle/>
          <a:p>
            <a:pPr algn="ctr"/>
            <a:r>
              <a:rPr lang="en-US" sz="4000" smtClean="0"/>
              <a:t>Thank You!</a:t>
            </a:r>
            <a:endParaRPr lang="en-US" sz="4000" b="1"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p:cNvSpPr>
            <a:spLocks noGrp="1"/>
          </p:cNvSpPr>
          <p:nvPr>
            <p:ph type="sldNum" sz="quarter" idx="10"/>
          </p:nvPr>
        </p:nvSpPr>
        <p:spPr>
          <a:noFill/>
        </p:spPr>
        <p:txBody>
          <a:bodyPr/>
          <a:lstStyle/>
          <a:p>
            <a:fld id="{CB8D5035-ECB0-455E-BB85-A79BFDAD8C0B}" type="slidenum">
              <a:rPr lang="en-US" smtClean="0"/>
              <a:pPr/>
              <a:t>29</a:t>
            </a:fld>
            <a:endParaRPr lang="en-US" sz="1400" smtClean="0"/>
          </a:p>
        </p:txBody>
      </p:sp>
      <p:sp>
        <p:nvSpPr>
          <p:cNvPr id="72706" name="Rectangle 2"/>
          <p:cNvSpPr>
            <a:spLocks noGrp="1" noChangeArrowheads="1"/>
          </p:cNvSpPr>
          <p:nvPr>
            <p:ph type="title"/>
          </p:nvPr>
        </p:nvSpPr>
        <p:spPr/>
        <p:txBody>
          <a:bodyPr/>
          <a:lstStyle/>
          <a:p>
            <a:r>
              <a:rPr lang="en-US" smtClean="0"/>
              <a:t>Drivers of Computing</a:t>
            </a:r>
          </a:p>
        </p:txBody>
      </p:sp>
      <p:sp>
        <p:nvSpPr>
          <p:cNvPr id="72707" name="Text Box 3"/>
          <p:cNvSpPr txBox="1">
            <a:spLocks noChangeArrowheads="1"/>
          </p:cNvSpPr>
          <p:nvPr/>
        </p:nvSpPr>
        <p:spPr bwMode="auto">
          <a:xfrm>
            <a:off x="1136650" y="3600450"/>
            <a:ext cx="1809750" cy="641350"/>
          </a:xfrm>
          <a:prstGeom prst="rect">
            <a:avLst/>
          </a:prstGeom>
          <a:noFill/>
          <a:ln w="9525">
            <a:noFill/>
            <a:miter lim="800000"/>
            <a:headEnd/>
            <a:tailEnd/>
          </a:ln>
        </p:spPr>
        <p:txBody>
          <a:bodyPr wrap="none">
            <a:spAutoFit/>
          </a:bodyPr>
          <a:lstStyle/>
          <a:p>
            <a:r>
              <a:rPr lang="en-US" sz="3600" i="1"/>
              <a:t>Science</a:t>
            </a:r>
          </a:p>
        </p:txBody>
      </p:sp>
      <p:sp>
        <p:nvSpPr>
          <p:cNvPr id="72708" name="Text Box 4"/>
          <p:cNvSpPr txBox="1">
            <a:spLocks noChangeArrowheads="1"/>
          </p:cNvSpPr>
          <p:nvPr/>
        </p:nvSpPr>
        <p:spPr bwMode="auto">
          <a:xfrm>
            <a:off x="3613150" y="2187575"/>
            <a:ext cx="1919288" cy="641350"/>
          </a:xfrm>
          <a:prstGeom prst="rect">
            <a:avLst/>
          </a:prstGeom>
          <a:noFill/>
          <a:ln w="9525">
            <a:noFill/>
            <a:miter lim="800000"/>
            <a:headEnd/>
            <a:tailEnd/>
          </a:ln>
        </p:spPr>
        <p:txBody>
          <a:bodyPr>
            <a:spAutoFit/>
          </a:bodyPr>
          <a:lstStyle/>
          <a:p>
            <a:pPr algn="ctr"/>
            <a:r>
              <a:rPr lang="en-US" sz="3600" i="1"/>
              <a:t>Society</a:t>
            </a:r>
          </a:p>
        </p:txBody>
      </p:sp>
      <p:cxnSp>
        <p:nvCxnSpPr>
          <p:cNvPr id="72709" name="AutoShape 5"/>
          <p:cNvCxnSpPr>
            <a:cxnSpLocks noChangeShapeType="1"/>
            <a:stCxn id="72707" idx="0"/>
            <a:endCxn id="72708" idx="1"/>
          </p:cNvCxnSpPr>
          <p:nvPr/>
        </p:nvCxnSpPr>
        <p:spPr bwMode="auto">
          <a:xfrm rot="-5400000">
            <a:off x="2281238" y="2268537"/>
            <a:ext cx="1092200" cy="1571625"/>
          </a:xfrm>
          <a:prstGeom prst="curvedConnector2">
            <a:avLst/>
          </a:prstGeom>
          <a:noFill/>
          <a:ln w="76200">
            <a:solidFill>
              <a:srgbClr val="FF0000"/>
            </a:solidFill>
            <a:round/>
            <a:headEnd type="triangle" w="med" len="med"/>
            <a:tailEnd type="triangle" w="med" len="med"/>
          </a:ln>
        </p:spPr>
      </p:cxnSp>
      <p:cxnSp>
        <p:nvCxnSpPr>
          <p:cNvPr id="72710" name="AutoShape 6"/>
          <p:cNvCxnSpPr>
            <a:cxnSpLocks noChangeShapeType="1"/>
            <a:endCxn id="72712" idx="0"/>
          </p:cNvCxnSpPr>
          <p:nvPr/>
        </p:nvCxnSpPr>
        <p:spPr bwMode="auto">
          <a:xfrm>
            <a:off x="5692775" y="2498725"/>
            <a:ext cx="1468438" cy="1101725"/>
          </a:xfrm>
          <a:prstGeom prst="curvedConnector2">
            <a:avLst/>
          </a:prstGeom>
          <a:noFill/>
          <a:ln w="76200">
            <a:solidFill>
              <a:srgbClr val="FF0000"/>
            </a:solidFill>
            <a:round/>
            <a:headEnd type="triangle" w="med" len="med"/>
            <a:tailEnd type="triangle" w="med" len="med"/>
          </a:ln>
        </p:spPr>
      </p:cxnSp>
      <p:cxnSp>
        <p:nvCxnSpPr>
          <p:cNvPr id="72711" name="AutoShape 7"/>
          <p:cNvCxnSpPr>
            <a:cxnSpLocks noChangeShapeType="1"/>
          </p:cNvCxnSpPr>
          <p:nvPr/>
        </p:nvCxnSpPr>
        <p:spPr bwMode="auto">
          <a:xfrm rot="16200000" flipH="1">
            <a:off x="4573588" y="3040062"/>
            <a:ext cx="1588" cy="2855913"/>
          </a:xfrm>
          <a:prstGeom prst="curvedConnector3">
            <a:avLst>
              <a:gd name="adj1" fmla="val 14500005"/>
            </a:avLst>
          </a:prstGeom>
          <a:noFill/>
          <a:ln w="76200">
            <a:solidFill>
              <a:srgbClr val="FF0000"/>
            </a:solidFill>
            <a:round/>
            <a:headEnd type="triangle" w="med" len="med"/>
            <a:tailEnd type="triangle" w="med" len="med"/>
          </a:ln>
        </p:spPr>
      </p:cxnSp>
      <p:sp>
        <p:nvSpPr>
          <p:cNvPr id="72712" name="Text Box 8"/>
          <p:cNvSpPr txBox="1">
            <a:spLocks noChangeArrowheads="1"/>
          </p:cNvSpPr>
          <p:nvPr/>
        </p:nvSpPr>
        <p:spPr bwMode="auto">
          <a:xfrm>
            <a:off x="5888038" y="3600450"/>
            <a:ext cx="2546350" cy="641350"/>
          </a:xfrm>
          <a:prstGeom prst="rect">
            <a:avLst/>
          </a:prstGeom>
          <a:noFill/>
          <a:ln w="9525">
            <a:noFill/>
            <a:miter lim="800000"/>
            <a:headEnd/>
            <a:tailEnd/>
          </a:ln>
        </p:spPr>
        <p:txBody>
          <a:bodyPr wrap="none">
            <a:spAutoFit/>
          </a:bodyPr>
          <a:lstStyle/>
          <a:p>
            <a:r>
              <a:rPr lang="en-US" sz="3600" i="1"/>
              <a:t>Technology</a:t>
            </a:r>
          </a:p>
        </p:txBody>
      </p:sp>
      <p:sp>
        <p:nvSpPr>
          <p:cNvPr id="72713" name="Rectangle 49"/>
          <p:cNvSpPr>
            <a:spLocks noChangeArrowheads="1"/>
          </p:cNvSpPr>
          <p:nvPr/>
        </p:nvSpPr>
        <p:spPr bwMode="auto">
          <a:xfrm>
            <a:off x="419100" y="4348163"/>
            <a:ext cx="3406775" cy="1920875"/>
          </a:xfrm>
          <a:prstGeom prst="rect">
            <a:avLst/>
          </a:prstGeom>
          <a:noFill/>
          <a:ln w="9525">
            <a:noFill/>
            <a:miter lim="800000"/>
            <a:headEnd/>
            <a:tailEnd/>
          </a:ln>
        </p:spPr>
        <p:txBody>
          <a:bodyPr>
            <a:spAutoFit/>
          </a:bodyPr>
          <a:lstStyle/>
          <a:p>
            <a:pPr>
              <a:buFontTx/>
              <a:buChar char="•"/>
            </a:pPr>
            <a:r>
              <a:rPr lang="en-US" sz="2000"/>
              <a:t>  What is computable?</a:t>
            </a:r>
          </a:p>
          <a:p>
            <a:pPr>
              <a:buFontTx/>
              <a:buChar char="•"/>
            </a:pPr>
            <a:r>
              <a:rPr lang="en-US" sz="2000"/>
              <a:t>  P = NP?</a:t>
            </a:r>
          </a:p>
          <a:p>
            <a:pPr>
              <a:buFontTx/>
              <a:buChar char="•"/>
            </a:pPr>
            <a:r>
              <a:rPr lang="en-US" sz="2000"/>
              <a:t>  What is intelligence?</a:t>
            </a:r>
          </a:p>
          <a:p>
            <a:pPr>
              <a:buFontTx/>
              <a:buChar char="•"/>
            </a:pPr>
            <a:r>
              <a:rPr lang="en-US" sz="2000"/>
              <a:t>  What is information?</a:t>
            </a:r>
          </a:p>
          <a:p>
            <a:pPr>
              <a:buFontTx/>
              <a:buChar char="•"/>
            </a:pPr>
            <a:r>
              <a:rPr lang="en-US" sz="2000"/>
              <a:t> (How) can we build complex</a:t>
            </a:r>
            <a:br>
              <a:rPr lang="en-US" sz="2000"/>
            </a:br>
            <a:r>
              <a:rPr lang="en-US" sz="2000"/>
              <a:t>   systems simply?</a:t>
            </a:r>
          </a:p>
        </p:txBody>
      </p:sp>
      <p:grpSp>
        <p:nvGrpSpPr>
          <p:cNvPr id="72714" name="Group 50"/>
          <p:cNvGrpSpPr>
            <a:grpSpLocks/>
          </p:cNvGrpSpPr>
          <p:nvPr/>
        </p:nvGrpSpPr>
        <p:grpSpPr bwMode="auto">
          <a:xfrm>
            <a:off x="2246313" y="835025"/>
            <a:ext cx="4457700" cy="1527175"/>
            <a:chOff x="1415" y="526"/>
            <a:chExt cx="2808" cy="962"/>
          </a:xfrm>
        </p:grpSpPr>
        <p:pic>
          <p:nvPicPr>
            <p:cNvPr id="72716" name="Picture 51"/>
            <p:cNvPicPr>
              <a:picLocks noChangeAspect="1" noChangeArrowheads="1"/>
            </p:cNvPicPr>
            <p:nvPr/>
          </p:nvPicPr>
          <p:blipFill>
            <a:blip r:embed="rId3" cstate="print"/>
            <a:srcRect/>
            <a:stretch>
              <a:fillRect/>
            </a:stretch>
          </p:blipFill>
          <p:spPr bwMode="auto">
            <a:xfrm>
              <a:off x="1415" y="772"/>
              <a:ext cx="922" cy="716"/>
            </a:xfrm>
            <a:prstGeom prst="rect">
              <a:avLst/>
            </a:prstGeom>
            <a:noFill/>
            <a:ln w="9525">
              <a:noFill/>
              <a:miter lim="800000"/>
              <a:headEnd/>
              <a:tailEnd/>
            </a:ln>
          </p:spPr>
        </p:pic>
        <p:pic>
          <p:nvPicPr>
            <p:cNvPr id="72717" name="Picture 52"/>
            <p:cNvPicPr>
              <a:picLocks noChangeAspect="1" noChangeArrowheads="1"/>
            </p:cNvPicPr>
            <p:nvPr/>
          </p:nvPicPr>
          <p:blipFill>
            <a:blip r:embed="rId4" cstate="print"/>
            <a:srcRect/>
            <a:stretch>
              <a:fillRect/>
            </a:stretch>
          </p:blipFill>
          <p:spPr bwMode="auto">
            <a:xfrm>
              <a:off x="3497" y="888"/>
              <a:ext cx="726" cy="600"/>
            </a:xfrm>
            <a:prstGeom prst="rect">
              <a:avLst/>
            </a:prstGeom>
            <a:noFill/>
            <a:ln w="9525">
              <a:noFill/>
              <a:miter lim="800000"/>
              <a:headEnd/>
              <a:tailEnd/>
            </a:ln>
          </p:spPr>
        </p:pic>
        <p:pic>
          <p:nvPicPr>
            <p:cNvPr id="72718" name="Picture 53"/>
            <p:cNvPicPr>
              <a:picLocks noChangeAspect="1" noChangeArrowheads="1"/>
            </p:cNvPicPr>
            <p:nvPr/>
          </p:nvPicPr>
          <p:blipFill>
            <a:blip r:embed="rId5" cstate="print"/>
            <a:srcRect/>
            <a:stretch>
              <a:fillRect/>
            </a:stretch>
          </p:blipFill>
          <p:spPr bwMode="auto">
            <a:xfrm>
              <a:off x="2303" y="526"/>
              <a:ext cx="1188" cy="852"/>
            </a:xfrm>
            <a:prstGeom prst="rect">
              <a:avLst/>
            </a:prstGeom>
            <a:noFill/>
            <a:ln w="9525">
              <a:noFill/>
              <a:miter lim="800000"/>
              <a:headEnd/>
              <a:tailEnd/>
            </a:ln>
          </p:spPr>
        </p:pic>
      </p:grpSp>
      <p:pic>
        <p:nvPicPr>
          <p:cNvPr id="72715" name="Picture 56" descr="Picture2"/>
          <p:cNvPicPr>
            <a:picLocks noChangeAspect="1" noChangeArrowheads="1"/>
          </p:cNvPicPr>
          <p:nvPr/>
        </p:nvPicPr>
        <p:blipFill>
          <a:blip r:embed="rId6" cstate="print"/>
          <a:srcRect/>
          <a:stretch>
            <a:fillRect/>
          </a:stretch>
        </p:blipFill>
        <p:spPr bwMode="auto">
          <a:xfrm>
            <a:off x="4641850" y="4241800"/>
            <a:ext cx="4435475" cy="261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1"/>
          <p:cNvSpPr>
            <a:spLocks noGrp="1"/>
          </p:cNvSpPr>
          <p:nvPr>
            <p:ph type="sldNum" sz="quarter" idx="10"/>
          </p:nvPr>
        </p:nvSpPr>
        <p:spPr>
          <a:noFill/>
        </p:spPr>
        <p:txBody>
          <a:bodyPr/>
          <a:lstStyle/>
          <a:p>
            <a:fld id="{E65502EB-7AE8-4766-8BFA-C1D3BD8AD745}" type="slidenum">
              <a:rPr lang="en-US" smtClean="0"/>
              <a:pPr/>
              <a:t>3</a:t>
            </a:fld>
            <a:endParaRPr lang="en-US" sz="1400" smtClean="0"/>
          </a:p>
        </p:txBody>
      </p:sp>
      <p:sp>
        <p:nvSpPr>
          <p:cNvPr id="19458" name="Rectangle 2"/>
          <p:cNvSpPr>
            <a:spLocks noChangeArrowheads="1"/>
          </p:cNvSpPr>
          <p:nvPr/>
        </p:nvSpPr>
        <p:spPr bwMode="auto">
          <a:xfrm>
            <a:off x="2451100" y="144463"/>
            <a:ext cx="4208463" cy="847725"/>
          </a:xfrm>
          <a:prstGeom prst="rect">
            <a:avLst/>
          </a:prstGeom>
          <a:solidFill>
            <a:srgbClr val="FFFF00"/>
          </a:solidFill>
          <a:ln w="9525">
            <a:solidFill>
              <a:srgbClr val="FFFF00"/>
            </a:solidFill>
            <a:miter lim="800000"/>
            <a:headEnd/>
            <a:tailEnd/>
          </a:ln>
        </p:spPr>
        <p:txBody>
          <a:bodyPr wrap="none" anchor="ctr"/>
          <a:lstStyle/>
          <a:p>
            <a:pPr eaLnBrk="0" hangingPunct="0"/>
            <a:endParaRPr lang="en-US"/>
          </a:p>
        </p:txBody>
      </p:sp>
      <p:sp>
        <p:nvSpPr>
          <p:cNvPr id="19459" name="Title 1"/>
          <p:cNvSpPr>
            <a:spLocks noGrp="1"/>
          </p:cNvSpPr>
          <p:nvPr>
            <p:ph type="title" idx="4294967295"/>
          </p:nvPr>
        </p:nvSpPr>
        <p:spPr>
          <a:xfrm>
            <a:off x="36513" y="0"/>
            <a:ext cx="9069387" cy="1143000"/>
          </a:xfrm>
        </p:spPr>
        <p:txBody>
          <a:bodyPr/>
          <a:lstStyle/>
          <a:p>
            <a:pPr algn="ctr"/>
            <a:r>
              <a:rPr lang="en-US" smtClean="0"/>
              <a:t>Economic Impact</a:t>
            </a:r>
          </a:p>
        </p:txBody>
      </p:sp>
      <p:pic>
        <p:nvPicPr>
          <p:cNvPr id="19460" name="Picture 4"/>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19461" name="Picture 5"/>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19462" name="Picture 6"/>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19463" name="Picture 7"/>
          <p:cNvPicPr>
            <a:picLocks noChangeAspect="1" noChangeArrowheads="1"/>
          </p:cNvPicPr>
          <p:nvPr/>
        </p:nvPicPr>
        <p:blipFill>
          <a:blip r:embed="rId4" cstate="print"/>
          <a:srcRect/>
          <a:stretch>
            <a:fillRect/>
          </a:stretch>
        </p:blipFill>
        <p:spPr bwMode="auto">
          <a:xfrm>
            <a:off x="-6565900" y="-1422400"/>
            <a:ext cx="1428750" cy="285750"/>
          </a:xfrm>
          <a:prstGeom prst="rect">
            <a:avLst/>
          </a:prstGeom>
          <a:noFill/>
          <a:ln w="9525">
            <a:noFill/>
            <a:miter lim="800000"/>
            <a:headEnd/>
            <a:tailEnd/>
          </a:ln>
        </p:spPr>
      </p:pic>
      <p:pic>
        <p:nvPicPr>
          <p:cNvPr id="19464" name="Picture 17"/>
          <p:cNvPicPr>
            <a:picLocks noChangeAspect="1" noChangeArrowheads="1"/>
          </p:cNvPicPr>
          <p:nvPr/>
        </p:nvPicPr>
        <p:blipFill>
          <a:blip r:embed="rId5" cstate="print"/>
          <a:srcRect/>
          <a:stretch>
            <a:fillRect/>
          </a:stretch>
        </p:blipFill>
        <p:spPr bwMode="auto">
          <a:xfrm>
            <a:off x="4686300" y="5476875"/>
            <a:ext cx="1333500" cy="952500"/>
          </a:xfrm>
          <a:prstGeom prst="rect">
            <a:avLst/>
          </a:prstGeom>
          <a:noFill/>
          <a:ln w="9525">
            <a:noFill/>
            <a:miter lim="800000"/>
            <a:headEnd/>
            <a:tailEnd/>
          </a:ln>
        </p:spPr>
      </p:pic>
      <p:pic>
        <p:nvPicPr>
          <p:cNvPr id="19465" name="Picture 18"/>
          <p:cNvPicPr>
            <a:picLocks noChangeAspect="1" noChangeArrowheads="1"/>
          </p:cNvPicPr>
          <p:nvPr/>
        </p:nvPicPr>
        <p:blipFill>
          <a:blip r:embed="rId6" cstate="print"/>
          <a:srcRect/>
          <a:stretch>
            <a:fillRect/>
          </a:stretch>
        </p:blipFill>
        <p:spPr bwMode="auto">
          <a:xfrm>
            <a:off x="6235700" y="5953125"/>
            <a:ext cx="2857500" cy="619125"/>
          </a:xfrm>
          <a:prstGeom prst="rect">
            <a:avLst/>
          </a:prstGeom>
          <a:noFill/>
          <a:ln w="9525">
            <a:noFill/>
            <a:miter lim="800000"/>
            <a:headEnd/>
            <a:tailEnd/>
          </a:ln>
        </p:spPr>
      </p:pic>
      <p:pic>
        <p:nvPicPr>
          <p:cNvPr id="19466" name="Picture 28"/>
          <p:cNvPicPr>
            <a:picLocks noChangeAspect="1" noChangeArrowheads="1"/>
          </p:cNvPicPr>
          <p:nvPr/>
        </p:nvPicPr>
        <p:blipFill>
          <a:blip r:embed="rId7" cstate="print"/>
          <a:srcRect/>
          <a:stretch>
            <a:fillRect/>
          </a:stretch>
        </p:blipFill>
        <p:spPr bwMode="auto">
          <a:xfrm>
            <a:off x="7612063" y="4843463"/>
            <a:ext cx="1285875" cy="523875"/>
          </a:xfrm>
          <a:prstGeom prst="rect">
            <a:avLst/>
          </a:prstGeom>
          <a:noFill/>
          <a:ln w="9525">
            <a:noFill/>
            <a:miter lim="800000"/>
            <a:headEnd/>
            <a:tailEnd/>
          </a:ln>
        </p:spPr>
      </p:pic>
      <p:pic>
        <p:nvPicPr>
          <p:cNvPr id="19467" name="Picture 31"/>
          <p:cNvPicPr>
            <a:picLocks noChangeAspect="1" noChangeArrowheads="1"/>
          </p:cNvPicPr>
          <p:nvPr/>
        </p:nvPicPr>
        <p:blipFill>
          <a:blip r:embed="rId8" cstate="print"/>
          <a:srcRect/>
          <a:stretch>
            <a:fillRect/>
          </a:stretch>
        </p:blipFill>
        <p:spPr bwMode="auto">
          <a:xfrm>
            <a:off x="3430588" y="6386513"/>
            <a:ext cx="1428750" cy="371475"/>
          </a:xfrm>
          <a:prstGeom prst="rect">
            <a:avLst/>
          </a:prstGeom>
          <a:noFill/>
          <a:ln w="9525">
            <a:noFill/>
            <a:miter lim="800000"/>
            <a:headEnd/>
            <a:tailEnd/>
          </a:ln>
        </p:spPr>
      </p:pic>
      <p:pic>
        <p:nvPicPr>
          <p:cNvPr id="19468" name="Picture 32"/>
          <p:cNvPicPr>
            <a:picLocks noChangeAspect="1" noChangeArrowheads="1"/>
          </p:cNvPicPr>
          <p:nvPr/>
        </p:nvPicPr>
        <p:blipFill>
          <a:blip r:embed="rId9" cstate="print"/>
          <a:srcRect/>
          <a:stretch>
            <a:fillRect/>
          </a:stretch>
        </p:blipFill>
        <p:spPr bwMode="auto">
          <a:xfrm>
            <a:off x="5910263" y="5024438"/>
            <a:ext cx="1647825" cy="685800"/>
          </a:xfrm>
          <a:prstGeom prst="rect">
            <a:avLst/>
          </a:prstGeom>
          <a:noFill/>
          <a:ln w="9525">
            <a:noFill/>
            <a:miter lim="800000"/>
            <a:headEnd/>
            <a:tailEnd/>
          </a:ln>
        </p:spPr>
      </p:pic>
      <p:pic>
        <p:nvPicPr>
          <p:cNvPr id="19469" name="Picture 36"/>
          <p:cNvPicPr>
            <a:picLocks noChangeAspect="1" noChangeArrowheads="1"/>
          </p:cNvPicPr>
          <p:nvPr/>
        </p:nvPicPr>
        <p:blipFill>
          <a:blip r:embed="rId10" cstate="print"/>
          <a:srcRect/>
          <a:stretch>
            <a:fillRect/>
          </a:stretch>
        </p:blipFill>
        <p:spPr bwMode="auto">
          <a:xfrm>
            <a:off x="4921250" y="4562475"/>
            <a:ext cx="914400" cy="914400"/>
          </a:xfrm>
          <a:prstGeom prst="rect">
            <a:avLst/>
          </a:prstGeom>
          <a:noFill/>
          <a:ln w="9525">
            <a:noFill/>
            <a:miter lim="800000"/>
            <a:headEnd/>
            <a:tailEnd/>
          </a:ln>
        </p:spPr>
      </p:pic>
      <p:pic>
        <p:nvPicPr>
          <p:cNvPr id="19470" name="Picture 11"/>
          <p:cNvPicPr>
            <a:picLocks noChangeAspect="1" noChangeArrowheads="1"/>
          </p:cNvPicPr>
          <p:nvPr/>
        </p:nvPicPr>
        <p:blipFill>
          <a:blip r:embed="rId11" cstate="print"/>
          <a:srcRect/>
          <a:stretch>
            <a:fillRect/>
          </a:stretch>
        </p:blipFill>
        <p:spPr bwMode="auto">
          <a:xfrm>
            <a:off x="266700" y="6007100"/>
            <a:ext cx="1057275" cy="628650"/>
          </a:xfrm>
          <a:prstGeom prst="rect">
            <a:avLst/>
          </a:prstGeom>
          <a:noFill/>
          <a:ln w="9525">
            <a:noFill/>
            <a:miter lim="800000"/>
            <a:headEnd/>
            <a:tailEnd/>
          </a:ln>
        </p:spPr>
      </p:pic>
      <p:pic>
        <p:nvPicPr>
          <p:cNvPr id="19471" name="Picture 14"/>
          <p:cNvPicPr>
            <a:picLocks noChangeAspect="1" noChangeArrowheads="1"/>
          </p:cNvPicPr>
          <p:nvPr/>
        </p:nvPicPr>
        <p:blipFill>
          <a:blip r:embed="rId12" cstate="print"/>
          <a:srcRect/>
          <a:stretch>
            <a:fillRect/>
          </a:stretch>
        </p:blipFill>
        <p:spPr bwMode="auto">
          <a:xfrm>
            <a:off x="3587750" y="4803775"/>
            <a:ext cx="1257300" cy="723900"/>
          </a:xfrm>
          <a:prstGeom prst="rect">
            <a:avLst/>
          </a:prstGeom>
          <a:noFill/>
          <a:ln w="9525">
            <a:noFill/>
            <a:miter lim="800000"/>
            <a:headEnd/>
            <a:tailEnd/>
          </a:ln>
        </p:spPr>
      </p:pic>
      <p:pic>
        <p:nvPicPr>
          <p:cNvPr id="19472" name="Picture 19"/>
          <p:cNvPicPr>
            <a:picLocks noChangeAspect="1" noChangeArrowheads="1"/>
          </p:cNvPicPr>
          <p:nvPr/>
        </p:nvPicPr>
        <p:blipFill>
          <a:blip r:embed="rId13" cstate="print"/>
          <a:srcRect/>
          <a:stretch>
            <a:fillRect/>
          </a:stretch>
        </p:blipFill>
        <p:spPr bwMode="auto">
          <a:xfrm>
            <a:off x="1828800" y="5661025"/>
            <a:ext cx="1209675" cy="866775"/>
          </a:xfrm>
          <a:prstGeom prst="rect">
            <a:avLst/>
          </a:prstGeom>
          <a:noFill/>
          <a:ln w="9525">
            <a:noFill/>
            <a:miter lim="800000"/>
            <a:headEnd/>
            <a:tailEnd/>
          </a:ln>
        </p:spPr>
      </p:pic>
      <p:pic>
        <p:nvPicPr>
          <p:cNvPr id="19473" name="Picture 20"/>
          <p:cNvPicPr>
            <a:picLocks noChangeAspect="1" noChangeArrowheads="1"/>
          </p:cNvPicPr>
          <p:nvPr/>
        </p:nvPicPr>
        <p:blipFill>
          <a:blip r:embed="rId14" cstate="print"/>
          <a:srcRect/>
          <a:stretch>
            <a:fillRect/>
          </a:stretch>
        </p:blipFill>
        <p:spPr bwMode="auto">
          <a:xfrm>
            <a:off x="280988" y="4889500"/>
            <a:ext cx="1285875" cy="676275"/>
          </a:xfrm>
          <a:prstGeom prst="rect">
            <a:avLst/>
          </a:prstGeom>
          <a:noFill/>
          <a:ln w="9525">
            <a:noFill/>
            <a:miter lim="800000"/>
            <a:headEnd/>
            <a:tailEnd/>
          </a:ln>
        </p:spPr>
      </p:pic>
      <p:pic>
        <p:nvPicPr>
          <p:cNvPr id="19474" name="Picture 21"/>
          <p:cNvPicPr>
            <a:picLocks noChangeAspect="1" noChangeArrowheads="1"/>
          </p:cNvPicPr>
          <p:nvPr/>
        </p:nvPicPr>
        <p:blipFill>
          <a:blip r:embed="rId15" cstate="print"/>
          <a:srcRect/>
          <a:stretch>
            <a:fillRect/>
          </a:stretch>
        </p:blipFill>
        <p:spPr bwMode="auto">
          <a:xfrm>
            <a:off x="1697038" y="4479925"/>
            <a:ext cx="1371600" cy="685800"/>
          </a:xfrm>
          <a:prstGeom prst="rect">
            <a:avLst/>
          </a:prstGeom>
          <a:noFill/>
          <a:ln w="9525">
            <a:noFill/>
            <a:miter lim="800000"/>
            <a:headEnd/>
            <a:tailEnd/>
          </a:ln>
        </p:spPr>
      </p:pic>
      <p:pic>
        <p:nvPicPr>
          <p:cNvPr id="19475" name="Picture 27"/>
          <p:cNvPicPr>
            <a:picLocks noChangeAspect="1" noChangeArrowheads="1"/>
          </p:cNvPicPr>
          <p:nvPr/>
        </p:nvPicPr>
        <p:blipFill>
          <a:blip r:embed="rId16" cstate="print"/>
          <a:srcRect/>
          <a:stretch>
            <a:fillRect/>
          </a:stretch>
        </p:blipFill>
        <p:spPr bwMode="auto">
          <a:xfrm>
            <a:off x="2833688" y="5565775"/>
            <a:ext cx="1162050" cy="514350"/>
          </a:xfrm>
          <a:prstGeom prst="rect">
            <a:avLst/>
          </a:prstGeom>
          <a:noFill/>
          <a:ln w="9525">
            <a:noFill/>
            <a:miter lim="800000"/>
            <a:headEnd/>
            <a:tailEnd/>
          </a:ln>
        </p:spPr>
      </p:pic>
      <p:pic>
        <p:nvPicPr>
          <p:cNvPr id="19476" name="Picture 39"/>
          <p:cNvPicPr>
            <a:picLocks noChangeAspect="1" noChangeArrowheads="1"/>
          </p:cNvPicPr>
          <p:nvPr/>
        </p:nvPicPr>
        <p:blipFill>
          <a:blip r:embed="rId17" cstate="print"/>
          <a:srcRect/>
          <a:stretch>
            <a:fillRect/>
          </a:stretch>
        </p:blipFill>
        <p:spPr bwMode="auto">
          <a:xfrm>
            <a:off x="649288" y="3963988"/>
            <a:ext cx="1047750" cy="619125"/>
          </a:xfrm>
          <a:prstGeom prst="rect">
            <a:avLst/>
          </a:prstGeom>
          <a:noFill/>
          <a:ln w="9525">
            <a:noFill/>
            <a:miter lim="800000"/>
            <a:headEnd/>
            <a:tailEnd/>
          </a:ln>
        </p:spPr>
      </p:pic>
      <p:pic>
        <p:nvPicPr>
          <p:cNvPr id="19477" name="Picture 34"/>
          <p:cNvPicPr>
            <a:picLocks noChangeAspect="1" noChangeArrowheads="1"/>
          </p:cNvPicPr>
          <p:nvPr/>
        </p:nvPicPr>
        <p:blipFill>
          <a:blip r:embed="rId18" cstate="print"/>
          <a:srcRect/>
          <a:stretch>
            <a:fillRect/>
          </a:stretch>
        </p:blipFill>
        <p:spPr bwMode="auto">
          <a:xfrm>
            <a:off x="133350" y="282575"/>
            <a:ext cx="1771650" cy="228600"/>
          </a:xfrm>
          <a:prstGeom prst="rect">
            <a:avLst/>
          </a:prstGeom>
          <a:noFill/>
          <a:ln w="9525">
            <a:noFill/>
            <a:miter lim="800000"/>
            <a:headEnd/>
            <a:tailEnd/>
          </a:ln>
        </p:spPr>
      </p:pic>
      <p:pic>
        <p:nvPicPr>
          <p:cNvPr id="19478" name="Picture 37"/>
          <p:cNvPicPr>
            <a:picLocks noChangeAspect="1" noChangeArrowheads="1"/>
          </p:cNvPicPr>
          <p:nvPr/>
        </p:nvPicPr>
        <p:blipFill>
          <a:blip r:embed="rId19" cstate="print"/>
          <a:srcRect/>
          <a:stretch>
            <a:fillRect/>
          </a:stretch>
        </p:blipFill>
        <p:spPr bwMode="auto">
          <a:xfrm>
            <a:off x="1376363" y="282575"/>
            <a:ext cx="942975" cy="942975"/>
          </a:xfrm>
          <a:prstGeom prst="rect">
            <a:avLst/>
          </a:prstGeom>
          <a:noFill/>
          <a:ln w="9525">
            <a:noFill/>
            <a:miter lim="800000"/>
            <a:headEnd/>
            <a:tailEnd/>
          </a:ln>
        </p:spPr>
      </p:pic>
      <p:pic>
        <p:nvPicPr>
          <p:cNvPr id="19479" name="Picture 38"/>
          <p:cNvPicPr>
            <a:picLocks noChangeAspect="1" noChangeArrowheads="1"/>
          </p:cNvPicPr>
          <p:nvPr/>
        </p:nvPicPr>
        <p:blipFill>
          <a:blip r:embed="rId20" cstate="print"/>
          <a:srcRect/>
          <a:stretch>
            <a:fillRect/>
          </a:stretch>
        </p:blipFill>
        <p:spPr bwMode="auto">
          <a:xfrm>
            <a:off x="133350" y="2119313"/>
            <a:ext cx="1905000" cy="1905000"/>
          </a:xfrm>
          <a:prstGeom prst="rect">
            <a:avLst/>
          </a:prstGeom>
          <a:noFill/>
          <a:ln w="9525">
            <a:noFill/>
            <a:miter lim="800000"/>
            <a:headEnd/>
            <a:tailEnd/>
          </a:ln>
        </p:spPr>
      </p:pic>
      <p:pic>
        <p:nvPicPr>
          <p:cNvPr id="19480" name="Picture 40"/>
          <p:cNvPicPr>
            <a:picLocks noChangeAspect="1" noChangeArrowheads="1"/>
          </p:cNvPicPr>
          <p:nvPr/>
        </p:nvPicPr>
        <p:blipFill>
          <a:blip r:embed="rId21" cstate="print"/>
          <a:srcRect/>
          <a:stretch>
            <a:fillRect/>
          </a:stretch>
        </p:blipFill>
        <p:spPr bwMode="auto">
          <a:xfrm>
            <a:off x="133350" y="1225550"/>
            <a:ext cx="1304925" cy="981075"/>
          </a:xfrm>
          <a:prstGeom prst="rect">
            <a:avLst/>
          </a:prstGeom>
          <a:noFill/>
          <a:ln w="9525">
            <a:noFill/>
            <a:miter lim="800000"/>
            <a:headEnd/>
            <a:tailEnd/>
          </a:ln>
        </p:spPr>
      </p:pic>
      <p:pic>
        <p:nvPicPr>
          <p:cNvPr id="19481" name="Picture 12"/>
          <p:cNvPicPr>
            <a:picLocks noChangeAspect="1" noChangeArrowheads="1"/>
          </p:cNvPicPr>
          <p:nvPr/>
        </p:nvPicPr>
        <p:blipFill>
          <a:blip r:embed="rId22" cstate="print"/>
          <a:srcRect/>
          <a:stretch>
            <a:fillRect/>
          </a:stretch>
        </p:blipFill>
        <p:spPr bwMode="auto">
          <a:xfrm>
            <a:off x="1673225" y="1408113"/>
            <a:ext cx="1465263" cy="581025"/>
          </a:xfrm>
          <a:prstGeom prst="rect">
            <a:avLst/>
          </a:prstGeom>
          <a:noFill/>
          <a:ln w="9525">
            <a:noFill/>
            <a:miter lim="800000"/>
            <a:headEnd/>
            <a:tailEnd/>
          </a:ln>
        </p:spPr>
      </p:pic>
      <p:pic>
        <p:nvPicPr>
          <p:cNvPr id="19482" name="Picture 16"/>
          <p:cNvPicPr>
            <a:picLocks noChangeAspect="1" noChangeArrowheads="1"/>
          </p:cNvPicPr>
          <p:nvPr/>
        </p:nvPicPr>
        <p:blipFill>
          <a:blip r:embed="rId23" cstate="print"/>
          <a:srcRect/>
          <a:stretch>
            <a:fillRect/>
          </a:stretch>
        </p:blipFill>
        <p:spPr bwMode="auto">
          <a:xfrm>
            <a:off x="3232150" y="4070350"/>
            <a:ext cx="2162175" cy="428625"/>
          </a:xfrm>
          <a:prstGeom prst="rect">
            <a:avLst/>
          </a:prstGeom>
          <a:noFill/>
          <a:ln w="9525">
            <a:noFill/>
            <a:miter lim="800000"/>
            <a:headEnd/>
            <a:tailEnd/>
          </a:ln>
        </p:spPr>
      </p:pic>
      <p:pic>
        <p:nvPicPr>
          <p:cNvPr id="19483" name="Picture 24"/>
          <p:cNvPicPr>
            <a:picLocks noChangeAspect="1" noChangeArrowheads="1"/>
          </p:cNvPicPr>
          <p:nvPr/>
        </p:nvPicPr>
        <p:blipFill>
          <a:blip r:embed="rId24" cstate="print"/>
          <a:srcRect/>
          <a:stretch>
            <a:fillRect/>
          </a:stretch>
        </p:blipFill>
        <p:spPr bwMode="auto">
          <a:xfrm>
            <a:off x="2108200" y="2689225"/>
            <a:ext cx="1038225" cy="390525"/>
          </a:xfrm>
          <a:prstGeom prst="rect">
            <a:avLst/>
          </a:prstGeom>
          <a:noFill/>
          <a:ln w="9525">
            <a:noFill/>
            <a:miter lim="800000"/>
            <a:headEnd/>
            <a:tailEnd/>
          </a:ln>
        </p:spPr>
      </p:pic>
      <p:pic>
        <p:nvPicPr>
          <p:cNvPr id="19484" name="Picture 26"/>
          <p:cNvPicPr>
            <a:picLocks noChangeAspect="1" noChangeArrowheads="1"/>
          </p:cNvPicPr>
          <p:nvPr/>
        </p:nvPicPr>
        <p:blipFill>
          <a:blip r:embed="rId25" cstate="print"/>
          <a:srcRect/>
          <a:stretch>
            <a:fillRect/>
          </a:stretch>
        </p:blipFill>
        <p:spPr bwMode="auto">
          <a:xfrm>
            <a:off x="6575425" y="1889125"/>
            <a:ext cx="990600" cy="790575"/>
          </a:xfrm>
          <a:prstGeom prst="rect">
            <a:avLst/>
          </a:prstGeom>
          <a:noFill/>
          <a:ln w="9525">
            <a:noFill/>
            <a:miter lim="800000"/>
            <a:headEnd/>
            <a:tailEnd/>
          </a:ln>
        </p:spPr>
      </p:pic>
      <p:pic>
        <p:nvPicPr>
          <p:cNvPr id="19485" name="Picture 29"/>
          <p:cNvPicPr>
            <a:picLocks noChangeAspect="1" noChangeArrowheads="1"/>
          </p:cNvPicPr>
          <p:nvPr/>
        </p:nvPicPr>
        <p:blipFill>
          <a:blip r:embed="rId26" cstate="print"/>
          <a:srcRect/>
          <a:stretch>
            <a:fillRect/>
          </a:stretch>
        </p:blipFill>
        <p:spPr bwMode="auto">
          <a:xfrm>
            <a:off x="5942013" y="3983038"/>
            <a:ext cx="1476375" cy="652462"/>
          </a:xfrm>
          <a:prstGeom prst="rect">
            <a:avLst/>
          </a:prstGeom>
          <a:noFill/>
          <a:ln w="9525">
            <a:noFill/>
            <a:miter lim="800000"/>
            <a:headEnd/>
            <a:tailEnd/>
          </a:ln>
        </p:spPr>
      </p:pic>
      <p:pic>
        <p:nvPicPr>
          <p:cNvPr id="19486" name="Picture 33"/>
          <p:cNvPicPr>
            <a:picLocks noChangeAspect="1" noChangeArrowheads="1"/>
          </p:cNvPicPr>
          <p:nvPr/>
        </p:nvPicPr>
        <p:blipFill>
          <a:blip r:embed="rId27" cstate="print"/>
          <a:srcRect/>
          <a:stretch>
            <a:fillRect/>
          </a:stretch>
        </p:blipFill>
        <p:spPr bwMode="auto">
          <a:xfrm>
            <a:off x="5238750" y="2851150"/>
            <a:ext cx="1123950" cy="1123950"/>
          </a:xfrm>
          <a:prstGeom prst="rect">
            <a:avLst/>
          </a:prstGeom>
          <a:noFill/>
          <a:ln w="9525">
            <a:noFill/>
            <a:miter lim="800000"/>
            <a:headEnd/>
            <a:tailEnd/>
          </a:ln>
        </p:spPr>
      </p:pic>
      <p:pic>
        <p:nvPicPr>
          <p:cNvPr id="19487" name="Picture 41"/>
          <p:cNvPicPr>
            <a:picLocks noChangeAspect="1" noChangeArrowheads="1"/>
          </p:cNvPicPr>
          <p:nvPr/>
        </p:nvPicPr>
        <p:blipFill>
          <a:blip r:embed="rId28" cstate="print"/>
          <a:srcRect/>
          <a:stretch>
            <a:fillRect/>
          </a:stretch>
        </p:blipFill>
        <p:spPr bwMode="auto">
          <a:xfrm>
            <a:off x="3908425" y="3713163"/>
            <a:ext cx="1047750" cy="276225"/>
          </a:xfrm>
          <a:prstGeom prst="rect">
            <a:avLst/>
          </a:prstGeom>
          <a:noFill/>
          <a:ln w="9525">
            <a:noFill/>
            <a:miter lim="800000"/>
            <a:headEnd/>
            <a:tailEnd/>
          </a:ln>
        </p:spPr>
      </p:pic>
      <p:pic>
        <p:nvPicPr>
          <p:cNvPr id="19488" name="Picture 42"/>
          <p:cNvPicPr>
            <a:picLocks noChangeAspect="1" noChangeArrowheads="1"/>
          </p:cNvPicPr>
          <p:nvPr/>
        </p:nvPicPr>
        <p:blipFill>
          <a:blip r:embed="rId29" cstate="print"/>
          <a:srcRect/>
          <a:stretch>
            <a:fillRect/>
          </a:stretch>
        </p:blipFill>
        <p:spPr bwMode="auto">
          <a:xfrm>
            <a:off x="6356350" y="996950"/>
            <a:ext cx="1790700" cy="619125"/>
          </a:xfrm>
          <a:prstGeom prst="rect">
            <a:avLst/>
          </a:prstGeom>
          <a:noFill/>
          <a:ln w="9525">
            <a:noFill/>
            <a:miter lim="800000"/>
            <a:headEnd/>
            <a:tailEnd/>
          </a:ln>
        </p:spPr>
      </p:pic>
      <p:pic>
        <p:nvPicPr>
          <p:cNvPr id="19489" name="Picture 2" descr="http://tbn0.google.com/images?q=tbn:ConR54MZhygJ:www.knowledgebase-script.com/demo/admin/attachments/amazon_logo.gif">
            <a:hlinkClick r:id="rId30"/>
          </p:cNvPr>
          <p:cNvPicPr>
            <a:picLocks noChangeAspect="1" noChangeArrowheads="1"/>
          </p:cNvPicPr>
          <p:nvPr/>
        </p:nvPicPr>
        <p:blipFill>
          <a:blip r:embed="rId31" cstate="print"/>
          <a:srcRect/>
          <a:stretch>
            <a:fillRect/>
          </a:stretch>
        </p:blipFill>
        <p:spPr bwMode="auto">
          <a:xfrm>
            <a:off x="2535238" y="846138"/>
            <a:ext cx="1335087" cy="428625"/>
          </a:xfrm>
          <a:prstGeom prst="rect">
            <a:avLst/>
          </a:prstGeom>
          <a:noFill/>
          <a:ln w="9525">
            <a:noFill/>
            <a:miter lim="800000"/>
            <a:headEnd/>
            <a:tailEnd/>
          </a:ln>
        </p:spPr>
      </p:pic>
      <p:pic>
        <p:nvPicPr>
          <p:cNvPr id="19490" name="Picture 45"/>
          <p:cNvPicPr>
            <a:picLocks noChangeAspect="1" noChangeArrowheads="1"/>
          </p:cNvPicPr>
          <p:nvPr/>
        </p:nvPicPr>
        <p:blipFill>
          <a:blip r:embed="rId32" cstate="print"/>
          <a:srcRect/>
          <a:stretch>
            <a:fillRect/>
          </a:stretch>
        </p:blipFill>
        <p:spPr bwMode="auto">
          <a:xfrm>
            <a:off x="1874838" y="3538538"/>
            <a:ext cx="1028700" cy="903287"/>
          </a:xfrm>
          <a:prstGeom prst="rect">
            <a:avLst/>
          </a:prstGeom>
          <a:noFill/>
          <a:ln w="9525">
            <a:noFill/>
            <a:miter lim="800000"/>
            <a:headEnd/>
            <a:tailEnd/>
          </a:ln>
        </p:spPr>
      </p:pic>
      <p:pic>
        <p:nvPicPr>
          <p:cNvPr id="19491" name="Picture 47"/>
          <p:cNvPicPr>
            <a:picLocks noChangeAspect="1" noChangeArrowheads="1"/>
          </p:cNvPicPr>
          <p:nvPr/>
        </p:nvPicPr>
        <p:blipFill>
          <a:blip r:embed="rId33" cstate="print"/>
          <a:srcRect/>
          <a:stretch>
            <a:fillRect/>
          </a:stretch>
        </p:blipFill>
        <p:spPr bwMode="auto">
          <a:xfrm>
            <a:off x="1622425" y="2178050"/>
            <a:ext cx="1266825" cy="409575"/>
          </a:xfrm>
          <a:prstGeom prst="rect">
            <a:avLst/>
          </a:prstGeom>
          <a:noFill/>
          <a:ln w="9525">
            <a:noFill/>
            <a:miter lim="800000"/>
            <a:headEnd/>
            <a:tailEnd/>
          </a:ln>
        </p:spPr>
      </p:pic>
      <p:pic>
        <p:nvPicPr>
          <p:cNvPr id="19492" name="Picture 18" descr="http://tbn0.google.com/images?q=tbn:ylwf-XkJVe34QM:http://www.maip.com/media/images/Google%2520Logo.jpg">
            <a:hlinkClick r:id="rId34"/>
          </p:cNvPr>
          <p:cNvPicPr>
            <a:picLocks noChangeAspect="1" noChangeArrowheads="1"/>
          </p:cNvPicPr>
          <p:nvPr/>
        </p:nvPicPr>
        <p:blipFill>
          <a:blip r:embed="rId35" cstate="print"/>
          <a:srcRect/>
          <a:stretch>
            <a:fillRect/>
          </a:stretch>
        </p:blipFill>
        <p:spPr bwMode="auto">
          <a:xfrm>
            <a:off x="3544888" y="1330325"/>
            <a:ext cx="1390650" cy="555625"/>
          </a:xfrm>
          <a:prstGeom prst="rect">
            <a:avLst/>
          </a:prstGeom>
          <a:noFill/>
          <a:ln w="9525">
            <a:noFill/>
            <a:miter lim="800000"/>
            <a:headEnd/>
            <a:tailEnd/>
          </a:ln>
        </p:spPr>
      </p:pic>
      <p:pic>
        <p:nvPicPr>
          <p:cNvPr id="19493" name="Picture 13"/>
          <p:cNvPicPr>
            <a:picLocks noChangeAspect="1" noChangeArrowheads="1"/>
          </p:cNvPicPr>
          <p:nvPr/>
        </p:nvPicPr>
        <p:blipFill>
          <a:blip r:embed="rId36" cstate="print"/>
          <a:srcRect/>
          <a:stretch>
            <a:fillRect/>
          </a:stretch>
        </p:blipFill>
        <p:spPr bwMode="auto">
          <a:xfrm>
            <a:off x="5248275" y="1538288"/>
            <a:ext cx="1209675" cy="971550"/>
          </a:xfrm>
          <a:prstGeom prst="rect">
            <a:avLst/>
          </a:prstGeom>
          <a:noFill/>
          <a:ln w="9525">
            <a:noFill/>
            <a:miter lim="800000"/>
            <a:headEnd/>
            <a:tailEnd/>
          </a:ln>
        </p:spPr>
      </p:pic>
      <p:pic>
        <p:nvPicPr>
          <p:cNvPr id="19494" name="Picture 15"/>
          <p:cNvPicPr>
            <a:picLocks noChangeAspect="1" noChangeArrowheads="1"/>
          </p:cNvPicPr>
          <p:nvPr/>
        </p:nvPicPr>
        <p:blipFill>
          <a:blip r:embed="rId37" cstate="print"/>
          <a:srcRect/>
          <a:stretch>
            <a:fillRect/>
          </a:stretch>
        </p:blipFill>
        <p:spPr bwMode="auto">
          <a:xfrm>
            <a:off x="3038475" y="2765425"/>
            <a:ext cx="1047750" cy="695325"/>
          </a:xfrm>
          <a:prstGeom prst="rect">
            <a:avLst/>
          </a:prstGeom>
          <a:noFill/>
          <a:ln w="9525">
            <a:noFill/>
            <a:miter lim="800000"/>
            <a:headEnd/>
            <a:tailEnd/>
          </a:ln>
        </p:spPr>
      </p:pic>
      <p:pic>
        <p:nvPicPr>
          <p:cNvPr id="19495" name="Picture 22"/>
          <p:cNvPicPr>
            <a:picLocks noChangeAspect="1" noChangeArrowheads="1"/>
          </p:cNvPicPr>
          <p:nvPr/>
        </p:nvPicPr>
        <p:blipFill>
          <a:blip r:embed="rId38" cstate="print"/>
          <a:srcRect/>
          <a:stretch>
            <a:fillRect/>
          </a:stretch>
        </p:blipFill>
        <p:spPr bwMode="auto">
          <a:xfrm>
            <a:off x="4805363" y="817563"/>
            <a:ext cx="1047750" cy="476250"/>
          </a:xfrm>
          <a:prstGeom prst="rect">
            <a:avLst/>
          </a:prstGeom>
          <a:noFill/>
          <a:ln w="9525">
            <a:noFill/>
            <a:miter lim="800000"/>
            <a:headEnd/>
            <a:tailEnd/>
          </a:ln>
        </p:spPr>
      </p:pic>
      <p:pic>
        <p:nvPicPr>
          <p:cNvPr id="19496" name="Picture 30"/>
          <p:cNvPicPr>
            <a:picLocks noChangeAspect="1" noChangeArrowheads="1"/>
          </p:cNvPicPr>
          <p:nvPr/>
        </p:nvPicPr>
        <p:blipFill>
          <a:blip r:embed="rId39" cstate="print"/>
          <a:srcRect/>
          <a:stretch>
            <a:fillRect/>
          </a:stretch>
        </p:blipFill>
        <p:spPr bwMode="auto">
          <a:xfrm>
            <a:off x="6353175" y="2692400"/>
            <a:ext cx="1209675" cy="485775"/>
          </a:xfrm>
          <a:prstGeom prst="rect">
            <a:avLst/>
          </a:prstGeom>
          <a:noFill/>
          <a:ln w="9525">
            <a:noFill/>
            <a:miter lim="800000"/>
            <a:headEnd/>
            <a:tailEnd/>
          </a:ln>
        </p:spPr>
      </p:pic>
      <p:pic>
        <p:nvPicPr>
          <p:cNvPr id="19497" name="Picture 46"/>
          <p:cNvPicPr>
            <a:picLocks noChangeAspect="1" noChangeArrowheads="1"/>
          </p:cNvPicPr>
          <p:nvPr/>
        </p:nvPicPr>
        <p:blipFill>
          <a:blip r:embed="rId40" cstate="print"/>
          <a:srcRect/>
          <a:stretch>
            <a:fillRect/>
          </a:stretch>
        </p:blipFill>
        <p:spPr bwMode="auto">
          <a:xfrm>
            <a:off x="4295775" y="2309813"/>
            <a:ext cx="1019175" cy="1228725"/>
          </a:xfrm>
          <a:prstGeom prst="rect">
            <a:avLst/>
          </a:prstGeom>
          <a:noFill/>
          <a:ln w="9525">
            <a:noFill/>
            <a:miter lim="800000"/>
            <a:headEnd/>
            <a:tailEnd/>
          </a:ln>
        </p:spPr>
      </p:pic>
      <p:pic>
        <p:nvPicPr>
          <p:cNvPr id="19498" name="Picture 22" descr="Yahoo!"/>
          <p:cNvPicPr>
            <a:picLocks noChangeAspect="1" noChangeArrowheads="1"/>
          </p:cNvPicPr>
          <p:nvPr/>
        </p:nvPicPr>
        <p:blipFill>
          <a:blip r:embed="rId41" cstate="print"/>
          <a:srcRect/>
          <a:stretch>
            <a:fillRect/>
          </a:stretch>
        </p:blipFill>
        <p:spPr bwMode="auto">
          <a:xfrm>
            <a:off x="3079750" y="2060575"/>
            <a:ext cx="1387475" cy="490538"/>
          </a:xfrm>
          <a:prstGeom prst="rect">
            <a:avLst/>
          </a:prstGeom>
          <a:noFill/>
          <a:ln w="9525">
            <a:noFill/>
            <a:miter lim="800000"/>
            <a:headEnd/>
            <a:tailEnd/>
          </a:ln>
        </p:spPr>
      </p:pic>
      <p:pic>
        <p:nvPicPr>
          <p:cNvPr id="19499" name="Picture 23"/>
          <p:cNvPicPr>
            <a:picLocks noChangeAspect="1" noChangeArrowheads="1"/>
          </p:cNvPicPr>
          <p:nvPr/>
        </p:nvPicPr>
        <p:blipFill>
          <a:blip r:embed="rId42" cstate="print"/>
          <a:srcRect/>
          <a:stretch>
            <a:fillRect/>
          </a:stretch>
        </p:blipFill>
        <p:spPr bwMode="auto">
          <a:xfrm>
            <a:off x="7734300" y="3384550"/>
            <a:ext cx="1409700" cy="1409700"/>
          </a:xfrm>
          <a:prstGeom prst="rect">
            <a:avLst/>
          </a:prstGeom>
          <a:noFill/>
          <a:ln w="9525">
            <a:noFill/>
            <a:miter lim="800000"/>
            <a:headEnd/>
            <a:tailEnd/>
          </a:ln>
        </p:spPr>
      </p:pic>
      <p:pic>
        <p:nvPicPr>
          <p:cNvPr id="19500" name="Picture 25"/>
          <p:cNvPicPr>
            <a:picLocks noChangeAspect="1" noChangeArrowheads="1"/>
          </p:cNvPicPr>
          <p:nvPr/>
        </p:nvPicPr>
        <p:blipFill>
          <a:blip r:embed="rId43" cstate="print"/>
          <a:srcRect/>
          <a:stretch>
            <a:fillRect/>
          </a:stretch>
        </p:blipFill>
        <p:spPr bwMode="auto">
          <a:xfrm>
            <a:off x="7258050" y="3384550"/>
            <a:ext cx="1428750" cy="342900"/>
          </a:xfrm>
          <a:prstGeom prst="rect">
            <a:avLst/>
          </a:prstGeom>
          <a:noFill/>
          <a:ln w="9525">
            <a:noFill/>
            <a:miter lim="800000"/>
            <a:headEnd/>
            <a:tailEnd/>
          </a:ln>
        </p:spPr>
      </p:pic>
      <p:pic>
        <p:nvPicPr>
          <p:cNvPr id="19501" name="Picture 35"/>
          <p:cNvPicPr>
            <a:picLocks noChangeAspect="1" noChangeArrowheads="1"/>
          </p:cNvPicPr>
          <p:nvPr/>
        </p:nvPicPr>
        <p:blipFill>
          <a:blip r:embed="rId44" cstate="print"/>
          <a:srcRect/>
          <a:stretch>
            <a:fillRect/>
          </a:stretch>
        </p:blipFill>
        <p:spPr bwMode="auto">
          <a:xfrm>
            <a:off x="7907338" y="1225550"/>
            <a:ext cx="990600" cy="990600"/>
          </a:xfrm>
          <a:prstGeom prst="rect">
            <a:avLst/>
          </a:prstGeom>
          <a:noFill/>
          <a:ln w="9525">
            <a:noFill/>
            <a:miter lim="800000"/>
            <a:headEnd/>
            <a:tailEnd/>
          </a:ln>
        </p:spPr>
      </p:pic>
      <p:pic>
        <p:nvPicPr>
          <p:cNvPr id="19502" name="Picture 43"/>
          <p:cNvPicPr>
            <a:picLocks noChangeAspect="1" noChangeArrowheads="1"/>
          </p:cNvPicPr>
          <p:nvPr/>
        </p:nvPicPr>
        <p:blipFill>
          <a:blip r:embed="rId45" cstate="print"/>
          <a:srcRect/>
          <a:stretch>
            <a:fillRect/>
          </a:stretch>
        </p:blipFill>
        <p:spPr bwMode="auto">
          <a:xfrm>
            <a:off x="7734300" y="139700"/>
            <a:ext cx="1228725" cy="1000125"/>
          </a:xfrm>
          <a:prstGeom prst="rect">
            <a:avLst/>
          </a:prstGeom>
          <a:noFill/>
          <a:ln w="9525">
            <a:noFill/>
            <a:miter lim="800000"/>
            <a:headEnd/>
            <a:tailEnd/>
          </a:ln>
        </p:spPr>
      </p:pic>
      <p:pic>
        <p:nvPicPr>
          <p:cNvPr id="19503" name="Picture 2"/>
          <p:cNvPicPr>
            <a:picLocks noChangeAspect="1" noChangeArrowheads="1"/>
          </p:cNvPicPr>
          <p:nvPr/>
        </p:nvPicPr>
        <p:blipFill>
          <a:blip r:embed="rId46" cstate="print"/>
          <a:srcRect/>
          <a:stretch>
            <a:fillRect/>
          </a:stretch>
        </p:blipFill>
        <p:spPr bwMode="auto">
          <a:xfrm>
            <a:off x="7907338" y="1898650"/>
            <a:ext cx="962025" cy="1304925"/>
          </a:xfrm>
          <a:prstGeom prst="rect">
            <a:avLst/>
          </a:prstGeom>
          <a:noFill/>
          <a:ln w="9525">
            <a:noFill/>
            <a:miter lim="800000"/>
            <a:headEnd/>
            <a:tailEnd/>
          </a:ln>
        </p:spPr>
      </p:pic>
      <p:pic>
        <p:nvPicPr>
          <p:cNvPr id="19504" name="Picture 7"/>
          <p:cNvPicPr>
            <a:picLocks noChangeAspect="1" noChangeArrowheads="1"/>
          </p:cNvPicPr>
          <p:nvPr/>
        </p:nvPicPr>
        <p:blipFill>
          <a:blip r:embed="rId4" cstate="print"/>
          <a:srcRect/>
          <a:stretch>
            <a:fillRect/>
          </a:stretch>
        </p:blipFill>
        <p:spPr bwMode="auto">
          <a:xfrm>
            <a:off x="6235700" y="144463"/>
            <a:ext cx="1428750" cy="28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1"/>
          <p:cNvSpPr>
            <a:spLocks noGrp="1"/>
          </p:cNvSpPr>
          <p:nvPr>
            <p:ph type="sldNum" sz="quarter" idx="10"/>
          </p:nvPr>
        </p:nvSpPr>
        <p:spPr>
          <a:noFill/>
        </p:spPr>
        <p:txBody>
          <a:bodyPr/>
          <a:lstStyle/>
          <a:p>
            <a:fld id="{1CDAB593-6375-4522-964C-7786334D2764}" type="slidenum">
              <a:rPr lang="en-US" smtClean="0"/>
              <a:pPr/>
              <a:t>4</a:t>
            </a:fld>
            <a:endParaRPr lang="en-US" sz="1400" smtClean="0"/>
          </a:p>
        </p:txBody>
      </p:sp>
      <p:sp>
        <p:nvSpPr>
          <p:cNvPr id="21506" name="Rectangle 100"/>
          <p:cNvSpPr>
            <a:spLocks noChangeArrowheads="1"/>
          </p:cNvSpPr>
          <p:nvPr/>
        </p:nvSpPr>
        <p:spPr bwMode="auto">
          <a:xfrm>
            <a:off x="2768600" y="147638"/>
            <a:ext cx="3584575" cy="900112"/>
          </a:xfrm>
          <a:prstGeom prst="rect">
            <a:avLst/>
          </a:prstGeom>
          <a:solidFill>
            <a:srgbClr val="FFFF00"/>
          </a:solidFill>
          <a:ln w="9525">
            <a:solidFill>
              <a:srgbClr val="FFFF00"/>
            </a:solidFill>
            <a:miter lim="800000"/>
            <a:headEnd/>
            <a:tailEnd/>
          </a:ln>
        </p:spPr>
        <p:txBody>
          <a:bodyPr wrap="none" anchor="ctr"/>
          <a:lstStyle/>
          <a:p>
            <a:pPr eaLnBrk="0" hangingPunct="0"/>
            <a:endParaRPr lang="en-US"/>
          </a:p>
        </p:txBody>
      </p:sp>
      <p:sp>
        <p:nvSpPr>
          <p:cNvPr id="21507" name="Title 1"/>
          <p:cNvSpPr>
            <a:spLocks noGrp="1"/>
          </p:cNvSpPr>
          <p:nvPr>
            <p:ph type="title" idx="4294967295"/>
          </p:nvPr>
        </p:nvSpPr>
        <p:spPr>
          <a:xfrm>
            <a:off x="36513" y="0"/>
            <a:ext cx="9069387" cy="1143000"/>
          </a:xfrm>
        </p:spPr>
        <p:txBody>
          <a:bodyPr/>
          <a:lstStyle/>
          <a:p>
            <a:pPr algn="ctr"/>
            <a:r>
              <a:rPr lang="en-US" smtClean="0"/>
              <a:t>Social Impact</a:t>
            </a:r>
          </a:p>
        </p:txBody>
      </p:sp>
      <p:pic>
        <p:nvPicPr>
          <p:cNvPr id="21508" name="Picture 4"/>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21509" name="Picture 5"/>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21510" name="Picture 6"/>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565900" y="-1422400"/>
            <a:ext cx="1428750" cy="285750"/>
          </a:xfrm>
          <a:prstGeom prst="rect">
            <a:avLst/>
          </a:prstGeom>
          <a:noFill/>
          <a:ln w="9525">
            <a:noFill/>
            <a:miter lim="800000"/>
            <a:headEnd/>
            <a:tailEnd/>
          </a:ln>
        </p:spPr>
      </p:pic>
      <p:pic>
        <p:nvPicPr>
          <p:cNvPr id="21512" name="Picture 91"/>
          <p:cNvPicPr>
            <a:picLocks noChangeAspect="1" noChangeArrowheads="1"/>
          </p:cNvPicPr>
          <p:nvPr/>
        </p:nvPicPr>
        <p:blipFill>
          <a:blip r:embed="rId3"/>
          <a:srcRect/>
          <a:stretch>
            <a:fillRect/>
          </a:stretch>
        </p:blipFill>
        <p:spPr bwMode="auto">
          <a:xfrm>
            <a:off x="4495800" y="3432175"/>
            <a:ext cx="9525" cy="9525"/>
          </a:xfrm>
          <a:prstGeom prst="rect">
            <a:avLst/>
          </a:prstGeom>
          <a:noFill/>
          <a:ln w="9525">
            <a:noFill/>
            <a:miter lim="800000"/>
            <a:headEnd/>
            <a:tailEnd/>
          </a:ln>
        </p:spPr>
      </p:pic>
      <p:pic>
        <p:nvPicPr>
          <p:cNvPr id="21513" name="Picture 92"/>
          <p:cNvPicPr>
            <a:picLocks noChangeAspect="1" noChangeArrowheads="1"/>
          </p:cNvPicPr>
          <p:nvPr/>
        </p:nvPicPr>
        <p:blipFill>
          <a:blip r:embed="rId3"/>
          <a:srcRect/>
          <a:stretch>
            <a:fillRect/>
          </a:stretch>
        </p:blipFill>
        <p:spPr bwMode="auto">
          <a:xfrm>
            <a:off x="4495800" y="3432175"/>
            <a:ext cx="9525" cy="9525"/>
          </a:xfrm>
          <a:prstGeom prst="rect">
            <a:avLst/>
          </a:prstGeom>
          <a:noFill/>
          <a:ln w="9525">
            <a:noFill/>
            <a:miter lim="800000"/>
            <a:headEnd/>
            <a:tailEnd/>
          </a:ln>
        </p:spPr>
      </p:pic>
      <p:pic>
        <p:nvPicPr>
          <p:cNvPr id="21514" name="Picture 93"/>
          <p:cNvPicPr>
            <a:picLocks noChangeAspect="1" noChangeArrowheads="1"/>
          </p:cNvPicPr>
          <p:nvPr/>
        </p:nvPicPr>
        <p:blipFill>
          <a:blip r:embed="rId3"/>
          <a:srcRect/>
          <a:stretch>
            <a:fillRect/>
          </a:stretch>
        </p:blipFill>
        <p:spPr bwMode="auto">
          <a:xfrm>
            <a:off x="4495800" y="3432175"/>
            <a:ext cx="9525" cy="9525"/>
          </a:xfrm>
          <a:prstGeom prst="rect">
            <a:avLst/>
          </a:prstGeom>
          <a:noFill/>
          <a:ln w="9525">
            <a:noFill/>
            <a:miter lim="800000"/>
            <a:headEnd/>
            <a:tailEnd/>
          </a:ln>
        </p:spPr>
      </p:pic>
      <p:pic>
        <p:nvPicPr>
          <p:cNvPr id="21515" name="Picture 34" descr="Skype"/>
          <p:cNvPicPr>
            <a:picLocks noChangeAspect="1" noChangeArrowheads="1"/>
          </p:cNvPicPr>
          <p:nvPr/>
        </p:nvPicPr>
        <p:blipFill>
          <a:blip r:embed="rId5" cstate="print"/>
          <a:srcRect/>
          <a:stretch>
            <a:fillRect/>
          </a:stretch>
        </p:blipFill>
        <p:spPr bwMode="auto">
          <a:xfrm>
            <a:off x="5449888" y="1762125"/>
            <a:ext cx="1211262" cy="600075"/>
          </a:xfrm>
          <a:prstGeom prst="rect">
            <a:avLst/>
          </a:prstGeom>
          <a:noFill/>
          <a:ln w="9525">
            <a:noFill/>
            <a:miter lim="800000"/>
            <a:headEnd/>
            <a:tailEnd/>
          </a:ln>
        </p:spPr>
      </p:pic>
      <p:pic>
        <p:nvPicPr>
          <p:cNvPr id="21516" name="Picture 44" descr="From collectibles to cars, buy and sell all kinds of items on eBay">
            <a:hlinkClick r:id="rId6"/>
          </p:cNvPr>
          <p:cNvPicPr>
            <a:picLocks noChangeAspect="1" noChangeArrowheads="1"/>
          </p:cNvPicPr>
          <p:nvPr/>
        </p:nvPicPr>
        <p:blipFill>
          <a:blip r:embed="rId7" cstate="print"/>
          <a:srcRect/>
          <a:stretch>
            <a:fillRect/>
          </a:stretch>
        </p:blipFill>
        <p:spPr bwMode="auto">
          <a:xfrm>
            <a:off x="6048375" y="998538"/>
            <a:ext cx="1047750" cy="428625"/>
          </a:xfrm>
          <a:prstGeom prst="rect">
            <a:avLst/>
          </a:prstGeom>
          <a:noFill/>
          <a:ln w="9525">
            <a:noFill/>
            <a:miter lim="800000"/>
            <a:headEnd/>
            <a:tailEnd/>
          </a:ln>
        </p:spPr>
      </p:pic>
      <p:pic>
        <p:nvPicPr>
          <p:cNvPr id="21517" name="Picture 31" descr="MySpace"/>
          <p:cNvPicPr>
            <a:picLocks noChangeAspect="1" noChangeArrowheads="1"/>
          </p:cNvPicPr>
          <p:nvPr/>
        </p:nvPicPr>
        <p:blipFill>
          <a:blip r:embed="rId8" cstate="print"/>
          <a:srcRect/>
          <a:stretch>
            <a:fillRect/>
          </a:stretch>
        </p:blipFill>
        <p:spPr bwMode="auto">
          <a:xfrm>
            <a:off x="1693863" y="2165350"/>
            <a:ext cx="1652587" cy="782638"/>
          </a:xfrm>
          <a:prstGeom prst="rect">
            <a:avLst/>
          </a:prstGeom>
          <a:noFill/>
          <a:ln w="9525">
            <a:noFill/>
            <a:miter lim="800000"/>
            <a:headEnd/>
            <a:tailEnd/>
          </a:ln>
        </p:spPr>
      </p:pic>
      <p:pic>
        <p:nvPicPr>
          <p:cNvPr id="21518" name="Picture 28" descr="http://tbn0.google.com/images?q=tbn:APoWGQfFEyADBM:http://bp0.blogger.com/_wFr5PPBBpLU/RsLIUREjrSI/AAAAAAAABro/iUx8ApRGQzM/s400/wikipedia%2B1.bmp">
            <a:hlinkClick r:id="rId9"/>
          </p:cNvPr>
          <p:cNvPicPr>
            <a:picLocks noChangeAspect="1" noChangeArrowheads="1"/>
          </p:cNvPicPr>
          <p:nvPr/>
        </p:nvPicPr>
        <p:blipFill>
          <a:blip r:embed="rId10" cstate="print"/>
          <a:srcRect/>
          <a:stretch>
            <a:fillRect/>
          </a:stretch>
        </p:blipFill>
        <p:spPr bwMode="auto">
          <a:xfrm>
            <a:off x="4308475" y="1849438"/>
            <a:ext cx="965200" cy="1185862"/>
          </a:xfrm>
          <a:prstGeom prst="rect">
            <a:avLst/>
          </a:prstGeom>
          <a:noFill/>
          <a:ln w="9525">
            <a:noFill/>
            <a:miter lim="800000"/>
            <a:headEnd/>
            <a:tailEnd/>
          </a:ln>
        </p:spPr>
      </p:pic>
      <p:pic>
        <p:nvPicPr>
          <p:cNvPr id="21519" name="Picture 42" descr="FlickrBlog">
            <a:hlinkClick r:id="rId11"/>
          </p:cNvPr>
          <p:cNvPicPr>
            <a:picLocks noChangeAspect="1" noChangeArrowheads="1"/>
          </p:cNvPicPr>
          <p:nvPr/>
        </p:nvPicPr>
        <p:blipFill>
          <a:blip r:embed="rId12" cstate="print"/>
          <a:srcRect/>
          <a:stretch>
            <a:fillRect/>
          </a:stretch>
        </p:blipFill>
        <p:spPr bwMode="auto">
          <a:xfrm>
            <a:off x="3486150" y="3014663"/>
            <a:ext cx="1009650" cy="485775"/>
          </a:xfrm>
          <a:prstGeom prst="rect">
            <a:avLst/>
          </a:prstGeom>
          <a:noFill/>
          <a:ln w="9525">
            <a:noFill/>
            <a:miter lim="800000"/>
            <a:headEnd/>
            <a:tailEnd/>
          </a:ln>
        </p:spPr>
      </p:pic>
      <p:pic>
        <p:nvPicPr>
          <p:cNvPr id="21520" name="Picture 88"/>
          <p:cNvPicPr>
            <a:picLocks noChangeAspect="1" noChangeArrowheads="1"/>
          </p:cNvPicPr>
          <p:nvPr/>
        </p:nvPicPr>
        <p:blipFill>
          <a:blip r:embed="rId13" cstate="print"/>
          <a:srcRect/>
          <a:stretch>
            <a:fillRect/>
          </a:stretch>
        </p:blipFill>
        <p:spPr bwMode="auto">
          <a:xfrm>
            <a:off x="2438400" y="858838"/>
            <a:ext cx="990600" cy="990600"/>
          </a:xfrm>
          <a:prstGeom prst="rect">
            <a:avLst/>
          </a:prstGeom>
          <a:noFill/>
          <a:ln w="9525">
            <a:noFill/>
            <a:miter lim="800000"/>
            <a:headEnd/>
            <a:tailEnd/>
          </a:ln>
        </p:spPr>
      </p:pic>
      <p:pic>
        <p:nvPicPr>
          <p:cNvPr id="21521" name="Picture 96"/>
          <p:cNvPicPr>
            <a:picLocks noChangeAspect="1" noChangeArrowheads="1"/>
          </p:cNvPicPr>
          <p:nvPr/>
        </p:nvPicPr>
        <p:blipFill>
          <a:blip r:embed="rId14" cstate="print"/>
          <a:srcRect/>
          <a:stretch>
            <a:fillRect/>
          </a:stretch>
        </p:blipFill>
        <p:spPr bwMode="auto">
          <a:xfrm>
            <a:off x="5438775" y="2708275"/>
            <a:ext cx="914400" cy="914400"/>
          </a:xfrm>
          <a:prstGeom prst="rect">
            <a:avLst/>
          </a:prstGeom>
          <a:noFill/>
          <a:ln w="9525">
            <a:noFill/>
            <a:miter lim="800000"/>
            <a:headEnd/>
            <a:tailEnd/>
          </a:ln>
        </p:spPr>
      </p:pic>
      <p:pic>
        <p:nvPicPr>
          <p:cNvPr id="21522" name="Picture 98"/>
          <p:cNvPicPr>
            <a:picLocks noChangeAspect="1" noChangeArrowheads="1"/>
          </p:cNvPicPr>
          <p:nvPr/>
        </p:nvPicPr>
        <p:blipFill>
          <a:blip r:embed="rId15" cstate="print"/>
          <a:srcRect/>
          <a:stretch>
            <a:fillRect/>
          </a:stretch>
        </p:blipFill>
        <p:spPr bwMode="auto">
          <a:xfrm>
            <a:off x="4111625" y="5392738"/>
            <a:ext cx="2305050" cy="628650"/>
          </a:xfrm>
          <a:prstGeom prst="rect">
            <a:avLst/>
          </a:prstGeom>
          <a:noFill/>
          <a:ln w="9525">
            <a:noFill/>
            <a:miter lim="800000"/>
            <a:headEnd/>
            <a:tailEnd/>
          </a:ln>
        </p:spPr>
      </p:pic>
      <p:pic>
        <p:nvPicPr>
          <p:cNvPr id="21523" name="Picture 83"/>
          <p:cNvPicPr>
            <a:picLocks noChangeAspect="1" noChangeArrowheads="1"/>
          </p:cNvPicPr>
          <p:nvPr/>
        </p:nvPicPr>
        <p:blipFill>
          <a:blip r:embed="rId16" cstate="print"/>
          <a:srcRect/>
          <a:stretch>
            <a:fillRect/>
          </a:stretch>
        </p:blipFill>
        <p:spPr bwMode="auto">
          <a:xfrm>
            <a:off x="371475" y="4945063"/>
            <a:ext cx="1504950" cy="514350"/>
          </a:xfrm>
          <a:prstGeom prst="rect">
            <a:avLst/>
          </a:prstGeom>
          <a:noFill/>
          <a:ln w="9525">
            <a:noFill/>
            <a:miter lim="800000"/>
            <a:headEnd/>
            <a:tailEnd/>
          </a:ln>
        </p:spPr>
      </p:pic>
      <p:pic>
        <p:nvPicPr>
          <p:cNvPr id="21524" name="Picture 85"/>
          <p:cNvPicPr>
            <a:picLocks noChangeAspect="1" noChangeArrowheads="1"/>
          </p:cNvPicPr>
          <p:nvPr/>
        </p:nvPicPr>
        <p:blipFill>
          <a:blip r:embed="rId17" cstate="print"/>
          <a:srcRect/>
          <a:stretch>
            <a:fillRect/>
          </a:stretch>
        </p:blipFill>
        <p:spPr bwMode="auto">
          <a:xfrm>
            <a:off x="4905375" y="6249988"/>
            <a:ext cx="1905000" cy="409575"/>
          </a:xfrm>
          <a:prstGeom prst="rect">
            <a:avLst/>
          </a:prstGeom>
          <a:noFill/>
          <a:ln w="9525">
            <a:noFill/>
            <a:miter lim="800000"/>
            <a:headEnd/>
            <a:tailEnd/>
          </a:ln>
        </p:spPr>
      </p:pic>
      <p:pic>
        <p:nvPicPr>
          <p:cNvPr id="21525" name="Picture 87"/>
          <p:cNvPicPr>
            <a:picLocks noChangeAspect="1" noChangeArrowheads="1"/>
          </p:cNvPicPr>
          <p:nvPr/>
        </p:nvPicPr>
        <p:blipFill>
          <a:blip r:embed="rId18" cstate="print"/>
          <a:srcRect/>
          <a:stretch>
            <a:fillRect/>
          </a:stretch>
        </p:blipFill>
        <p:spPr bwMode="auto">
          <a:xfrm>
            <a:off x="7200900" y="4945063"/>
            <a:ext cx="1905000" cy="1905000"/>
          </a:xfrm>
          <a:prstGeom prst="rect">
            <a:avLst/>
          </a:prstGeom>
          <a:noFill/>
          <a:ln w="9525">
            <a:noFill/>
            <a:miter lim="800000"/>
            <a:headEnd/>
            <a:tailEnd/>
          </a:ln>
        </p:spPr>
      </p:pic>
      <p:pic>
        <p:nvPicPr>
          <p:cNvPr id="21526" name="Picture 99"/>
          <p:cNvPicPr>
            <a:picLocks noChangeAspect="1" noChangeArrowheads="1"/>
          </p:cNvPicPr>
          <p:nvPr/>
        </p:nvPicPr>
        <p:blipFill>
          <a:blip r:embed="rId19" cstate="print"/>
          <a:srcRect/>
          <a:stretch>
            <a:fillRect/>
          </a:stretch>
        </p:blipFill>
        <p:spPr bwMode="auto">
          <a:xfrm>
            <a:off x="1565275" y="6037263"/>
            <a:ext cx="3190875" cy="742950"/>
          </a:xfrm>
          <a:prstGeom prst="rect">
            <a:avLst/>
          </a:prstGeom>
          <a:noFill/>
          <a:ln w="9525">
            <a:noFill/>
            <a:miter lim="800000"/>
            <a:headEnd/>
            <a:tailEnd/>
          </a:ln>
        </p:spPr>
      </p:pic>
      <p:pic>
        <p:nvPicPr>
          <p:cNvPr id="21527" name="Picture 84"/>
          <p:cNvPicPr>
            <a:picLocks noChangeAspect="1" noChangeArrowheads="1"/>
          </p:cNvPicPr>
          <p:nvPr/>
        </p:nvPicPr>
        <p:blipFill>
          <a:blip r:embed="rId20" cstate="print"/>
          <a:srcRect/>
          <a:stretch>
            <a:fillRect/>
          </a:stretch>
        </p:blipFill>
        <p:spPr bwMode="auto">
          <a:xfrm>
            <a:off x="-19050" y="5707063"/>
            <a:ext cx="1181100" cy="1143000"/>
          </a:xfrm>
          <a:prstGeom prst="rect">
            <a:avLst/>
          </a:prstGeom>
          <a:noFill/>
          <a:ln w="9525">
            <a:noFill/>
            <a:miter lim="800000"/>
            <a:headEnd/>
            <a:tailEnd/>
          </a:ln>
        </p:spPr>
      </p:pic>
      <p:pic>
        <p:nvPicPr>
          <p:cNvPr id="21528" name="Picture 89"/>
          <p:cNvPicPr>
            <a:picLocks noChangeAspect="1" noChangeArrowheads="1"/>
          </p:cNvPicPr>
          <p:nvPr/>
        </p:nvPicPr>
        <p:blipFill>
          <a:blip r:embed="rId21" cstate="print"/>
          <a:srcRect/>
          <a:stretch>
            <a:fillRect/>
          </a:stretch>
        </p:blipFill>
        <p:spPr bwMode="auto">
          <a:xfrm>
            <a:off x="7096125" y="5194300"/>
            <a:ext cx="1971675" cy="638175"/>
          </a:xfrm>
          <a:prstGeom prst="rect">
            <a:avLst/>
          </a:prstGeom>
          <a:noFill/>
          <a:ln w="9525">
            <a:noFill/>
            <a:miter lim="800000"/>
            <a:headEnd/>
            <a:tailEnd/>
          </a:ln>
        </p:spPr>
      </p:pic>
      <p:pic>
        <p:nvPicPr>
          <p:cNvPr id="21529" name="Picture 6" descr="http://tbn0.google.com/images?q=tbn:ZiIhGsVpPOO_sM:http://www.costpernews.com/wp-content/uploads/2007/07/itunes-button-logo-300x300.jpg">
            <a:hlinkClick r:id="rId22"/>
          </p:cNvPr>
          <p:cNvPicPr>
            <a:picLocks noChangeAspect="1" noChangeArrowheads="1"/>
          </p:cNvPicPr>
          <p:nvPr/>
        </p:nvPicPr>
        <p:blipFill>
          <a:blip r:embed="rId23" cstate="print"/>
          <a:srcRect/>
          <a:stretch>
            <a:fillRect/>
          </a:stretch>
        </p:blipFill>
        <p:spPr bwMode="auto">
          <a:xfrm>
            <a:off x="1341438" y="26988"/>
            <a:ext cx="1096962" cy="1116012"/>
          </a:xfrm>
          <a:prstGeom prst="rect">
            <a:avLst/>
          </a:prstGeom>
          <a:noFill/>
          <a:ln w="9525">
            <a:noFill/>
            <a:miter lim="800000"/>
            <a:headEnd/>
            <a:tailEnd/>
          </a:ln>
        </p:spPr>
      </p:pic>
      <p:pic>
        <p:nvPicPr>
          <p:cNvPr id="21530" name="Picture 79"/>
          <p:cNvPicPr>
            <a:picLocks noChangeAspect="1" noChangeArrowheads="1"/>
          </p:cNvPicPr>
          <p:nvPr/>
        </p:nvPicPr>
        <p:blipFill>
          <a:blip r:embed="rId24" cstate="print"/>
          <a:srcRect/>
          <a:stretch>
            <a:fillRect/>
          </a:stretch>
        </p:blipFill>
        <p:spPr bwMode="auto">
          <a:xfrm>
            <a:off x="7319963" y="2614613"/>
            <a:ext cx="1152525" cy="1228725"/>
          </a:xfrm>
          <a:prstGeom prst="rect">
            <a:avLst/>
          </a:prstGeom>
          <a:noFill/>
          <a:ln w="9525">
            <a:noFill/>
            <a:miter lim="800000"/>
            <a:headEnd/>
            <a:tailEnd/>
          </a:ln>
        </p:spPr>
      </p:pic>
      <p:pic>
        <p:nvPicPr>
          <p:cNvPr id="21531" name="Picture 4" descr="http://tbn0.google.com/images?q=tbn:TgUzsz98HBxf1M:http://www.davidskul.com/images/blogger-logo.jpg">
            <a:hlinkClick r:id="rId25"/>
          </p:cNvPr>
          <p:cNvPicPr>
            <a:picLocks noChangeAspect="1" noChangeArrowheads="1"/>
          </p:cNvPicPr>
          <p:nvPr/>
        </p:nvPicPr>
        <p:blipFill>
          <a:blip r:embed="rId26" cstate="print"/>
          <a:srcRect/>
          <a:stretch>
            <a:fillRect/>
          </a:stretch>
        </p:blipFill>
        <p:spPr bwMode="auto">
          <a:xfrm>
            <a:off x="331788" y="1492250"/>
            <a:ext cx="514350" cy="509588"/>
          </a:xfrm>
          <a:prstGeom prst="rect">
            <a:avLst/>
          </a:prstGeom>
          <a:noFill/>
          <a:ln w="9525">
            <a:noFill/>
            <a:miter lim="800000"/>
            <a:headEnd/>
            <a:tailEnd/>
          </a:ln>
        </p:spPr>
      </p:pic>
      <p:pic>
        <p:nvPicPr>
          <p:cNvPr id="21532" name="Picture 8" descr="http://tbn0.google.com/images?q=tbn:hn-3NhLDQQZjjM:http://simonchristy.com/uploaded_images/napster-logo-718698.jpg">
            <a:hlinkClick r:id="rId27"/>
          </p:cNvPr>
          <p:cNvPicPr>
            <a:picLocks noChangeAspect="1" noChangeArrowheads="1"/>
          </p:cNvPicPr>
          <p:nvPr/>
        </p:nvPicPr>
        <p:blipFill>
          <a:blip r:embed="rId28" cstate="print"/>
          <a:srcRect/>
          <a:stretch>
            <a:fillRect/>
          </a:stretch>
        </p:blipFill>
        <p:spPr bwMode="auto">
          <a:xfrm>
            <a:off x="1854200" y="4452938"/>
            <a:ext cx="898525" cy="860425"/>
          </a:xfrm>
          <a:prstGeom prst="rect">
            <a:avLst/>
          </a:prstGeom>
          <a:noFill/>
          <a:ln w="9525">
            <a:noFill/>
            <a:miter lim="800000"/>
            <a:headEnd/>
            <a:tailEnd/>
          </a:ln>
        </p:spPr>
      </p:pic>
      <p:pic>
        <p:nvPicPr>
          <p:cNvPr id="21533" name="Picture 94"/>
          <p:cNvPicPr>
            <a:picLocks noChangeAspect="1" noChangeArrowheads="1"/>
          </p:cNvPicPr>
          <p:nvPr/>
        </p:nvPicPr>
        <p:blipFill>
          <a:blip r:embed="rId29" cstate="print"/>
          <a:srcRect/>
          <a:stretch>
            <a:fillRect/>
          </a:stretch>
        </p:blipFill>
        <p:spPr bwMode="auto">
          <a:xfrm>
            <a:off x="3049588" y="4592638"/>
            <a:ext cx="1741487" cy="723900"/>
          </a:xfrm>
          <a:prstGeom prst="rect">
            <a:avLst/>
          </a:prstGeom>
          <a:noFill/>
          <a:ln w="9525">
            <a:noFill/>
            <a:miter lim="800000"/>
            <a:headEnd/>
            <a:tailEnd/>
          </a:ln>
        </p:spPr>
      </p:pic>
      <p:pic>
        <p:nvPicPr>
          <p:cNvPr id="21534" name="Picture 80"/>
          <p:cNvPicPr>
            <a:picLocks noChangeAspect="1" noChangeArrowheads="1"/>
          </p:cNvPicPr>
          <p:nvPr/>
        </p:nvPicPr>
        <p:blipFill>
          <a:blip r:embed="rId30" cstate="print"/>
          <a:srcRect/>
          <a:stretch>
            <a:fillRect/>
          </a:stretch>
        </p:blipFill>
        <p:spPr bwMode="auto">
          <a:xfrm>
            <a:off x="331788" y="3789363"/>
            <a:ext cx="1685925" cy="698500"/>
          </a:xfrm>
          <a:prstGeom prst="rect">
            <a:avLst/>
          </a:prstGeom>
          <a:noFill/>
          <a:ln w="9525">
            <a:noFill/>
            <a:miter lim="800000"/>
            <a:headEnd/>
            <a:tailEnd/>
          </a:ln>
        </p:spPr>
      </p:pic>
      <p:pic>
        <p:nvPicPr>
          <p:cNvPr id="21535" name="Picture 97"/>
          <p:cNvPicPr>
            <a:picLocks noChangeAspect="1" noChangeArrowheads="1"/>
          </p:cNvPicPr>
          <p:nvPr/>
        </p:nvPicPr>
        <p:blipFill>
          <a:blip r:embed="rId31" cstate="print"/>
          <a:srcRect/>
          <a:stretch>
            <a:fillRect/>
          </a:stretch>
        </p:blipFill>
        <p:spPr bwMode="auto">
          <a:xfrm>
            <a:off x="36513" y="2536825"/>
            <a:ext cx="1266825" cy="628650"/>
          </a:xfrm>
          <a:prstGeom prst="rect">
            <a:avLst/>
          </a:prstGeom>
          <a:noFill/>
          <a:ln w="9525">
            <a:noFill/>
            <a:miter lim="800000"/>
            <a:headEnd/>
            <a:tailEnd/>
          </a:ln>
        </p:spPr>
      </p:pic>
      <p:pic>
        <p:nvPicPr>
          <p:cNvPr id="21536" name="Picture 86"/>
          <p:cNvPicPr>
            <a:picLocks noChangeAspect="1" noChangeArrowheads="1"/>
          </p:cNvPicPr>
          <p:nvPr/>
        </p:nvPicPr>
        <p:blipFill>
          <a:blip r:embed="rId32" cstate="print"/>
          <a:srcRect/>
          <a:stretch>
            <a:fillRect/>
          </a:stretch>
        </p:blipFill>
        <p:spPr bwMode="auto">
          <a:xfrm>
            <a:off x="6300788" y="4316413"/>
            <a:ext cx="1800225" cy="552450"/>
          </a:xfrm>
          <a:prstGeom prst="rect">
            <a:avLst/>
          </a:prstGeom>
          <a:noFill/>
          <a:ln w="9525">
            <a:noFill/>
            <a:miter lim="800000"/>
            <a:headEnd/>
            <a:tailEnd/>
          </a:ln>
        </p:spPr>
      </p:pic>
      <p:pic>
        <p:nvPicPr>
          <p:cNvPr id="21537" name="Picture 95"/>
          <p:cNvPicPr>
            <a:picLocks noChangeAspect="1" noChangeArrowheads="1"/>
          </p:cNvPicPr>
          <p:nvPr/>
        </p:nvPicPr>
        <p:blipFill>
          <a:blip r:embed="rId33" cstate="print"/>
          <a:srcRect/>
          <a:stretch>
            <a:fillRect/>
          </a:stretch>
        </p:blipFill>
        <p:spPr bwMode="auto">
          <a:xfrm>
            <a:off x="884238" y="1465263"/>
            <a:ext cx="1362075" cy="504825"/>
          </a:xfrm>
          <a:prstGeom prst="rect">
            <a:avLst/>
          </a:prstGeom>
          <a:noFill/>
          <a:ln w="9525">
            <a:noFill/>
            <a:miter lim="800000"/>
            <a:headEnd/>
            <a:tailEnd/>
          </a:ln>
        </p:spPr>
      </p:pic>
      <p:pic>
        <p:nvPicPr>
          <p:cNvPr id="21538" name="Picture 26" descr="http://static.ak.fbcdn.net/images/welcome/welcome_3.gif">
            <a:hlinkClick r:id="rId34"/>
          </p:cNvPr>
          <p:cNvPicPr>
            <a:picLocks noChangeAspect="1" noChangeArrowheads="1"/>
          </p:cNvPicPr>
          <p:nvPr/>
        </p:nvPicPr>
        <p:blipFill>
          <a:blip r:embed="rId35" cstate="print"/>
          <a:srcRect/>
          <a:stretch>
            <a:fillRect/>
          </a:stretch>
        </p:blipFill>
        <p:spPr bwMode="auto">
          <a:xfrm>
            <a:off x="7372350" y="1089025"/>
            <a:ext cx="1152525" cy="673100"/>
          </a:xfrm>
          <a:prstGeom prst="rect">
            <a:avLst/>
          </a:prstGeom>
          <a:noFill/>
          <a:ln w="9525">
            <a:noFill/>
            <a:miter lim="800000"/>
            <a:headEnd/>
            <a:tailEnd/>
          </a:ln>
        </p:spPr>
      </p:pic>
      <p:pic>
        <p:nvPicPr>
          <p:cNvPr id="21539" name="Picture 10" descr="http://tbn0.google.com/images?q=tbn:uG9PhuBLX4dJJM:http://www.uberreview.com/wp-content/uploads/youtube_logo.jpg">
            <a:hlinkClick r:id="rId36"/>
          </p:cNvPr>
          <p:cNvPicPr>
            <a:picLocks noChangeAspect="1" noChangeArrowheads="1"/>
          </p:cNvPicPr>
          <p:nvPr/>
        </p:nvPicPr>
        <p:blipFill>
          <a:blip r:embed="rId37" cstate="print"/>
          <a:srcRect/>
          <a:stretch>
            <a:fillRect/>
          </a:stretch>
        </p:blipFill>
        <p:spPr bwMode="auto">
          <a:xfrm>
            <a:off x="3916363" y="3424238"/>
            <a:ext cx="1679575" cy="1257300"/>
          </a:xfrm>
          <a:prstGeom prst="rect">
            <a:avLst/>
          </a:prstGeom>
          <a:noFill/>
          <a:ln w="9525">
            <a:noFill/>
            <a:miter lim="800000"/>
            <a:headEnd/>
            <a:tailEnd/>
          </a:ln>
        </p:spPr>
      </p:pic>
      <p:pic>
        <p:nvPicPr>
          <p:cNvPr id="21540" name="Picture 78"/>
          <p:cNvPicPr>
            <a:picLocks noChangeAspect="1" noChangeArrowheads="1"/>
          </p:cNvPicPr>
          <p:nvPr/>
        </p:nvPicPr>
        <p:blipFill>
          <a:blip r:embed="rId38" cstate="print"/>
          <a:srcRect/>
          <a:stretch>
            <a:fillRect/>
          </a:stretch>
        </p:blipFill>
        <p:spPr bwMode="auto">
          <a:xfrm>
            <a:off x="7319963" y="2001838"/>
            <a:ext cx="1509712" cy="411162"/>
          </a:xfrm>
          <a:prstGeom prst="rect">
            <a:avLst/>
          </a:prstGeom>
          <a:noFill/>
          <a:ln w="9525">
            <a:noFill/>
            <a:miter lim="800000"/>
            <a:headEnd/>
            <a:tailEnd/>
          </a:ln>
        </p:spPr>
      </p:pic>
      <p:pic>
        <p:nvPicPr>
          <p:cNvPr id="21541" name="Picture 90"/>
          <p:cNvPicPr>
            <a:picLocks noChangeAspect="1" noChangeArrowheads="1"/>
          </p:cNvPicPr>
          <p:nvPr/>
        </p:nvPicPr>
        <p:blipFill>
          <a:blip r:embed="rId39" cstate="print"/>
          <a:srcRect/>
          <a:stretch>
            <a:fillRect/>
          </a:stretch>
        </p:blipFill>
        <p:spPr bwMode="auto">
          <a:xfrm>
            <a:off x="3756025" y="1143000"/>
            <a:ext cx="2000250" cy="466725"/>
          </a:xfrm>
          <a:prstGeom prst="rect">
            <a:avLst/>
          </a:prstGeom>
          <a:noFill/>
          <a:ln w="9525">
            <a:noFill/>
            <a:miter lim="800000"/>
            <a:headEnd/>
            <a:tailEnd/>
          </a:ln>
        </p:spPr>
      </p:pic>
      <p:pic>
        <p:nvPicPr>
          <p:cNvPr id="21542" name="Picture 81"/>
          <p:cNvPicPr>
            <a:picLocks noChangeAspect="1" noChangeArrowheads="1"/>
          </p:cNvPicPr>
          <p:nvPr/>
        </p:nvPicPr>
        <p:blipFill>
          <a:blip r:embed="rId40" cstate="print"/>
          <a:srcRect/>
          <a:stretch>
            <a:fillRect/>
          </a:stretch>
        </p:blipFill>
        <p:spPr bwMode="auto">
          <a:xfrm>
            <a:off x="1785938" y="3257550"/>
            <a:ext cx="1428750" cy="342900"/>
          </a:xfrm>
          <a:prstGeom prst="rect">
            <a:avLst/>
          </a:prstGeom>
          <a:noFill/>
          <a:ln w="9525">
            <a:noFill/>
            <a:miter lim="800000"/>
            <a:headEnd/>
            <a:tailEnd/>
          </a:ln>
        </p:spPr>
      </p:pic>
      <p:pic>
        <p:nvPicPr>
          <p:cNvPr id="21543" name="Picture 82"/>
          <p:cNvPicPr>
            <a:picLocks noChangeAspect="1" noChangeArrowheads="1"/>
          </p:cNvPicPr>
          <p:nvPr/>
        </p:nvPicPr>
        <p:blipFill>
          <a:blip r:embed="rId41" cstate="print"/>
          <a:srcRect/>
          <a:stretch>
            <a:fillRect/>
          </a:stretch>
        </p:blipFill>
        <p:spPr bwMode="auto">
          <a:xfrm>
            <a:off x="17463" y="315913"/>
            <a:ext cx="1285875" cy="361950"/>
          </a:xfrm>
          <a:prstGeom prst="rect">
            <a:avLst/>
          </a:prstGeom>
          <a:noFill/>
          <a:ln w="9525">
            <a:noFill/>
            <a:miter lim="800000"/>
            <a:headEnd/>
            <a:tailEnd/>
          </a:ln>
        </p:spPr>
      </p:pic>
      <p:pic>
        <p:nvPicPr>
          <p:cNvPr id="21544" name="Picture 124"/>
          <p:cNvPicPr>
            <a:picLocks noChangeAspect="1" noChangeArrowheads="1"/>
          </p:cNvPicPr>
          <p:nvPr/>
        </p:nvPicPr>
        <p:blipFill>
          <a:blip r:embed="rId42" cstate="print"/>
          <a:srcRect/>
          <a:stretch>
            <a:fillRect/>
          </a:stretch>
        </p:blipFill>
        <p:spPr bwMode="auto">
          <a:xfrm>
            <a:off x="6561138" y="334963"/>
            <a:ext cx="1847850" cy="35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ctrTitle"/>
          </p:nvPr>
        </p:nvSpPr>
        <p:spPr>
          <a:xfrm>
            <a:off x="685800" y="2768600"/>
            <a:ext cx="7772400" cy="1470025"/>
          </a:xfrm>
        </p:spPr>
        <p:txBody>
          <a:bodyPr/>
          <a:lstStyle/>
          <a:p>
            <a:pPr algn="ctr"/>
            <a:r>
              <a:rPr lang="en-US" sz="3600" smtClean="0"/>
              <a:t>Three Stories:</a:t>
            </a:r>
            <a:br>
              <a:rPr lang="en-US" sz="3600" smtClean="0"/>
            </a:br>
            <a:r>
              <a:rPr lang="en-US" sz="2800" smtClean="0"/>
              <a:t>Google</a:t>
            </a:r>
            <a:br>
              <a:rPr lang="en-US" sz="2800" smtClean="0"/>
            </a:br>
            <a:r>
              <a:rPr lang="en-US" sz="2800" smtClean="0"/>
              <a:t>Model Checking</a:t>
            </a:r>
            <a:br>
              <a:rPr lang="en-US" sz="2800" smtClean="0"/>
            </a:br>
            <a:r>
              <a:rPr lang="en-US" sz="2800" smtClean="0"/>
              <a:t>Machine Learning</a:t>
            </a:r>
            <a:endParaRPr lang="en-US" sz="2800" b="1"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p:cNvSpPr txBox="1">
            <a:spLocks noGrp="1"/>
          </p:cNvSpPr>
          <p:nvPr/>
        </p:nvSpPr>
        <p:spPr bwMode="auto">
          <a:xfrm>
            <a:off x="3208338" y="6477000"/>
            <a:ext cx="1905000" cy="304800"/>
          </a:xfrm>
          <a:prstGeom prst="rect">
            <a:avLst/>
          </a:prstGeom>
          <a:noFill/>
          <a:ln w="9525">
            <a:noFill/>
            <a:miter lim="800000"/>
            <a:headEnd/>
            <a:tailEnd/>
          </a:ln>
        </p:spPr>
        <p:txBody>
          <a:bodyPr/>
          <a:lstStyle/>
          <a:p>
            <a:pPr algn="ctr" eaLnBrk="0" hangingPunct="0"/>
            <a:fld id="{7AECB9A0-91AE-42D2-B29B-EABB518754D8}" type="slidenum">
              <a:rPr lang="en-US" sz="1000"/>
              <a:pPr algn="ctr" eaLnBrk="0" hangingPunct="0"/>
              <a:t>6</a:t>
            </a:fld>
            <a:endParaRPr lang="en-US" sz="1400"/>
          </a:p>
        </p:txBody>
      </p:sp>
      <p:pic>
        <p:nvPicPr>
          <p:cNvPr id="25602" name="Picture 2"/>
          <p:cNvPicPr>
            <a:picLocks noChangeAspect="1" noChangeArrowheads="1"/>
          </p:cNvPicPr>
          <p:nvPr/>
        </p:nvPicPr>
        <p:blipFill>
          <a:blip r:embed="rId3" cstate="print"/>
          <a:srcRect/>
          <a:stretch>
            <a:fillRect/>
          </a:stretch>
        </p:blipFill>
        <p:spPr bwMode="auto">
          <a:xfrm>
            <a:off x="554038" y="0"/>
            <a:ext cx="8589962" cy="6542088"/>
          </a:xfrm>
          <a:prstGeom prst="rect">
            <a:avLst/>
          </a:prstGeom>
          <a:noFill/>
          <a:ln w="9525">
            <a:noFill/>
            <a:miter lim="800000"/>
            <a:headEnd/>
            <a:tailEnd/>
          </a:ln>
        </p:spPr>
      </p:pic>
      <p:grpSp>
        <p:nvGrpSpPr>
          <p:cNvPr id="2" name="Group 18"/>
          <p:cNvGrpSpPr>
            <a:grpSpLocks/>
          </p:cNvGrpSpPr>
          <p:nvPr/>
        </p:nvGrpSpPr>
        <p:grpSpPr bwMode="auto">
          <a:xfrm>
            <a:off x="1065213" y="3868738"/>
            <a:ext cx="5730875" cy="1509712"/>
            <a:chOff x="671" y="2437"/>
            <a:chExt cx="3610" cy="951"/>
          </a:xfrm>
        </p:grpSpPr>
        <p:sp>
          <p:nvSpPr>
            <p:cNvPr id="25606" name="Oval 8"/>
            <p:cNvSpPr>
              <a:spLocks noChangeArrowheads="1"/>
            </p:cNvSpPr>
            <p:nvPr/>
          </p:nvSpPr>
          <p:spPr bwMode="auto">
            <a:xfrm>
              <a:off x="671" y="2601"/>
              <a:ext cx="1936" cy="680"/>
            </a:xfrm>
            <a:prstGeom prst="ellipse">
              <a:avLst/>
            </a:prstGeom>
            <a:noFill/>
            <a:ln w="38100">
              <a:solidFill>
                <a:srgbClr val="FF0000"/>
              </a:solidFill>
              <a:round/>
              <a:headEnd/>
              <a:tailEnd/>
            </a:ln>
          </p:spPr>
          <p:txBody>
            <a:bodyPr wrap="none" anchor="ctr"/>
            <a:lstStyle/>
            <a:p>
              <a:pPr eaLnBrk="0" hangingPunct="0"/>
              <a:endParaRPr lang="en-US"/>
            </a:p>
          </p:txBody>
        </p:sp>
        <p:pic>
          <p:nvPicPr>
            <p:cNvPr id="25607" name="Picture 9"/>
            <p:cNvPicPr>
              <a:picLocks noChangeAspect="1" noChangeArrowheads="1"/>
            </p:cNvPicPr>
            <p:nvPr/>
          </p:nvPicPr>
          <p:blipFill>
            <a:blip r:embed="rId4" cstate="print"/>
            <a:srcRect/>
            <a:stretch>
              <a:fillRect/>
            </a:stretch>
          </p:blipFill>
          <p:spPr bwMode="auto">
            <a:xfrm>
              <a:off x="2679" y="2438"/>
              <a:ext cx="718" cy="950"/>
            </a:xfrm>
            <a:prstGeom prst="rect">
              <a:avLst/>
            </a:prstGeom>
            <a:noFill/>
            <a:ln w="38100">
              <a:solidFill>
                <a:schemeClr val="tx1"/>
              </a:solidFill>
              <a:miter lim="800000"/>
              <a:headEnd/>
              <a:tailEnd/>
            </a:ln>
          </p:spPr>
        </p:pic>
        <p:sp>
          <p:nvSpPr>
            <p:cNvPr id="25608" name="Text Box 15"/>
            <p:cNvSpPr txBox="1">
              <a:spLocks noChangeArrowheads="1"/>
            </p:cNvSpPr>
            <p:nvPr/>
          </p:nvSpPr>
          <p:spPr bwMode="auto">
            <a:xfrm>
              <a:off x="3437" y="2437"/>
              <a:ext cx="844" cy="255"/>
            </a:xfrm>
            <a:prstGeom prst="rect">
              <a:avLst/>
            </a:prstGeom>
            <a:noFill/>
            <a:ln w="38100">
              <a:solidFill>
                <a:srgbClr val="FF0000"/>
              </a:solidFill>
              <a:miter lim="800000"/>
              <a:headEnd/>
              <a:tailEnd/>
            </a:ln>
          </p:spPr>
          <p:txBody>
            <a:bodyPr wrap="none">
              <a:spAutoFit/>
            </a:bodyPr>
            <a:lstStyle/>
            <a:p>
              <a:pPr eaLnBrk="0" hangingPunct="0"/>
              <a:r>
                <a:rPr lang="en-US"/>
                <a:t>Larry Page</a:t>
              </a:r>
            </a:p>
          </p:txBody>
        </p:sp>
      </p:grpSp>
      <p:pic>
        <p:nvPicPr>
          <p:cNvPr id="25604" name="Picture 5"/>
          <p:cNvPicPr>
            <a:picLocks noChangeAspect="1" noChangeArrowheads="1"/>
          </p:cNvPicPr>
          <p:nvPr/>
        </p:nvPicPr>
        <p:blipFill>
          <a:blip r:embed="rId5" cstate="print"/>
          <a:srcRect/>
          <a:stretch>
            <a:fillRect/>
          </a:stretch>
        </p:blipFill>
        <p:spPr bwMode="auto">
          <a:xfrm>
            <a:off x="3722688" y="31750"/>
            <a:ext cx="1487487" cy="1905000"/>
          </a:xfrm>
          <a:prstGeom prst="rect">
            <a:avLst/>
          </a:prstGeom>
          <a:noFill/>
          <a:ln w="38100">
            <a:solidFill>
              <a:schemeClr val="tx1"/>
            </a:solidFill>
            <a:miter lim="800000"/>
            <a:headEnd/>
            <a:tailEnd/>
          </a:ln>
        </p:spPr>
      </p:pic>
      <p:sp>
        <p:nvSpPr>
          <p:cNvPr id="25605" name="Oval 6"/>
          <p:cNvSpPr>
            <a:spLocks noChangeArrowheads="1"/>
          </p:cNvSpPr>
          <p:nvPr/>
        </p:nvSpPr>
        <p:spPr bwMode="auto">
          <a:xfrm>
            <a:off x="285750" y="163513"/>
            <a:ext cx="3436938" cy="1743075"/>
          </a:xfrm>
          <a:prstGeom prst="ellipse">
            <a:avLst/>
          </a:prstGeom>
          <a:noFill/>
          <a:ln w="38100">
            <a:solidFill>
              <a:srgbClr val="FF0000"/>
            </a:solidFill>
            <a:round/>
            <a:headEnd/>
            <a:tailEnd/>
          </a:ln>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z="2400" u="sng" smtClean="0">
                <a:hlinkClick r:id="rId3"/>
              </a:rPr>
              <a:t>http://www.google.com/corporate/execs.html#sergey</a:t>
            </a:r>
            <a:r>
              <a:rPr lang="en-US" smtClean="0"/>
              <a:t/>
            </a:r>
            <a:br>
              <a:rPr lang="en-US" smtClean="0"/>
            </a:br>
            <a:endParaRPr lang="en-US" smtClean="0"/>
          </a:p>
        </p:txBody>
      </p:sp>
      <p:sp>
        <p:nvSpPr>
          <p:cNvPr id="3" name="Content Placeholder 2"/>
          <p:cNvSpPr>
            <a:spLocks noGrp="1"/>
          </p:cNvSpPr>
          <p:nvPr>
            <p:ph idx="1"/>
          </p:nvPr>
        </p:nvSpPr>
        <p:spPr>
          <a:xfrm>
            <a:off x="1371600" y="1152250"/>
            <a:ext cx="7772400" cy="4953000"/>
          </a:xfrm>
          <a:noFill/>
          <a:effectLst>
            <a:glow rad="101600">
              <a:srgbClr val="FF0000">
                <a:alpha val="60000"/>
              </a:srgbClr>
            </a:glow>
          </a:effectLst>
        </p:spPr>
        <p:txBody>
          <a:bodyPr/>
          <a:lstStyle/>
          <a:p>
            <a:pPr>
              <a:defRPr/>
            </a:pPr>
            <a:r>
              <a:rPr lang="en-US" sz="2800" b="1" dirty="0" smtClean="0"/>
              <a:t>Sergey </a:t>
            </a:r>
            <a:r>
              <a:rPr lang="en-US" sz="2800" b="1" dirty="0" err="1" smtClean="0"/>
              <a:t>Brin</a:t>
            </a:r>
            <a:r>
              <a:rPr lang="en-US" sz="1400" b="1" dirty="0" smtClean="0"/>
              <a:t/>
            </a:r>
            <a:br>
              <a:rPr lang="en-US" sz="1400" b="1" dirty="0" smtClean="0"/>
            </a:br>
            <a:r>
              <a:rPr lang="en-US" sz="1400" b="1" dirty="0" smtClean="0"/>
              <a:t>Co-Founder &amp; President, Technology</a:t>
            </a:r>
            <a:r>
              <a:rPr lang="en-US" sz="1400" dirty="0" smtClean="0"/>
              <a:t> </a:t>
            </a:r>
            <a:br>
              <a:rPr lang="en-US" sz="1400" dirty="0" smtClean="0"/>
            </a:br>
            <a:r>
              <a:rPr lang="en-US" sz="1400" dirty="0" smtClean="0"/>
              <a:t>Sergey </a:t>
            </a:r>
            <a:r>
              <a:rPr lang="en-US" sz="1400" dirty="0" err="1" smtClean="0"/>
              <a:t>Brin</a:t>
            </a:r>
            <a:r>
              <a:rPr lang="en-US" sz="1400" dirty="0" smtClean="0"/>
              <a:t>, a native of Moscow, received a bachelor of science degree with honors in mathematics and computer science from the University of Maryland at College Park. He is currently on leave from the Ph.D. program in computer science at Stanford University, where he received his master's degree. Sergey is a recipient of a </a:t>
            </a:r>
            <a:r>
              <a:rPr lang="en-US" sz="1400" b="1" dirty="0" smtClean="0"/>
              <a:t>National Science Foundation Graduate Fellowship </a:t>
            </a:r>
            <a:r>
              <a:rPr lang="en-US" sz="1400" dirty="0" smtClean="0"/>
              <a:t>as well as an honorary MBA from </a:t>
            </a:r>
            <a:r>
              <a:rPr lang="en-US" sz="1400" dirty="0" err="1" smtClean="0"/>
              <a:t>Instituto</a:t>
            </a:r>
            <a:r>
              <a:rPr lang="en-US" sz="1400" dirty="0" smtClean="0"/>
              <a:t> de </a:t>
            </a:r>
            <a:r>
              <a:rPr lang="en-US" sz="1400" dirty="0" err="1" smtClean="0"/>
              <a:t>Empresa</a:t>
            </a:r>
            <a:r>
              <a:rPr lang="en-US" sz="1400" dirty="0" smtClean="0"/>
              <a:t>. It was at Stanford where he met Larry Page and worked on the project that became Google. Together they founded Google Inc. in 1998, and Sergey continues to share responsibility for day-to-day operations with Larry Page and Eric Schmidt.</a:t>
            </a:r>
          </a:p>
          <a:p>
            <a:pPr>
              <a:defRPr/>
            </a:pPr>
            <a:r>
              <a:rPr lang="en-US" sz="1400" dirty="0" smtClean="0"/>
              <a:t>Sergey's research interests include search engines, information extraction from unstructured sources, and data mining of large text collections and scientific data. He has published more than a dozen academic papers, including </a:t>
            </a:r>
            <a:r>
              <a:rPr lang="en-US" sz="1400" i="1" dirty="0" smtClean="0"/>
              <a:t>Extracting Patterns and Relations from the World Wide Web; Dynamic Data Mining: A New Architecture for Data with High Dimensionality</a:t>
            </a:r>
            <a:r>
              <a:rPr lang="en-US" sz="1400" dirty="0" smtClean="0"/>
              <a:t>, which he published with Larry Page; </a:t>
            </a:r>
            <a:r>
              <a:rPr lang="en-US" sz="1400" i="1" dirty="0" smtClean="0"/>
              <a:t>Scalable Techniques for Mining Casual Structures; Dynamic </a:t>
            </a:r>
            <a:r>
              <a:rPr lang="en-US" sz="1400" i="1" dirty="0" err="1" smtClean="0"/>
              <a:t>Itemset</a:t>
            </a:r>
            <a:r>
              <a:rPr lang="en-US" sz="1400" i="1" dirty="0" smtClean="0"/>
              <a:t> Counting and Implication Rules for Market Basket Data</a:t>
            </a:r>
            <a:r>
              <a:rPr lang="en-US" sz="1400" dirty="0" smtClean="0"/>
              <a:t>; and </a:t>
            </a:r>
            <a:r>
              <a:rPr lang="en-US" sz="1400" i="1" dirty="0" smtClean="0"/>
              <a:t>Beyond Market Baskets: Generalizing Association Rules to Correlations</a:t>
            </a:r>
            <a:r>
              <a:rPr lang="en-US" sz="1400" dirty="0" smtClean="0"/>
              <a:t>.</a:t>
            </a:r>
          </a:p>
          <a:p>
            <a:pPr>
              <a:defRPr/>
            </a:pPr>
            <a:r>
              <a:rPr lang="en-US" sz="1400" dirty="0" smtClean="0"/>
              <a:t>Sergey has been a featured speaker at several international academic, business and technology forums, including the World Economic Forum and the Technology, Entertainment and Design Conference. He has shared his views on the technology industry and the future of search on the </a:t>
            </a:r>
            <a:r>
              <a:rPr lang="en-US" sz="1400" i="1" dirty="0" smtClean="0"/>
              <a:t>Charlie Rose Show</a:t>
            </a:r>
            <a:r>
              <a:rPr lang="en-US" sz="1400" dirty="0" smtClean="0"/>
              <a:t>, CNBC, and </a:t>
            </a:r>
            <a:r>
              <a:rPr lang="en-US" sz="1400" dirty="0" err="1" smtClean="0"/>
              <a:t>CNNfn</a:t>
            </a:r>
            <a:r>
              <a:rPr lang="en-US" sz="1400" dirty="0" smtClean="0"/>
              <a:t>. In 2004, he and Larry Page were named "Persons of the Week" by ABC World News Tonight.</a:t>
            </a:r>
          </a:p>
          <a:p>
            <a:pPr>
              <a:defRPr/>
            </a:pPr>
            <a:endParaRPr lang="en-US" sz="1400" dirty="0"/>
          </a:p>
        </p:txBody>
      </p:sp>
      <p:sp>
        <p:nvSpPr>
          <p:cNvPr id="27653" name="Slide Number Placeholder 3"/>
          <p:cNvSpPr>
            <a:spLocks noGrp="1"/>
          </p:cNvSpPr>
          <p:nvPr>
            <p:ph type="sldNum" sz="quarter" idx="10"/>
          </p:nvPr>
        </p:nvSpPr>
        <p:spPr>
          <a:noFill/>
        </p:spPr>
        <p:txBody>
          <a:bodyPr/>
          <a:lstStyle/>
          <a:p>
            <a:fld id="{EA1A749B-DC43-40DB-938C-15CA770C5A1D}" type="slidenum">
              <a:rPr lang="en-US" smtClean="0"/>
              <a:pPr/>
              <a:t>7</a:t>
            </a:fld>
            <a:endParaRPr lang="en-US" sz="1400" smtClean="0"/>
          </a:p>
        </p:txBody>
      </p:sp>
      <p:pic>
        <p:nvPicPr>
          <p:cNvPr id="27654" name="Picture 6" descr="sergey.jpg"/>
          <p:cNvPicPr>
            <a:picLocks noChangeAspect="1"/>
          </p:cNvPicPr>
          <p:nvPr/>
        </p:nvPicPr>
        <p:blipFill>
          <a:blip r:embed="rId4" cstate="print"/>
          <a:srcRect/>
          <a:stretch>
            <a:fillRect/>
          </a:stretch>
        </p:blipFill>
        <p:spPr bwMode="auto">
          <a:xfrm>
            <a:off x="246063" y="838200"/>
            <a:ext cx="1466850" cy="1838325"/>
          </a:xfrm>
          <a:prstGeom prst="rect">
            <a:avLst/>
          </a:prstGeom>
          <a:noFill/>
          <a:ln w="9525">
            <a:noFill/>
            <a:miter lim="800000"/>
            <a:headEnd/>
            <a:tailEnd/>
          </a:ln>
        </p:spPr>
      </p:pic>
      <p:sp>
        <p:nvSpPr>
          <p:cNvPr id="12" name="Oval 11"/>
          <p:cNvSpPr/>
          <p:nvPr/>
        </p:nvSpPr>
        <p:spPr bwMode="auto">
          <a:xfrm>
            <a:off x="2299214" y="2085682"/>
            <a:ext cx="5671394" cy="893257"/>
          </a:xfrm>
          <a:prstGeom prst="ellipse">
            <a:avLst/>
          </a:prstGeom>
          <a:noFill/>
          <a:ln w="28575" cap="flat" cmpd="sng" algn="ctr">
            <a:solidFill>
              <a:srgbClr val="FF0000"/>
            </a:solidFill>
            <a:prstDash val="solid"/>
            <a:round/>
            <a:headEnd type="none" w="med" len="med"/>
            <a:tailEnd type="none" w="med" len="med"/>
          </a:ln>
          <a:effectLst>
            <a:glow rad="139700">
              <a:srgbClr val="FFFF00">
                <a:alpha val="40000"/>
              </a:srgbClr>
            </a:glow>
          </a:effectLst>
        </p:spPr>
        <p:txBody>
          <a:bodyPr/>
          <a:lstStyle/>
          <a:p>
            <a:pPr eaLnBrk="0" hangingPunct="0">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p:cNvSpPr txBox="1">
            <a:spLocks noGrp="1"/>
          </p:cNvSpPr>
          <p:nvPr/>
        </p:nvSpPr>
        <p:spPr bwMode="auto">
          <a:xfrm>
            <a:off x="3208338" y="6477000"/>
            <a:ext cx="1905000" cy="304800"/>
          </a:xfrm>
          <a:prstGeom prst="rect">
            <a:avLst/>
          </a:prstGeom>
          <a:noFill/>
          <a:ln w="9525">
            <a:noFill/>
            <a:miter lim="800000"/>
            <a:headEnd/>
            <a:tailEnd/>
          </a:ln>
        </p:spPr>
        <p:txBody>
          <a:bodyPr/>
          <a:lstStyle/>
          <a:p>
            <a:pPr algn="ctr" eaLnBrk="0" hangingPunct="0"/>
            <a:fld id="{82ABC19C-D773-4AFF-B60B-7F22378F18CB}" type="slidenum">
              <a:rPr lang="en-US" sz="1000"/>
              <a:pPr algn="ctr" eaLnBrk="0" hangingPunct="0"/>
              <a:t>8</a:t>
            </a:fld>
            <a:endParaRPr lang="en-US" sz="1400"/>
          </a:p>
        </p:txBody>
      </p:sp>
      <p:pic>
        <p:nvPicPr>
          <p:cNvPr id="1348618" name="Picture 10"/>
          <p:cNvPicPr>
            <a:picLocks noChangeAspect="1" noChangeArrowheads="1"/>
          </p:cNvPicPr>
          <p:nvPr/>
        </p:nvPicPr>
        <p:blipFill>
          <a:blip r:embed="rId3" cstate="print"/>
          <a:srcRect/>
          <a:stretch>
            <a:fillRect/>
          </a:stretch>
        </p:blipFill>
        <p:spPr bwMode="auto">
          <a:xfrm>
            <a:off x="-103188" y="0"/>
            <a:ext cx="9247188" cy="6858000"/>
          </a:xfrm>
          <a:prstGeom prst="rect">
            <a:avLst/>
          </a:prstGeom>
          <a:noFill/>
          <a:ln w="9525">
            <a:noFill/>
            <a:miter lim="800000"/>
            <a:headEnd/>
            <a:tailEnd/>
          </a:ln>
        </p:spPr>
      </p:pic>
      <p:sp>
        <p:nvSpPr>
          <p:cNvPr id="1348619" name="AutoShape 11"/>
          <p:cNvSpPr>
            <a:spLocks noChangeArrowheads="1"/>
          </p:cNvSpPr>
          <p:nvPr/>
        </p:nvSpPr>
        <p:spPr bwMode="auto">
          <a:xfrm>
            <a:off x="738188" y="831850"/>
            <a:ext cx="8108950" cy="2789238"/>
          </a:xfrm>
          <a:prstGeom prst="wedgeEllipseCallout">
            <a:avLst>
              <a:gd name="adj1" fmla="val -33301"/>
              <a:gd name="adj2" fmla="val 119778"/>
            </a:avLst>
          </a:prstGeom>
          <a:solidFill>
            <a:srgbClr val="FFFF00"/>
          </a:solidFill>
          <a:ln w="76200">
            <a:solidFill>
              <a:srgbClr val="FF0000"/>
            </a:solidFill>
            <a:miter lim="800000"/>
            <a:headEnd/>
            <a:tailEnd/>
          </a:ln>
        </p:spPr>
        <p:txBody>
          <a:bodyPr/>
          <a:lstStyle/>
          <a:p>
            <a:pPr eaLnBrk="0" hangingPunct="0"/>
            <a:r>
              <a:rPr lang="en-US" sz="2600"/>
              <a:t>The Google search engine was developed as part of the project. </a:t>
            </a:r>
            <a:br>
              <a:rPr lang="en-US" sz="2600"/>
            </a:br>
            <a:r>
              <a:rPr lang="en-US" sz="2600"/>
              <a:t>It is now a company (www.google.com)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486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8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3"/>
          <p:cNvSpPr>
            <a:spLocks noGrp="1"/>
          </p:cNvSpPr>
          <p:nvPr>
            <p:ph type="sldNum" sz="quarter" idx="10"/>
          </p:nvPr>
        </p:nvSpPr>
        <p:spPr>
          <a:noFill/>
        </p:spPr>
        <p:txBody>
          <a:bodyPr/>
          <a:lstStyle/>
          <a:p>
            <a:fld id="{6C33A70F-54B3-43FA-818A-A0B6515523F8}" type="slidenum">
              <a:rPr lang="en-US" smtClean="0"/>
              <a:pPr/>
              <a:t>9</a:t>
            </a:fld>
            <a:endParaRPr lang="en-US" sz="1400" smtClean="0"/>
          </a:p>
        </p:txBody>
      </p:sp>
      <p:sp>
        <p:nvSpPr>
          <p:cNvPr id="31746" name="Text Box 2"/>
          <p:cNvSpPr txBox="1">
            <a:spLocks noChangeArrowheads="1"/>
          </p:cNvSpPr>
          <p:nvPr/>
        </p:nvSpPr>
        <p:spPr bwMode="auto">
          <a:xfrm>
            <a:off x="165100" y="6221413"/>
            <a:ext cx="184150" cy="366712"/>
          </a:xfrm>
          <a:prstGeom prst="rect">
            <a:avLst/>
          </a:prstGeom>
          <a:noFill/>
          <a:ln w="9525">
            <a:noFill/>
            <a:miter lim="800000"/>
            <a:headEnd/>
            <a:tailEnd/>
          </a:ln>
        </p:spPr>
        <p:txBody>
          <a:bodyPr wrap="none">
            <a:spAutoFit/>
          </a:bodyPr>
          <a:lstStyle/>
          <a:p>
            <a:endParaRPr lang="en-US">
              <a:latin typeface="Comic Sans MS" pitchFamily="66" charset="0"/>
            </a:endParaRPr>
          </a:p>
        </p:txBody>
      </p:sp>
      <p:sp>
        <p:nvSpPr>
          <p:cNvPr id="31747" name="Rectangle 3"/>
          <p:cNvSpPr>
            <a:spLocks noGrp="1" noChangeArrowheads="1"/>
          </p:cNvSpPr>
          <p:nvPr>
            <p:ph type="title"/>
          </p:nvPr>
        </p:nvSpPr>
        <p:spPr>
          <a:solidFill>
            <a:srgbClr val="FFFF00"/>
          </a:solidFill>
          <a:ln>
            <a:solidFill>
              <a:srgbClr val="FFFF00"/>
            </a:solidFill>
          </a:ln>
        </p:spPr>
        <p:txBody>
          <a:bodyPr/>
          <a:lstStyle/>
          <a:p>
            <a:pPr algn="ctr"/>
            <a:r>
              <a:rPr lang="en-US" sz="3600" smtClean="0"/>
              <a:t>Layers of Abstraction</a:t>
            </a:r>
          </a:p>
        </p:txBody>
      </p:sp>
      <p:pic>
        <p:nvPicPr>
          <p:cNvPr id="1337348" name="Picture 4" descr="MCj02874210000[1]"/>
          <p:cNvPicPr>
            <a:picLocks noGrp="1" noChangeAspect="1" noChangeArrowheads="1"/>
          </p:cNvPicPr>
          <p:nvPr>
            <p:ph type="body" idx="1"/>
          </p:nvPr>
        </p:nvPicPr>
        <p:blipFill>
          <a:blip r:embed="rId3" cstate="print"/>
          <a:srcRect/>
          <a:stretch>
            <a:fillRect/>
          </a:stretch>
        </p:blipFill>
        <p:spPr>
          <a:xfrm>
            <a:off x="3878263" y="1476375"/>
            <a:ext cx="1401762" cy="3840163"/>
          </a:xfrm>
        </p:spPr>
      </p:pic>
      <p:pic>
        <p:nvPicPr>
          <p:cNvPr id="37" name="Picture 850" descr="Internet_map_1024"/>
          <p:cNvPicPr>
            <a:picLocks noChangeAspect="1" noChangeArrowheads="1"/>
          </p:cNvPicPr>
          <p:nvPr/>
        </p:nvPicPr>
        <p:blipFill>
          <a:blip r:embed="rId4" cstate="print"/>
          <a:srcRect/>
          <a:stretch>
            <a:fillRect/>
          </a:stretch>
        </p:blipFill>
        <p:spPr bwMode="auto">
          <a:xfrm>
            <a:off x="1784350" y="1476375"/>
            <a:ext cx="5729288" cy="47513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7348"/>
                                        </p:tgtEl>
                                        <p:attrNameLst>
                                          <p:attrName>style.visibility</p:attrName>
                                        </p:attrNameLst>
                                      </p:cBhvr>
                                      <p:to>
                                        <p:strVal val="visible"/>
                                      </p:to>
                                    </p:set>
                                    <p:animEffect transition="in" filter="wipe(down)">
                                      <p:cBhvr>
                                        <p:cTn id="7" dur="1000"/>
                                        <p:tgtEl>
                                          <p:spTgt spid="13373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fontScheme name="Blank Presentat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51563</TotalTime>
  <Words>4100</Words>
  <Application>Microsoft Office PowerPoint</Application>
  <PresentationFormat>On-screen Show (4:3)</PresentationFormat>
  <Paragraphs>266</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Blank Presentation</vt:lpstr>
      <vt:lpstr>Networking and Information Technology</vt:lpstr>
      <vt:lpstr>Computing Technology (R)Evolution</vt:lpstr>
      <vt:lpstr>Economic Impact</vt:lpstr>
      <vt:lpstr>Social Impact</vt:lpstr>
      <vt:lpstr>Three Stories: Google Model Checking Machine Learning</vt:lpstr>
      <vt:lpstr>Slide 6</vt:lpstr>
      <vt:lpstr>http://www.google.com/corporate/execs.html#sergey </vt:lpstr>
      <vt:lpstr>Slide 8</vt:lpstr>
      <vt:lpstr>Layers of Abstraction</vt:lpstr>
      <vt:lpstr>Slide 10</vt:lpstr>
      <vt:lpstr>Story 2: Model Checking</vt:lpstr>
      <vt:lpstr>Slide 12</vt:lpstr>
      <vt:lpstr>Drivers of Computing</vt:lpstr>
      <vt:lpstr>Slide 14</vt:lpstr>
      <vt:lpstr>Slide 15</vt:lpstr>
      <vt:lpstr>Slide 16</vt:lpstr>
      <vt:lpstr>Slide 17</vt:lpstr>
      <vt:lpstr>Slide 18</vt:lpstr>
      <vt:lpstr>Societal Drivers</vt:lpstr>
      <vt:lpstr>Slide 20</vt:lpstr>
      <vt:lpstr>Slide 21</vt:lpstr>
      <vt:lpstr>Science: Five Deep Questions in Computing</vt:lpstr>
      <vt:lpstr>High-Level Remarks: Education NITRD Administration Priorities</vt:lpstr>
      <vt:lpstr>Education: Computer Science is Part of STEM</vt:lpstr>
      <vt:lpstr>NITRD and Federal Agencies</vt:lpstr>
      <vt:lpstr>Computer Science and FY12 Administration Priorities</vt:lpstr>
      <vt:lpstr>High-Level Takeaway Points</vt:lpstr>
      <vt:lpstr>Thank You!</vt:lpstr>
      <vt:lpstr>Drivers of Computing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Theory Generation for Security Protocols</dc:title>
  <dc:creator>snooze</dc:creator>
  <cp:lastModifiedBy>wing</cp:lastModifiedBy>
  <cp:revision>3389</cp:revision>
  <cp:lastPrinted>2000-01-27T19:31:12Z</cp:lastPrinted>
  <dcterms:created xsi:type="dcterms:W3CDTF">1999-04-14T03:55:44Z</dcterms:created>
  <dcterms:modified xsi:type="dcterms:W3CDTF">2010-09-15T14:36:50Z</dcterms:modified>
</cp:coreProperties>
</file>